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5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68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5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3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8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0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2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9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2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1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8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4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A9A979F-DB65-469E-95BE-6CED850A92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0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4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477229" y="181596"/>
            <a:ext cx="6189541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4EA32A-6535-4C13-94B1-9133887D3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3" y="1998924"/>
            <a:ext cx="6587414" cy="2213621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4200" dirty="0"/>
              <a:t>차원의 저주</a:t>
            </a:r>
            <a:br>
              <a:rPr lang="en-US" altLang="ko-KR" sz="4200" dirty="0"/>
            </a:br>
            <a:r>
              <a:rPr lang="en-US" altLang="ko-KR" sz="4200" dirty="0"/>
              <a:t>(Curse of dimensionality)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2423664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4EA32A-6535-4C13-94B1-9133887D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3938487" cy="1807305"/>
          </a:xfrm>
        </p:spPr>
        <p:txBody>
          <a:bodyPr>
            <a:normAutofit/>
          </a:bodyPr>
          <a:lstStyle/>
          <a:p>
            <a:r>
              <a:rPr lang="ko-KR" altLang="en-US" dirty="0"/>
              <a:t>차원 축소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478E1-9F3E-4F75-9193-EC7205D45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33297"/>
            <a:ext cx="4472089" cy="3843666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왜 필요한가</a:t>
            </a:r>
            <a:r>
              <a:rPr lang="en-US" altLang="ko-KR" sz="1700" dirty="0"/>
              <a:t>?</a:t>
            </a:r>
            <a:endParaRPr lang="en-US" altLang="ko-KR" sz="1300" dirty="0"/>
          </a:p>
          <a:p>
            <a:pPr marL="342900" indent="-342900">
              <a:buAutoNum type="arabicPeriod"/>
            </a:pPr>
            <a:r>
              <a:rPr lang="ko-KR" altLang="en-US" sz="1300" dirty="0"/>
              <a:t>노이즈</a:t>
            </a:r>
            <a:r>
              <a:rPr lang="en-US" altLang="ko-KR" sz="1300" dirty="0"/>
              <a:t>, </a:t>
            </a:r>
            <a:r>
              <a:rPr lang="ko-KR" altLang="en-US" sz="1300" dirty="0"/>
              <a:t>불필요한 사항을 걸러낼 수 있음 </a:t>
            </a:r>
            <a:r>
              <a:rPr lang="en-US" altLang="ko-KR" sz="1300" dirty="0"/>
              <a:t>(</a:t>
            </a:r>
            <a:r>
              <a:rPr lang="ko-KR" altLang="en-US" sz="1300" dirty="0"/>
              <a:t>데이터 압축</a:t>
            </a:r>
            <a:r>
              <a:rPr lang="en-US" altLang="ko-KR" sz="13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300" dirty="0"/>
              <a:t>훈련 속도 향상</a:t>
            </a:r>
            <a:endParaRPr lang="en-US" altLang="ko-KR" sz="1300" dirty="0"/>
          </a:p>
          <a:p>
            <a:pPr marL="342900" indent="-342900">
              <a:buAutoNum type="arabicPeriod"/>
            </a:pPr>
            <a:r>
              <a:rPr lang="ko-KR" altLang="en-US" sz="1300" dirty="0"/>
              <a:t>데이터 시각화 유용 </a:t>
            </a:r>
            <a:r>
              <a:rPr lang="en-US" altLang="ko-KR" sz="1300" dirty="0"/>
              <a:t>(</a:t>
            </a:r>
            <a:r>
              <a:rPr lang="ko-KR" altLang="en-US" sz="1300" dirty="0"/>
              <a:t>군집 패턴</a:t>
            </a:r>
            <a:r>
              <a:rPr lang="en-US" altLang="ko-KR" sz="13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300" dirty="0"/>
              <a:t>차원의 저주를 해결</a:t>
            </a:r>
            <a:endParaRPr lang="en-US" altLang="ko-KR" sz="13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A9A979F-DB65-469E-95BE-6CED850A92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04" r="21203"/>
          <a:stretch/>
        </p:blipFill>
        <p:spPr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ACBFD6-699B-4CA7-8555-4ABA05DA5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963" y="4123198"/>
            <a:ext cx="6260161" cy="25040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5C4683-A49C-4435-9553-C986925D4C1F}"/>
              </a:ext>
            </a:extLst>
          </p:cNvPr>
          <p:cNvSpPr txBox="1"/>
          <p:nvPr/>
        </p:nvSpPr>
        <p:spPr>
          <a:xfrm>
            <a:off x="4537083" y="5980931"/>
            <a:ext cx="3348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출처</a:t>
            </a:r>
            <a:r>
              <a:rPr lang="en-US" altLang="ko-KR" sz="1200" dirty="0"/>
              <a:t>]</a:t>
            </a:r>
          </a:p>
          <a:p>
            <a:r>
              <a:rPr lang="en-US" altLang="ko-KR" sz="1200" dirty="0"/>
              <a:t>https://m.blog.naver.com/sanghan1990/221156213790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020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4EA32A-6535-4C13-94B1-9133887D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3938487" cy="1807305"/>
          </a:xfrm>
        </p:spPr>
        <p:txBody>
          <a:bodyPr>
            <a:normAutofit/>
          </a:bodyPr>
          <a:lstStyle/>
          <a:p>
            <a:r>
              <a:rPr lang="ko-KR" altLang="en-US" dirty="0"/>
              <a:t>차원 축소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478E1-9F3E-4F75-9193-EC7205D45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33297"/>
            <a:ext cx="3464715" cy="3843666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종류</a:t>
            </a:r>
            <a:endParaRPr lang="en-US" altLang="ko-KR" sz="1300" dirty="0"/>
          </a:p>
          <a:p>
            <a:pPr marL="342900" indent="-342900">
              <a:buAutoNum type="arabicPeriod"/>
            </a:pPr>
            <a:r>
              <a:rPr lang="ko-KR" altLang="en-US" sz="1300" dirty="0"/>
              <a:t>투영</a:t>
            </a:r>
            <a:endParaRPr lang="en-US" altLang="ko-KR" sz="1300" dirty="0"/>
          </a:p>
          <a:p>
            <a:pPr marL="342900" indent="-342900">
              <a:buAutoNum type="arabicPeriod"/>
            </a:pPr>
            <a:r>
              <a:rPr lang="ko-KR" altLang="en-US" sz="1300" dirty="0" err="1"/>
              <a:t>매니폴드</a:t>
            </a:r>
            <a:r>
              <a:rPr lang="ko-KR" altLang="en-US" sz="1300" dirty="0"/>
              <a:t> 학습</a:t>
            </a:r>
            <a:endParaRPr lang="en-US" altLang="ko-KR" sz="1300" dirty="0"/>
          </a:p>
          <a:p>
            <a:pPr marL="342900" indent="-342900">
              <a:buAutoNum type="arabicPeriod"/>
            </a:pPr>
            <a:r>
              <a:rPr lang="en-US" altLang="ko-KR" sz="1300" dirty="0"/>
              <a:t>PCA (Principal Component Analysis)</a:t>
            </a:r>
          </a:p>
          <a:p>
            <a:pPr marL="342900" indent="-342900">
              <a:buAutoNum type="arabicPeriod"/>
            </a:pPr>
            <a:r>
              <a:rPr lang="ko-KR" altLang="en-US" sz="1300" dirty="0"/>
              <a:t>커널 </a:t>
            </a:r>
            <a:r>
              <a:rPr lang="en-US" altLang="ko-KR" sz="1300" dirty="0"/>
              <a:t>PCA</a:t>
            </a:r>
          </a:p>
          <a:p>
            <a:pPr marL="342900" indent="-342900">
              <a:buAutoNum type="arabicPeriod"/>
            </a:pPr>
            <a:r>
              <a:rPr lang="en-US" altLang="ko-KR" sz="1300" dirty="0"/>
              <a:t>LLE (Locally</a:t>
            </a:r>
            <a:r>
              <a:rPr lang="ko-KR" altLang="en-US" sz="1300" dirty="0"/>
              <a:t> </a:t>
            </a:r>
            <a:r>
              <a:rPr lang="en-US" altLang="ko-KR" sz="1300" dirty="0"/>
              <a:t>Linear</a:t>
            </a:r>
            <a:r>
              <a:rPr lang="ko-KR" altLang="en-US" sz="1300" dirty="0"/>
              <a:t> </a:t>
            </a:r>
            <a:r>
              <a:rPr lang="en-US" altLang="ko-KR" sz="1300" dirty="0"/>
              <a:t>Embedding)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A9A979F-DB65-469E-95BE-6CED850A92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04" r="21203"/>
          <a:stretch/>
        </p:blipFill>
        <p:spPr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3711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4EA32A-6535-4C13-94B1-9133887D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3938487" cy="1807305"/>
          </a:xfrm>
        </p:spPr>
        <p:txBody>
          <a:bodyPr>
            <a:normAutofit/>
          </a:bodyPr>
          <a:lstStyle/>
          <a:p>
            <a:r>
              <a:rPr lang="ko-KR" altLang="en-US" dirty="0"/>
              <a:t>차원의 저주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478E1-9F3E-4F75-9193-EC7205D45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33297"/>
            <a:ext cx="3464715" cy="3843666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개념</a:t>
            </a:r>
            <a:endParaRPr lang="en-US" altLang="ko-KR" sz="1700" dirty="0"/>
          </a:p>
          <a:p>
            <a:pPr>
              <a:buFontTx/>
              <a:buChar char="-"/>
            </a:pPr>
            <a:r>
              <a:rPr lang="ko-KR" altLang="en-US" sz="1300" dirty="0"/>
              <a:t>훈련 세트의 차원이 클수록 과대적합 증가</a:t>
            </a:r>
            <a:endParaRPr lang="en-US" altLang="ko-KR" sz="1300" dirty="0"/>
          </a:p>
          <a:p>
            <a:pPr>
              <a:buFontTx/>
              <a:buChar char="-"/>
            </a:pPr>
            <a:r>
              <a:rPr lang="ko-KR" altLang="en-US" sz="1300" dirty="0"/>
              <a:t>이유</a:t>
            </a:r>
            <a:r>
              <a:rPr lang="en-US" altLang="ko-KR" sz="1300" dirty="0"/>
              <a:t>: </a:t>
            </a:r>
            <a:r>
              <a:rPr lang="ko-KR" altLang="en-US" sz="1300" dirty="0"/>
              <a:t>고차원 데이터는 많은 공간을 가짐</a:t>
            </a:r>
            <a:endParaRPr lang="en-US" altLang="ko-KR" sz="1300" dirty="0"/>
          </a:p>
          <a:p>
            <a:pPr>
              <a:buFontTx/>
              <a:buChar char="-"/>
            </a:pPr>
            <a:r>
              <a:rPr lang="en-US" altLang="ko-KR" sz="1300" dirty="0">
                <a:sym typeface="Wingdings" panose="05000000000000000000" pitchFamily="2" charset="2"/>
              </a:rPr>
              <a:t> </a:t>
            </a:r>
            <a:r>
              <a:rPr lang="ko-KR" altLang="en-US" sz="1300" dirty="0">
                <a:sym typeface="Wingdings" panose="05000000000000000000" pitchFamily="2" charset="2"/>
              </a:rPr>
              <a:t>희소성 </a:t>
            </a:r>
            <a:r>
              <a:rPr lang="en-US" altLang="ko-KR" sz="1300" dirty="0">
                <a:sym typeface="Wingdings" panose="05000000000000000000" pitchFamily="2" charset="2"/>
              </a:rPr>
              <a:t>(</a:t>
            </a:r>
            <a:r>
              <a:rPr lang="ko-KR" altLang="en-US" sz="1300" dirty="0">
                <a:sym typeface="Wingdings" panose="05000000000000000000" pitchFamily="2" charset="2"/>
              </a:rPr>
              <a:t>샘플들 간의 거리가 멀어짐</a:t>
            </a:r>
            <a:r>
              <a:rPr lang="en-US" altLang="ko-KR" sz="1300" dirty="0">
                <a:sym typeface="Wingdings" panose="05000000000000000000" pitchFamily="2" charset="2"/>
              </a:rPr>
              <a:t>)</a:t>
            </a:r>
            <a:endParaRPr lang="en-US" altLang="ko-KR" sz="17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A9A979F-DB65-469E-95BE-6CED850A92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04" r="21203"/>
          <a:stretch/>
        </p:blipFill>
        <p:spPr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F241188-8D1D-4459-8C4F-FE6918489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825" y="3930244"/>
            <a:ext cx="6270171" cy="24901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5D693D-2A3C-4370-98D0-0AAC82367096}"/>
              </a:ext>
            </a:extLst>
          </p:cNvPr>
          <p:cNvSpPr txBox="1"/>
          <p:nvPr/>
        </p:nvSpPr>
        <p:spPr>
          <a:xfrm>
            <a:off x="202107" y="5871150"/>
            <a:ext cx="3348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출처</a:t>
            </a:r>
            <a:r>
              <a:rPr lang="en-US" altLang="ko-KR" sz="1200" dirty="0"/>
              <a:t>]</a:t>
            </a:r>
          </a:p>
          <a:p>
            <a:r>
              <a:rPr lang="en-US" altLang="ko-KR" sz="1200" dirty="0"/>
              <a:t>https://datapedia.tistory.com/15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17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4EA32A-6535-4C13-94B1-9133887D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3938487" cy="1807305"/>
          </a:xfrm>
        </p:spPr>
        <p:txBody>
          <a:bodyPr>
            <a:normAutofit/>
          </a:bodyPr>
          <a:lstStyle/>
          <a:p>
            <a:r>
              <a:rPr lang="ko-KR" altLang="en-US" dirty="0"/>
              <a:t>차원의 저주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478E1-9F3E-4F75-9193-EC7205D45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33297"/>
            <a:ext cx="3464715" cy="3843666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해결방법</a:t>
            </a:r>
          </a:p>
          <a:p>
            <a:pPr>
              <a:buFontTx/>
              <a:buChar char="-"/>
            </a:pPr>
            <a:r>
              <a:rPr lang="ko-KR" altLang="en-US" sz="1300" dirty="0"/>
              <a:t>훈련 샘플의 밀도가 높아질 때까지 샘플 개수를 늘리는 방법</a:t>
            </a:r>
            <a:endParaRPr lang="en-US" altLang="ko-KR" sz="1300" dirty="0"/>
          </a:p>
          <a:p>
            <a:pPr>
              <a:buFontTx/>
              <a:buChar char="-"/>
            </a:pPr>
            <a:r>
              <a:rPr lang="ko-KR" altLang="en-US" sz="1300" dirty="0"/>
              <a:t>하지만</a:t>
            </a:r>
            <a:r>
              <a:rPr lang="en-US" altLang="ko-KR" sz="1300" dirty="0"/>
              <a:t>, </a:t>
            </a:r>
            <a:r>
              <a:rPr lang="ko-KR" altLang="en-US" sz="1300" dirty="0"/>
              <a:t>차원이 커질수록 필요한 샘플 개수는 기하급수적으로 증가 </a:t>
            </a:r>
            <a:r>
              <a:rPr lang="en-US" altLang="ko-KR" sz="1300" dirty="0">
                <a:sym typeface="Wingdings" panose="05000000000000000000" pitchFamily="2" charset="2"/>
              </a:rPr>
              <a:t> </a:t>
            </a:r>
            <a:r>
              <a:rPr lang="ko-KR" altLang="en-US" sz="1300" dirty="0">
                <a:sym typeface="Wingdings" panose="05000000000000000000" pitchFamily="2" charset="2"/>
              </a:rPr>
              <a:t>불가능</a:t>
            </a:r>
            <a:endParaRPr lang="en-US" altLang="ko-KR" sz="13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3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300" dirty="0">
                <a:sym typeface="Wingdings" panose="05000000000000000000" pitchFamily="2" charset="2"/>
              </a:rPr>
              <a:t> </a:t>
            </a:r>
            <a:r>
              <a:rPr lang="ko-KR" altLang="en-US" sz="1300" dirty="0">
                <a:sym typeface="Wingdings" panose="05000000000000000000" pitchFamily="2" charset="2"/>
              </a:rPr>
              <a:t>따라서 </a:t>
            </a:r>
            <a:r>
              <a:rPr lang="en-US" altLang="ko-KR" sz="1300" dirty="0">
                <a:sym typeface="Wingdings" panose="05000000000000000000" pitchFamily="2" charset="2"/>
              </a:rPr>
              <a:t>“</a:t>
            </a:r>
            <a:r>
              <a:rPr lang="ko-KR" altLang="en-US" sz="1300" dirty="0">
                <a:sym typeface="Wingdings" panose="05000000000000000000" pitchFamily="2" charset="2"/>
              </a:rPr>
              <a:t>차원 축소</a:t>
            </a:r>
            <a:r>
              <a:rPr lang="en-US" altLang="ko-KR" sz="1300" dirty="0">
                <a:sym typeface="Wingdings" panose="05000000000000000000" pitchFamily="2" charset="2"/>
              </a:rPr>
              <a:t>＂</a:t>
            </a:r>
            <a:r>
              <a:rPr lang="ko-KR" altLang="en-US" sz="1300" dirty="0">
                <a:sym typeface="Wingdings" panose="05000000000000000000" pitchFamily="2" charset="2"/>
              </a:rPr>
              <a:t>를 해야함</a:t>
            </a:r>
            <a:r>
              <a:rPr lang="en-US" altLang="ko-KR" sz="1300" dirty="0">
                <a:sym typeface="Wingdings" panose="05000000000000000000" pitchFamily="2" charset="2"/>
              </a:rPr>
              <a:t>!</a:t>
            </a:r>
            <a:endParaRPr lang="en-US" altLang="ko-KR" sz="17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A9A979F-DB65-469E-95BE-6CED850A92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04" r="21203"/>
          <a:stretch/>
        </p:blipFill>
        <p:spPr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9337511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F1B2F"/>
      </a:dk2>
      <a:lt2>
        <a:srgbClr val="F0F3F3"/>
      </a:lt2>
      <a:accent1>
        <a:srgbClr val="C34D5E"/>
      </a:accent1>
      <a:accent2>
        <a:srgbClr val="B13B7E"/>
      </a:accent2>
      <a:accent3>
        <a:srgbClr val="C34DC1"/>
      </a:accent3>
      <a:accent4>
        <a:srgbClr val="823BB1"/>
      </a:accent4>
      <a:accent5>
        <a:srgbClr val="634DC3"/>
      </a:accent5>
      <a:accent6>
        <a:srgbClr val="3B56B1"/>
      </a:accent6>
      <a:hlink>
        <a:srgbClr val="7D55C6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139</Words>
  <Application>Microsoft Office PowerPoint</Application>
  <PresentationFormat>화면 슬라이드 쇼(4:3)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BrushVTI</vt:lpstr>
      <vt:lpstr>차원의 저주 (Curse of dimensionality)</vt:lpstr>
      <vt:lpstr>차원 축소</vt:lpstr>
      <vt:lpstr>차원 축소</vt:lpstr>
      <vt:lpstr>차원의 저주</vt:lpstr>
      <vt:lpstr>차원의 저주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차원의 저주</dc:title>
  <dc:creator>Baek Kwan-Gu</dc:creator>
  <cp:lastModifiedBy>Baek Kwan-Gu</cp:lastModifiedBy>
  <cp:revision>11</cp:revision>
  <dcterms:created xsi:type="dcterms:W3CDTF">2020-12-09T10:25:10Z</dcterms:created>
  <dcterms:modified xsi:type="dcterms:W3CDTF">2020-12-09T10:48:37Z</dcterms:modified>
</cp:coreProperties>
</file>