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January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4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January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6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January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January 19,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16ECFE-E195-4C7B-9FEF-03FEC06B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ko-KR" altLang="en-US" dirty="0"/>
              <a:t>사전훈련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7A939-4A85-4FD5-8D79-3851051B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8" y="3830398"/>
            <a:ext cx="5736362" cy="2298939"/>
          </a:xfrm>
        </p:spPr>
        <p:txBody>
          <a:bodyPr>
            <a:normAutofit/>
          </a:bodyPr>
          <a:lstStyle/>
          <a:p>
            <a:r>
              <a:rPr lang="en-US" altLang="ko-KR" dirty="0"/>
              <a:t>11.2.2. </a:t>
            </a:r>
            <a:r>
              <a:rPr lang="ko-KR" altLang="en-US" dirty="0"/>
              <a:t>비지도 사전훈련</a:t>
            </a:r>
            <a:endParaRPr lang="en-US" altLang="ko-KR" dirty="0"/>
          </a:p>
          <a:p>
            <a:r>
              <a:rPr lang="en-US" altLang="ko-KR" dirty="0"/>
              <a:t>11.2.3. </a:t>
            </a:r>
            <a:r>
              <a:rPr lang="ko-KR" altLang="en-US" dirty="0"/>
              <a:t>보조</a:t>
            </a:r>
            <a:r>
              <a:rPr lang="en-US" altLang="ko-KR" dirty="0"/>
              <a:t> </a:t>
            </a:r>
            <a:r>
              <a:rPr lang="ko-KR" altLang="en-US" dirty="0"/>
              <a:t>작업에서 사전훈련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F6FC1-ABC7-4F3A-904B-84CF64CB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0" r="21449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554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en-US" altLang="ko-KR" dirty="0"/>
              <a:t>11.2.2. </a:t>
            </a:r>
            <a:r>
              <a:rPr lang="ko-KR" altLang="en-US" dirty="0"/>
              <a:t>비지도 사전훈련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2B0C-89A4-4F11-86D3-EA9B321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339196"/>
            <a:ext cx="10800000" cy="4147203"/>
          </a:xfrm>
        </p:spPr>
        <p:txBody>
          <a:bodyPr/>
          <a:lstStyle/>
          <a:p>
            <a:pPr latinLnBrk="1"/>
            <a:r>
              <a:rPr lang="ko-KR" altLang="en-US" sz="1600" dirty="0"/>
              <a:t>레이블 된 훈련데이터가 많지 않으면서 비슷한 작업에 대해 사전훈련 된 모델이 없을 때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레이블 된 훈련샘플을 모으는 비용 </a:t>
            </a:r>
            <a:r>
              <a:rPr lang="en-US" altLang="ko-KR" sz="1600" dirty="0"/>
              <a:t>&gt;&gt; </a:t>
            </a:r>
            <a:r>
              <a:rPr lang="ko-KR" altLang="en-US" sz="1600" dirty="0"/>
              <a:t>레이블이 없는 훈련샘플을 모으는 비용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순서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레이블이 없는 훈련데이터를 사용해 </a:t>
            </a:r>
            <a:r>
              <a:rPr lang="ko-KR" altLang="en-US" sz="1600" dirty="0" err="1"/>
              <a:t>오토인코더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생성적</a:t>
            </a:r>
            <a:r>
              <a:rPr lang="ko-KR" altLang="en-US" sz="1600" dirty="0"/>
              <a:t> 적대 신경망</a:t>
            </a:r>
            <a:r>
              <a:rPr lang="en-US" altLang="ko-KR" sz="1600" dirty="0"/>
              <a:t>(GAN; 17</a:t>
            </a:r>
            <a:r>
              <a:rPr lang="ko-KR" altLang="en-US" sz="1600" dirty="0"/>
              <a:t>장</a:t>
            </a:r>
            <a:r>
              <a:rPr lang="en-US" altLang="ko-KR" sz="1600" dirty="0"/>
              <a:t>)</a:t>
            </a:r>
            <a:r>
              <a:rPr lang="ko-KR" altLang="en-US" sz="1600" dirty="0"/>
              <a:t> 같은 비지도학습 모델을 훈련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훈련데이터의 특성을 학습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/>
              <a:t>오토인코더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생성적</a:t>
            </a:r>
            <a:r>
              <a:rPr lang="ko-KR" altLang="en-US" sz="1600" dirty="0"/>
              <a:t> 적대 신경망의 하위층을 재사용</a:t>
            </a:r>
            <a:r>
              <a:rPr lang="en-US" altLang="ko-KR" sz="1600" dirty="0"/>
              <a:t>(</a:t>
            </a:r>
            <a:r>
              <a:rPr lang="ko-KR" altLang="en-US" sz="1600" dirty="0"/>
              <a:t>전이</a:t>
            </a:r>
            <a:r>
              <a:rPr lang="en-US" altLang="ko-KR" sz="1600" dirty="0"/>
              <a:t>)</a:t>
            </a:r>
          </a:p>
          <a:p>
            <a:pPr marL="0" indent="0" latinLnBrk="1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훈련데이터의 특성이 학습된 </a:t>
            </a:r>
            <a:r>
              <a:rPr lang="ko-KR" altLang="en-US" sz="1600" dirty="0" err="1">
                <a:sym typeface="Wingdings" panose="05000000000000000000" pitchFamily="2" charset="2"/>
              </a:rPr>
              <a:t>하위층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새로운 작업에 맞는 출력층을 추가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레이블 된 훈련샘플을 사용해 세밀하게 튜닝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22B55-4057-4E4E-919D-C2D3582A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72" y="3139197"/>
            <a:ext cx="510718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en-US" altLang="ko-KR" dirty="0"/>
              <a:t>11.2.3. </a:t>
            </a:r>
            <a:r>
              <a:rPr lang="ko-KR" altLang="en-US" dirty="0"/>
              <a:t>보조작업에서 사전훈련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2B0C-89A4-4F11-86D3-EA9B321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339196"/>
            <a:ext cx="10800000" cy="4780249"/>
          </a:xfrm>
        </p:spPr>
        <p:txBody>
          <a:bodyPr/>
          <a:lstStyle/>
          <a:p>
            <a:pPr latinLnBrk="1"/>
            <a:r>
              <a:rPr lang="ko-KR" altLang="en-US" sz="1600" dirty="0"/>
              <a:t>레이블 된 훈련데이터가 많지 않은 경우</a:t>
            </a:r>
            <a:endParaRPr lang="en-US" altLang="ko-KR" sz="1600" dirty="0"/>
          </a:p>
          <a:p>
            <a:pPr latinLnBrk="1"/>
            <a:r>
              <a:rPr lang="ko-KR" altLang="en-US" sz="1600" dirty="0"/>
              <a:t>예시 </a:t>
            </a:r>
            <a:r>
              <a:rPr lang="en-US" altLang="ko-KR" sz="1600" dirty="0"/>
              <a:t>1</a:t>
            </a:r>
          </a:p>
          <a:p>
            <a:pPr lvl="1" latinLnBrk="1"/>
            <a:r>
              <a:rPr lang="ko-KR" altLang="en-US" sz="1600" dirty="0"/>
              <a:t>얼굴을 인식하는 신경망을 구축하고 싶다</a:t>
            </a:r>
            <a:r>
              <a:rPr lang="en-US" altLang="ko-KR" sz="1600" dirty="0"/>
              <a:t>.</a:t>
            </a:r>
          </a:p>
          <a:p>
            <a:pPr lvl="1" latinLnBrk="1"/>
            <a:r>
              <a:rPr lang="ko-KR" altLang="en-US" sz="1600" dirty="0"/>
              <a:t>그런데</a:t>
            </a:r>
            <a:r>
              <a:rPr lang="en-US" altLang="ko-KR" sz="1600" dirty="0"/>
              <a:t> </a:t>
            </a:r>
            <a:r>
              <a:rPr lang="ko-KR" altLang="en-US" sz="1600" dirty="0"/>
              <a:t>개인별 얼굴 이미지가 별로 없다 </a:t>
            </a:r>
            <a:r>
              <a:rPr lang="en-US" altLang="ko-KR" sz="1600" dirty="0"/>
              <a:t>(</a:t>
            </a:r>
            <a:r>
              <a:rPr lang="ko-KR" altLang="en-US" sz="1600" dirty="0"/>
              <a:t>각 사람의 사진을 수백 장씩 모으기는 어려움</a:t>
            </a:r>
            <a:r>
              <a:rPr lang="en-US" altLang="ko-KR" sz="1600" dirty="0"/>
              <a:t>)</a:t>
            </a:r>
          </a:p>
          <a:p>
            <a:pPr lvl="1" latinLnBrk="1"/>
            <a:r>
              <a:rPr lang="ko-KR" altLang="en-US" sz="1600" dirty="0"/>
              <a:t>그러나 무작위로 많은 인물의 얼굴 이미지를 수집하기는 비교적 쉬움 </a:t>
            </a:r>
            <a:r>
              <a:rPr lang="en-US" altLang="ko-KR" sz="1600" dirty="0"/>
              <a:t>(</a:t>
            </a:r>
            <a:r>
              <a:rPr lang="ko-KR" altLang="en-US" sz="1600" dirty="0"/>
              <a:t>인터넷 구글</a:t>
            </a:r>
            <a:r>
              <a:rPr lang="en-US" altLang="ko-KR" sz="1600" dirty="0"/>
              <a:t>)</a:t>
            </a:r>
          </a:p>
          <a:p>
            <a:pPr lvl="1" latinLnBrk="1"/>
            <a:r>
              <a:rPr lang="ko-KR" altLang="en-US" sz="1600" dirty="0"/>
              <a:t>무작위 얼굴 이미지를 사용해 두 개의 얼굴 이미지가 같은 사람의 것인지 감지하는 신경망을 훈련</a:t>
            </a:r>
            <a:endParaRPr lang="en-US" altLang="ko-KR" sz="1600" dirty="0"/>
          </a:p>
          <a:p>
            <a:pPr lvl="1" latinLnBrk="1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이러한 신경망은 얼굴의 특성을 잘 감지하도록 학습이 되어있을 것임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 latinLnBrk="1"/>
            <a:r>
              <a:rPr lang="ko-KR" altLang="en-US" sz="1600" dirty="0">
                <a:sym typeface="Wingdings" panose="05000000000000000000" pitchFamily="2" charset="2"/>
              </a:rPr>
              <a:t>이 신경망의 하위층을 재사용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전이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해 얼굴을 분류하는 신경망을 훈련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atinLnBrk="1"/>
            <a:r>
              <a:rPr lang="ko-KR" altLang="en-US" sz="1600" dirty="0">
                <a:sym typeface="Wingdings" panose="05000000000000000000" pitchFamily="2" charset="2"/>
              </a:rPr>
              <a:t>예시 </a:t>
            </a:r>
            <a:r>
              <a:rPr lang="en-US" altLang="ko-KR" sz="1600" dirty="0">
                <a:sym typeface="Wingdings" panose="05000000000000000000" pitchFamily="2" charset="2"/>
              </a:rPr>
              <a:t>2: </a:t>
            </a:r>
            <a:r>
              <a:rPr lang="ko-KR" altLang="en-US" sz="1600" dirty="0">
                <a:sym typeface="Wingdings" panose="05000000000000000000" pitchFamily="2" charset="2"/>
              </a:rPr>
              <a:t>자연어 처리</a:t>
            </a:r>
            <a:r>
              <a:rPr lang="en-US" altLang="ko-KR" sz="1600" dirty="0">
                <a:sym typeface="Wingdings" panose="05000000000000000000" pitchFamily="2" charset="2"/>
              </a:rPr>
              <a:t>(Natural Language Processing; NLP)</a:t>
            </a:r>
          </a:p>
          <a:p>
            <a:pPr lvl="1" latinLnBrk="1"/>
            <a:r>
              <a:rPr lang="ko-KR" altLang="en-US" sz="1600" dirty="0">
                <a:sym typeface="Wingdings" panose="05000000000000000000" pitchFamily="2" charset="2"/>
              </a:rPr>
              <a:t>수백만 개의 텍스트 문서로부터 레이블 된 데이터를 자동으로 생성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 latinLnBrk="1"/>
            <a:r>
              <a:rPr lang="ko-KR" altLang="en-US" sz="1600" dirty="0">
                <a:sym typeface="Wingdings" panose="05000000000000000000" pitchFamily="2" charset="2"/>
              </a:rPr>
              <a:t>일부 단어를 랜덤하게 지우고 누락된 단어를 예측하는 모델을 훈련할 수 있음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 latinLnBrk="1"/>
            <a:r>
              <a:rPr lang="en-US" altLang="ko-KR" sz="1600" dirty="0">
                <a:sym typeface="Wingdings" panose="05000000000000000000" pitchFamily="2" charset="2"/>
              </a:rPr>
              <a:t>What are you saying? </a:t>
            </a:r>
            <a:r>
              <a:rPr lang="ko-KR" altLang="en-US" sz="1600" dirty="0">
                <a:sym typeface="Wingdings" panose="05000000000000000000" pitchFamily="2" charset="2"/>
              </a:rPr>
              <a:t>이라는 문장 </a:t>
            </a:r>
            <a:r>
              <a:rPr lang="en-US" altLang="ko-KR" sz="1600" dirty="0">
                <a:sym typeface="Wingdings" panose="05000000000000000000" pitchFamily="2" charset="2"/>
              </a:rPr>
              <a:t> What ___ you saying? </a:t>
            </a:r>
            <a:r>
              <a:rPr lang="ko-KR" altLang="en-US" sz="1600" dirty="0">
                <a:sym typeface="Wingdings" panose="05000000000000000000" pitchFamily="2" charset="2"/>
              </a:rPr>
              <a:t>과 같이 단어 지우기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누락된 단어를 예측하는 신경망 훈련</a:t>
            </a:r>
            <a:r>
              <a:rPr lang="en-US" altLang="ko-KR" sz="1600" dirty="0"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sym typeface="Wingdings" panose="05000000000000000000" pitchFamily="2" charset="2"/>
              </a:rPr>
              <a:t>이 신경망의 하위층을 다른 비슷한 작업에 재사용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전이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55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자기지도 학습 </a:t>
            </a:r>
            <a:r>
              <a:rPr lang="en-US" altLang="ko-KR" dirty="0"/>
              <a:t>(Self-supervised learning)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4F4C4A-1738-43D1-88E6-EAA5EB4B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데이터에서 스스로 레이블을 생성하고</a:t>
            </a:r>
            <a:r>
              <a:rPr lang="en-US" altLang="ko-KR" dirty="0"/>
              <a:t>, </a:t>
            </a:r>
            <a:r>
              <a:rPr lang="ko-KR" altLang="en-US" dirty="0"/>
              <a:t>지도 학습 기법으로 레이블 된 데이터를 훈련하는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1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ECFE-E195-4C7B-9FEF-03FEC06B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ko-KR" altLang="en-US" sz="4800"/>
              <a:t>고속 </a:t>
            </a:r>
            <a:r>
              <a:rPr lang="ko-KR" altLang="en-US" sz="4800" dirty="0" err="1"/>
              <a:t>옵티마이저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7A939-4A85-4FD5-8D79-3851051B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38" y="3830398"/>
            <a:ext cx="5736362" cy="2298939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F6FC1-ABC7-4F3A-904B-84CF64CB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0" r="21449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235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2B0C-89A4-4F11-86D3-EA9B321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339196"/>
            <a:ext cx="10800000" cy="4147203"/>
          </a:xfrm>
        </p:spPr>
        <p:txBody>
          <a:bodyPr/>
          <a:lstStyle/>
          <a:p>
            <a:pPr latinLnBrk="1"/>
            <a:r>
              <a:rPr lang="ko-KR" altLang="en-US" sz="1600" dirty="0"/>
              <a:t>큰 심층 신경망</a:t>
            </a:r>
            <a:r>
              <a:rPr lang="en-US" altLang="ko-KR" sz="1600" dirty="0"/>
              <a:t>(DNN)</a:t>
            </a:r>
            <a:r>
              <a:rPr lang="ko-KR" altLang="en-US" sz="1600" dirty="0"/>
              <a:t>의 훈련 속도는 느릴 수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수많은 파라미터들 때문</a:t>
            </a:r>
            <a:r>
              <a:rPr lang="en-US" altLang="ko-KR" sz="1600" dirty="0"/>
              <a:t>)</a:t>
            </a:r>
          </a:p>
          <a:p>
            <a:pPr latinLnBrk="1"/>
            <a:r>
              <a:rPr lang="ko-KR" altLang="en-US" sz="1600" dirty="0"/>
              <a:t>훈련 속도를 높이는 방법</a:t>
            </a:r>
            <a:endParaRPr lang="en-US" altLang="ko-KR" sz="1600" dirty="0"/>
          </a:p>
          <a:p>
            <a:pPr marL="800100" lvl="1" indent="-342900" latinLnBrk="1">
              <a:buFont typeface="+mj-lt"/>
              <a:buAutoNum type="arabicPeriod"/>
            </a:pPr>
            <a:r>
              <a:rPr lang="ko-KR" altLang="en-US" sz="1600" dirty="0"/>
              <a:t>가중치 초기화</a:t>
            </a:r>
            <a:endParaRPr lang="en-US" altLang="ko-KR" sz="1600" dirty="0"/>
          </a:p>
          <a:p>
            <a:pPr marL="800100" lvl="1" indent="-342900" latinLnBrk="1">
              <a:buFont typeface="+mj-lt"/>
              <a:buAutoNum type="arabicPeriod"/>
            </a:pPr>
            <a:r>
              <a:rPr lang="ko-KR" altLang="en-US" sz="1600" dirty="0"/>
              <a:t>활성화 함수</a:t>
            </a:r>
            <a:endParaRPr lang="en-US" altLang="ko-KR" sz="1600" dirty="0"/>
          </a:p>
          <a:p>
            <a:pPr marL="800100" lvl="1" indent="-342900" latinLnBrk="1">
              <a:buFont typeface="+mj-lt"/>
              <a:buAutoNum type="arabicPeriod"/>
            </a:pPr>
            <a:r>
              <a:rPr lang="ko-KR" altLang="en-US" sz="1600" dirty="0"/>
              <a:t>배치 정규화</a:t>
            </a:r>
            <a:endParaRPr lang="en-US" altLang="ko-KR" sz="1600" dirty="0"/>
          </a:p>
          <a:p>
            <a:pPr marL="800100" lvl="1" indent="-342900" latinLnBrk="1">
              <a:buFont typeface="+mj-lt"/>
              <a:buAutoNum type="arabicPeriod"/>
            </a:pPr>
            <a:r>
              <a:rPr lang="ko-KR" altLang="en-US" sz="1600" dirty="0"/>
              <a:t>사전훈련 층 재사용</a:t>
            </a:r>
            <a:endParaRPr lang="en-US" altLang="ko-KR" sz="1600" dirty="0"/>
          </a:p>
          <a:p>
            <a:pPr marL="800100" lvl="1" indent="-342900" latinLnBrk="1">
              <a:buFont typeface="+mj-lt"/>
              <a:buAutoNum type="arabicPeriod"/>
            </a:pPr>
            <a:r>
              <a:rPr lang="ko-KR" altLang="en-US" sz="1600" b="1" dirty="0">
                <a:solidFill>
                  <a:srgbClr val="FFFF00">
                    <a:alpha val="58000"/>
                  </a:srgbClr>
                </a:solidFill>
              </a:rPr>
              <a:t>표준적인 </a:t>
            </a:r>
            <a:r>
              <a:rPr lang="ko-KR" altLang="en-US" sz="1600" b="1" dirty="0" err="1">
                <a:solidFill>
                  <a:srgbClr val="FFFF00">
                    <a:alpha val="58000"/>
                  </a:srgbClr>
                </a:solidFill>
              </a:rPr>
              <a:t>경사하강법</a:t>
            </a:r>
            <a:r>
              <a:rPr lang="ko-KR" altLang="en-US" sz="1600" b="1" dirty="0">
                <a:solidFill>
                  <a:srgbClr val="FFFF00">
                    <a:alpha val="58000"/>
                  </a:srgbClr>
                </a:solidFill>
              </a:rPr>
              <a:t> </a:t>
            </a:r>
            <a:r>
              <a:rPr lang="ko-KR" altLang="en-US" sz="1600" b="1" dirty="0" err="1">
                <a:solidFill>
                  <a:srgbClr val="FFFF00">
                    <a:alpha val="58000"/>
                  </a:srgbClr>
                </a:solidFill>
              </a:rPr>
              <a:t>옵티마이저</a:t>
            </a:r>
            <a:r>
              <a:rPr lang="ko-KR" altLang="en-US" sz="1600" b="1" dirty="0">
                <a:solidFill>
                  <a:srgbClr val="FFFF00">
                    <a:alpha val="58000"/>
                  </a:srgbClr>
                </a:solidFill>
              </a:rPr>
              <a:t> </a:t>
            </a:r>
            <a:r>
              <a:rPr lang="en-US" altLang="ko-KR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모멘텀 최적화</a:t>
            </a:r>
            <a:r>
              <a:rPr lang="en-US" altLang="ko-KR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 err="1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네스테로프</a:t>
            </a:r>
            <a:r>
              <a:rPr lang="ko-KR" altLang="en-US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 가속경사</a:t>
            </a:r>
            <a:r>
              <a:rPr lang="en-US" altLang="ko-KR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600" b="1" dirty="0" err="1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AdaGrad</a:t>
            </a:r>
            <a:r>
              <a:rPr lang="en-US" altLang="ko-KR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600" b="1" dirty="0" err="1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RMSProp</a:t>
            </a:r>
            <a:r>
              <a:rPr lang="en-US" altLang="ko-KR" sz="1600" b="1" dirty="0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, Adam, </a:t>
            </a:r>
            <a:r>
              <a:rPr lang="en-US" altLang="ko-KR" sz="1600" b="1" dirty="0" err="1">
                <a:solidFill>
                  <a:srgbClr val="FFFF00">
                    <a:alpha val="58000"/>
                  </a:srgbClr>
                </a:solidFill>
                <a:sym typeface="Wingdings" panose="05000000000000000000" pitchFamily="2" charset="2"/>
              </a:rPr>
              <a:t>Nadam</a:t>
            </a:r>
            <a:endParaRPr lang="ko-KR" altLang="en-US" sz="1600" b="1" dirty="0">
              <a:solidFill>
                <a:srgbClr val="FFFF00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2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en-US" altLang="ko-KR" dirty="0"/>
              <a:t>11.3.1.</a:t>
            </a:r>
            <a:r>
              <a:rPr lang="ko-KR" altLang="en-US" dirty="0"/>
              <a:t> 모멘텀 최적화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C12B0C-89A4-4F11-86D3-EA9B32152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999" y="1339195"/>
                <a:ext cx="7579939" cy="5158319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1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0A873"/>
                  </a:buClr>
                  <a:buSzTx/>
                  <a:buFont typeface="The Hand Extrablack" panose="03070A02030502020204" pitchFamily="66" charset="0"/>
                  <a:buChar char="•"/>
                  <a:tabLst/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표준적인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경사하강법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: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경사면을 따라 일정한 크기로 조금씩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내려감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marR="0" lvl="0" algn="l" defTabSz="914400" rtl="0" eaLnBrk="1" fontAlgn="auto" latinLnBrk="1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0A873"/>
                  </a:buClr>
                  <a:buSzTx/>
                  <a:buFont typeface="Wingdings" panose="05000000000000000000" pitchFamily="2" charset="2"/>
                  <a:buChar char="è"/>
                  <a:tabLst/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최적 해에 도달하는 데 시간이 오래 걸림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A0A873"/>
                  </a:buClr>
                  <a:buSzTx/>
                  <a:buNone/>
                  <a:tabLst/>
                  <a:defRPr/>
                </a:pP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  <a:sym typeface="Wingdings" panose="05000000000000000000" pitchFamily="2" charset="2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최적화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: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이전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그래디언트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(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비용함수의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그래디언트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)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를 다음 학습에 반영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  <a:sym typeface="Wingdings" panose="05000000000000000000" pitchFamily="2" charset="2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벡터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m,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,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학습률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,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비용함수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J,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가중치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marL="0" indent="0" latinLnBrk="1">
                  <a:buClr>
                    <a:srgbClr val="A0A873"/>
                  </a:buClr>
                  <a:buNone/>
                  <a:defRPr/>
                </a:pP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가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0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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표준적인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경사하강법과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동일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가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1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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이전 </a:t>
                </a:r>
                <a:r>
                  <a:rPr lang="ko-KR" altLang="en-US" sz="1600" dirty="0" err="1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그래디언트의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영향이 증가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일반적으로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  <a:sym typeface="Wingdings" panose="05000000000000000000" pitchFamily="2" charset="2"/>
                  </a:rPr>
                  <a:t>모멘텀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FFFFFF">
                            <a:alpha val="58000"/>
                          </a:srgb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는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0.9 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사용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  <a:p>
                <a:pPr latinLnBrk="1">
                  <a:buClr>
                    <a:srgbClr val="A0A873"/>
                  </a:buClr>
                  <a:defRPr/>
                </a:pP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효과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: Local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 </a:t>
                </a:r>
                <a:r>
                  <a:rPr lang="en-US" altLang="ko-KR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minimum</a:t>
                </a:r>
                <a:r>
                  <a:rPr lang="ko-KR" altLang="en-US" sz="1600" dirty="0">
                    <a:solidFill>
                      <a:srgbClr val="FFFFFF">
                        <a:alpha val="58000"/>
                      </a:srgbClr>
                    </a:solidFill>
                    <a:latin typeface="Malgun Gothic"/>
                  </a:rPr>
                  <a:t>에 빠지지 않도록 도움</a:t>
                </a:r>
                <a:endParaRPr lang="en-US" altLang="ko-KR" sz="1600" dirty="0">
                  <a:solidFill>
                    <a:srgbClr val="FFFFFF">
                      <a:alpha val="58000"/>
                    </a:srgbClr>
                  </a:solidFill>
                  <a:latin typeface="Malgun Gothic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C12B0C-89A4-4F11-86D3-EA9B32152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999" y="1339195"/>
                <a:ext cx="7579939" cy="5158319"/>
              </a:xfrm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0CBA0B1-129F-49E7-8937-003AAA12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520" y="2478357"/>
            <a:ext cx="2473220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AC25D-B9D7-4914-B1FA-BFF278ED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07" y="4545112"/>
            <a:ext cx="3202232" cy="213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713C-7523-4BE5-8BF0-E90C3D69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0000"/>
          </a:xfrm>
        </p:spPr>
        <p:txBody>
          <a:bodyPr/>
          <a:lstStyle/>
          <a:p>
            <a:r>
              <a:rPr lang="en-US" altLang="ko-KR" dirty="0"/>
              <a:t>11.3.1.</a:t>
            </a:r>
            <a:r>
              <a:rPr lang="ko-KR" altLang="en-US" dirty="0"/>
              <a:t> 모멘텀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2B0C-89A4-4F11-86D3-EA9B321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339195"/>
            <a:ext cx="10800000" cy="5158319"/>
          </a:xfr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0A873"/>
              </a:buClr>
              <a:buSzTx/>
              <a:buFont typeface="The Hand Extrablack" panose="03070A02030502020204" pitchFamily="66" charset="0"/>
              <a:buChar char="•"/>
              <a:tabLst/>
              <a:defRPr/>
            </a:pPr>
            <a:r>
              <a:rPr lang="ko-KR" altLang="en-US" sz="1600" dirty="0">
                <a:solidFill>
                  <a:srgbClr val="FFFFFF">
                    <a:alpha val="58000"/>
                  </a:srgbClr>
                </a:solidFill>
                <a:latin typeface="Malgun Gothic"/>
              </a:rPr>
              <a:t>구현</a:t>
            </a:r>
            <a:endParaRPr lang="en-US" altLang="ko-KR" sz="1600" dirty="0">
              <a:solidFill>
                <a:srgbClr val="FFFFFF">
                  <a:alpha val="58000"/>
                </a:srgbClr>
              </a:solidFill>
              <a:latin typeface="Malgun Gothic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0A873"/>
              </a:buClr>
              <a:buSzTx/>
              <a:buNone/>
              <a:tabLst/>
              <a:defRPr/>
            </a:pPr>
            <a:r>
              <a:rPr lang="en-US" altLang="ko-KR" sz="1600" dirty="0">
                <a:latin typeface="Malgun Gothic"/>
              </a:rPr>
              <a:t>optimizer = </a:t>
            </a:r>
            <a:r>
              <a:rPr lang="en-US" altLang="ko-KR" sz="1600" dirty="0" err="1">
                <a:latin typeface="Malgun Gothic"/>
              </a:rPr>
              <a:t>keras.optimizers.SGD</a:t>
            </a:r>
            <a:r>
              <a:rPr lang="en-US" altLang="ko-KR" sz="1600" dirty="0">
                <a:latin typeface="Malgun Gothic"/>
              </a:rPr>
              <a:t>(</a:t>
            </a:r>
            <a:r>
              <a:rPr lang="en-US" altLang="ko-KR" sz="1600" dirty="0" err="1">
                <a:latin typeface="Malgun Gothic"/>
              </a:rPr>
              <a:t>lr</a:t>
            </a:r>
            <a:r>
              <a:rPr lang="en-US" altLang="ko-KR" sz="1600" dirty="0">
                <a:latin typeface="Malgun Gothic"/>
              </a:rPr>
              <a:t> = 0.001, </a:t>
            </a:r>
            <a:r>
              <a:rPr lang="en-US" altLang="ko-KR" sz="1600" b="1" dirty="0">
                <a:latin typeface="Malgun Gothic"/>
              </a:rPr>
              <a:t>momentum = 0.9</a:t>
            </a:r>
            <a:r>
              <a:rPr lang="en-US" altLang="ko-KR" sz="1600" dirty="0">
                <a:latin typeface="Malgun Gothic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A0A873"/>
              </a:buClr>
              <a:buSzTx/>
              <a:buNone/>
              <a:tabLst/>
              <a:defRPr/>
            </a:pPr>
            <a:endParaRPr lang="en-US" altLang="ko-KR" sz="1600" dirty="0">
              <a:solidFill>
                <a:srgbClr val="FFFFFF">
                  <a:alpha val="58000"/>
                </a:srgbClr>
              </a:solidFill>
              <a:latin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56EAD6-1444-4B2A-97EA-E86DAAD9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6" y="2638800"/>
            <a:ext cx="5867107" cy="3600000"/>
          </a:xfrm>
          <a:prstGeom prst="rect">
            <a:avLst/>
          </a:prstGeom>
        </p:spPr>
      </p:pic>
      <p:pic>
        <p:nvPicPr>
          <p:cNvPr id="1026" name="Picture 2" descr="8.3 BasicOptimizn">
            <a:extLst>
              <a:ext uri="{FF2B5EF4-FFF2-40B4-BE49-F238E27FC236}">
                <a16:creationId xmlns:a16="http://schemas.microsoft.com/office/drawing/2014/main" id="{9CF85BD7-7CDB-4978-9969-1149D92E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41" y="3578470"/>
            <a:ext cx="3600000" cy="13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4824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Blob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412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 Semilight</vt:lpstr>
      <vt:lpstr>Malgun Gothic</vt:lpstr>
      <vt:lpstr>Arial</vt:lpstr>
      <vt:lpstr>Cambria Math</vt:lpstr>
      <vt:lpstr>The Hand Extrablack</vt:lpstr>
      <vt:lpstr>Wingdings</vt:lpstr>
      <vt:lpstr>BlobVTI</vt:lpstr>
      <vt:lpstr>사전훈련</vt:lpstr>
      <vt:lpstr>11.2.2. 비지도 사전훈련</vt:lpstr>
      <vt:lpstr>11.2.3. 보조작업에서 사전훈련</vt:lpstr>
      <vt:lpstr>참고. 자기지도 학습 (Self-supervised learning)</vt:lpstr>
      <vt:lpstr>고속 옵티마이저</vt:lpstr>
      <vt:lpstr>개요</vt:lpstr>
      <vt:lpstr>11.3.1. 모멘텀 최적화</vt:lpstr>
      <vt:lpstr>11.3.1. 모멘텀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사전훈련</dc:title>
  <dc:creator>Baek Kwan-Gu</dc:creator>
  <cp:lastModifiedBy>Baek Kwan-Gu</cp:lastModifiedBy>
  <cp:revision>22</cp:revision>
  <dcterms:created xsi:type="dcterms:W3CDTF">2021-01-18T14:20:30Z</dcterms:created>
  <dcterms:modified xsi:type="dcterms:W3CDTF">2021-01-19T11:00:22Z</dcterms:modified>
</cp:coreProperties>
</file>