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09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2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4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추상적인 흐릿한 공공 도서관의 책꽃이">
            <a:extLst>
              <a:ext uri="{FF2B5EF4-FFF2-40B4-BE49-F238E27FC236}">
                <a16:creationId xmlns:a16="http://schemas.microsoft.com/office/drawing/2014/main" id="{9C86ADF2-9A0F-4AD3-8989-1A4A6C765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D6C3B-0A16-418D-B978-88A6FD9B2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3091928"/>
            <a:ext cx="10351271" cy="2387600"/>
          </a:xfrm>
        </p:spPr>
        <p:txBody>
          <a:bodyPr anchor="ctr">
            <a:norm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11.5. </a:t>
            </a:r>
            <a:r>
              <a:rPr lang="ko-KR" altLang="en-US" sz="6600" dirty="0">
                <a:solidFill>
                  <a:schemeClr val="bg1"/>
                </a:solidFill>
              </a:rPr>
              <a:t>실용적인 가이드라인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DEC7E5-C780-4429-896D-647103B94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2021-01-28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3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965D-5015-4FE5-BE63-E3C09293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DNN </a:t>
            </a:r>
            <a:r>
              <a:rPr lang="ko-KR" altLang="en-US" dirty="0"/>
              <a:t>설정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EBB6CEA-70B4-49EA-9076-3F130F4A71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5146" y="2238246"/>
            <a:ext cx="3833813" cy="1849307"/>
          </a:xfrm>
          <a:ln>
            <a:solidFill>
              <a:schemeClr val="tx1"/>
            </a:solidFill>
          </a:ln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4B2CD1-42CD-4966-9075-1CD6E69C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5155" y="2238246"/>
            <a:ext cx="7167665" cy="258641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하이퍼파라미터</a:t>
            </a:r>
            <a:r>
              <a:rPr lang="ko-KR" altLang="en-US" sz="2000" dirty="0"/>
              <a:t> 튜닝을 크게 하지 않고 대부분 잘 맞는 설정</a:t>
            </a:r>
            <a:endParaRPr lang="en-US" altLang="ko-KR" sz="2000" dirty="0"/>
          </a:p>
          <a:p>
            <a:r>
              <a:rPr lang="ko-KR" altLang="en-US" sz="2000" b="1" dirty="0">
                <a:solidFill>
                  <a:schemeClr val="tx2"/>
                </a:solidFill>
              </a:rPr>
              <a:t>항상 잘 맞는 설정이 아님에 주의</a:t>
            </a:r>
            <a:r>
              <a:rPr lang="en-US" altLang="ko-KR" sz="2000" b="1" dirty="0">
                <a:solidFill>
                  <a:schemeClr val="tx2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He</a:t>
            </a:r>
            <a:r>
              <a:rPr lang="ko-KR" altLang="en-US" sz="1600" b="1" dirty="0">
                <a:solidFill>
                  <a:schemeClr val="tx2"/>
                </a:solidFill>
              </a:rPr>
              <a:t> 초기화</a:t>
            </a:r>
            <a:r>
              <a:rPr lang="en-US" altLang="ko-KR" sz="1600" dirty="0">
                <a:solidFill>
                  <a:schemeClr val="tx2"/>
                </a:solidFill>
              </a:rPr>
              <a:t>: </a:t>
            </a:r>
            <a:r>
              <a:rPr lang="en-US" altLang="ko-KR" sz="1600" dirty="0" err="1">
                <a:solidFill>
                  <a:schemeClr val="tx2"/>
                </a:solidFill>
              </a:rPr>
              <a:t>ReLU</a:t>
            </a:r>
            <a:r>
              <a:rPr lang="ko-KR" altLang="en-US" sz="1600" dirty="0">
                <a:solidFill>
                  <a:schemeClr val="tx2"/>
                </a:solidFill>
              </a:rPr>
              <a:t> 및 </a:t>
            </a:r>
            <a:r>
              <a:rPr lang="en-US" altLang="ko-KR" sz="1600" dirty="0" err="1">
                <a:solidFill>
                  <a:schemeClr val="tx2"/>
                </a:solidFill>
              </a:rPr>
              <a:t>ReLU</a:t>
            </a:r>
            <a:r>
              <a:rPr lang="ko-KR" altLang="en-US" sz="1600" dirty="0">
                <a:solidFill>
                  <a:schemeClr val="tx2"/>
                </a:solidFill>
              </a:rPr>
              <a:t>의 변종들에 대한 초기화 전략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ELU(Exponential Linear Unit)</a:t>
            </a:r>
          </a:p>
          <a:p>
            <a:r>
              <a:rPr lang="ko-KR" altLang="en-US" sz="1600" b="1" dirty="0">
                <a:solidFill>
                  <a:schemeClr val="tx2"/>
                </a:solidFill>
              </a:rPr>
              <a:t>모멘텀</a:t>
            </a:r>
            <a:r>
              <a:rPr lang="en-US" altLang="ko-KR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b="1" dirty="0">
                <a:solidFill>
                  <a:schemeClr val="tx2"/>
                </a:solidFill>
              </a:rPr>
              <a:t>최적화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r>
              <a:rPr lang="en-US" altLang="ko-KR" sz="1600" b="1" dirty="0">
                <a:solidFill>
                  <a:schemeClr val="tx2"/>
                </a:solidFill>
              </a:rPr>
              <a:t>1 </a:t>
            </a:r>
            <a:r>
              <a:rPr lang="ko-KR" altLang="en-US" sz="1600" b="1" dirty="0">
                <a:solidFill>
                  <a:schemeClr val="tx2"/>
                </a:solidFill>
              </a:rPr>
              <a:t>사이클 스케줄러</a:t>
            </a:r>
            <a:endParaRPr lang="en-US" altLang="ko-KR" sz="1800" b="1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8F438E-2372-4EE9-A405-1711ADF2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4"/>
          <a:stretch/>
        </p:blipFill>
        <p:spPr>
          <a:xfrm>
            <a:off x="475146" y="4343400"/>
            <a:ext cx="3362907" cy="23534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6F756-55BB-43D8-B4DA-E5B1C65F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49" y="5106151"/>
            <a:ext cx="3620026" cy="170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25AB1-2DE5-4DB5-945D-334C3E0B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471" y="5009874"/>
            <a:ext cx="3138740" cy="18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8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965D-5015-4FE5-BE63-E3C09293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자기정규화 </a:t>
            </a:r>
            <a:r>
              <a:rPr lang="en-US" altLang="ko-KR" dirty="0"/>
              <a:t>DNN </a:t>
            </a:r>
            <a:r>
              <a:rPr lang="ko-KR" altLang="en-US" dirty="0"/>
              <a:t>설정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EBB6CEA-70B4-49EA-9076-3F130F4A71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502" y="2269078"/>
            <a:ext cx="5486636" cy="2584911"/>
          </a:xfrm>
          <a:ln>
            <a:solidFill>
              <a:schemeClr val="tx1"/>
            </a:solidFill>
          </a:ln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C4B2CD1-42CD-4966-9075-1CD6E69C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5" y="2478024"/>
            <a:ext cx="5613453" cy="369417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2"/>
                </a:solidFill>
              </a:rPr>
              <a:t>완전연결층</a:t>
            </a:r>
            <a:r>
              <a:rPr lang="en-US" altLang="ko-KR" sz="2000" dirty="0">
                <a:solidFill>
                  <a:schemeClr val="tx2"/>
                </a:solidFill>
              </a:rPr>
              <a:t>(Fully-connected layer)</a:t>
            </a:r>
            <a:r>
              <a:rPr lang="ko-KR" altLang="en-US" sz="2000" dirty="0">
                <a:solidFill>
                  <a:schemeClr val="tx2"/>
                </a:solidFill>
              </a:rPr>
              <a:t>을 쌓은 </a:t>
            </a:r>
            <a:r>
              <a:rPr lang="en-US" altLang="ko-KR" sz="2000" dirty="0">
                <a:solidFill>
                  <a:schemeClr val="tx2"/>
                </a:solidFill>
              </a:rPr>
              <a:t>DNN </a:t>
            </a:r>
            <a:r>
              <a:rPr lang="ko-KR" altLang="en-US" sz="2000" dirty="0">
                <a:solidFill>
                  <a:schemeClr val="tx2"/>
                </a:solidFill>
              </a:rPr>
              <a:t>모델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C3122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르쿤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C3122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초기화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C3122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: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C3122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srgbClr val="3C3122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SELU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srgbClr val="3C3122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활성화 함수와 주로 사용됨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3C3122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b="1" dirty="0">
                <a:solidFill>
                  <a:srgbClr val="3C3122"/>
                </a:solidFill>
                <a:latin typeface="Neue Haas Grotesk Text Pro"/>
              </a:rPr>
              <a:t>알파 </a:t>
            </a:r>
            <a:r>
              <a:rPr lang="ko-KR" altLang="en-US" sz="1600" b="1" dirty="0" err="1">
                <a:solidFill>
                  <a:srgbClr val="3C3122"/>
                </a:solidFill>
                <a:latin typeface="Neue Haas Grotesk Text Pro"/>
              </a:rPr>
              <a:t>드롭아웃</a:t>
            </a:r>
            <a:r>
              <a:rPr lang="en-US" altLang="ko-KR" sz="1600" dirty="0">
                <a:solidFill>
                  <a:srgbClr val="3C3122"/>
                </a:solidFill>
                <a:latin typeface="Neue Haas Grotesk Text Pro"/>
              </a:rPr>
              <a:t>: </a:t>
            </a:r>
            <a:r>
              <a:rPr lang="ko-KR" altLang="en-US" sz="1600" dirty="0">
                <a:solidFill>
                  <a:srgbClr val="3C3122"/>
                </a:solidFill>
                <a:latin typeface="Neue Haas Grotesk Text Pro"/>
              </a:rPr>
              <a:t>입력의 평균과 표준편차를 유지 </a:t>
            </a:r>
            <a:r>
              <a:rPr lang="en-US" altLang="ko-KR" sz="1600" dirty="0">
                <a:solidFill>
                  <a:srgbClr val="3C3122"/>
                </a:solidFill>
                <a:latin typeface="Neue Haas Grotesk Text Pro"/>
              </a:rPr>
              <a:t>(</a:t>
            </a:r>
            <a:r>
              <a:rPr lang="ko-KR" altLang="en-US" sz="1600" dirty="0">
                <a:solidFill>
                  <a:srgbClr val="3C3122"/>
                </a:solidFill>
                <a:latin typeface="Neue Haas Grotesk Text Pro"/>
              </a:rPr>
              <a:t>일반 </a:t>
            </a:r>
            <a:r>
              <a:rPr lang="ko-KR" altLang="en-US" sz="1600" dirty="0" err="1">
                <a:solidFill>
                  <a:srgbClr val="3C3122"/>
                </a:solidFill>
                <a:latin typeface="Neue Haas Grotesk Text Pro"/>
              </a:rPr>
              <a:t>드롭아웃이</a:t>
            </a:r>
            <a:r>
              <a:rPr lang="ko-KR" altLang="en-US" sz="1600" dirty="0">
                <a:solidFill>
                  <a:srgbClr val="3C3122"/>
                </a:solidFill>
                <a:latin typeface="Neue Haas Grotesk Text Pro"/>
              </a:rPr>
              <a:t> 자기정규화 기능을 망가뜨릴 수 있음</a:t>
            </a:r>
            <a:r>
              <a:rPr lang="en-US" altLang="ko-KR" sz="1600" dirty="0">
                <a:solidFill>
                  <a:srgbClr val="3C3122"/>
                </a:solidFill>
                <a:latin typeface="Neue Haas Grotesk Text Pro"/>
              </a:rPr>
              <a:t>)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3C3122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3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965D-5015-4FE5-BE63-E3C09293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가이드라인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C4B2CD1-42CD-4966-9075-1CD6E69C7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483" y="2149322"/>
                <a:ext cx="11189369" cy="4287574"/>
              </a:xfrm>
            </p:spPr>
            <p:txBody>
              <a:bodyPr>
                <a:noAutofit/>
              </a:bodyPr>
              <a:lstStyle/>
              <a:p>
                <a:r>
                  <a:rPr lang="ko-KR" altLang="en-US" sz="2000" b="1" dirty="0">
                    <a:solidFill>
                      <a:schemeClr val="tx2"/>
                    </a:solidFill>
                  </a:rPr>
                  <a:t>정규화</a:t>
                </a:r>
                <a:r>
                  <a:rPr lang="en-US" altLang="ko-KR" sz="2000" dirty="0">
                    <a:solidFill>
                      <a:schemeClr val="tx2"/>
                    </a:solidFill>
                  </a:rPr>
                  <a:t>: 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입력 특성을 정규화해야 함</a:t>
                </a:r>
                <a:endParaRPr lang="en-US" altLang="ko-KR" sz="2000" dirty="0">
                  <a:solidFill>
                    <a:schemeClr val="tx2"/>
                  </a:solidFill>
                </a:endParaRPr>
              </a:p>
              <a:p>
                <a:r>
                  <a:rPr lang="ko-KR" altLang="en-US" sz="2000" b="1" dirty="0">
                    <a:solidFill>
                      <a:schemeClr val="tx2"/>
                    </a:solidFill>
                  </a:rPr>
                  <a:t>사전훈련</a:t>
                </a:r>
                <a:r>
                  <a:rPr lang="en-US" altLang="ko-KR" sz="2000" dirty="0">
                    <a:solidFill>
                      <a:schemeClr val="tx2"/>
                    </a:solidFill>
                  </a:rPr>
                  <a:t>: 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비슷한 문제를 해결하는 경우</a:t>
                </a:r>
                <a:endParaRPr lang="en-US" altLang="ko-KR" sz="2000" dirty="0">
                  <a:solidFill>
                    <a:schemeClr val="tx2"/>
                  </a:solidFill>
                </a:endParaRPr>
              </a:p>
              <a:p>
                <a:r>
                  <a:rPr lang="ko-KR" altLang="en-US" sz="2000" b="1" dirty="0">
                    <a:solidFill>
                      <a:schemeClr val="tx2"/>
                    </a:solidFill>
                  </a:rPr>
                  <a:t>비지도 사전훈련</a:t>
                </a:r>
                <a:r>
                  <a:rPr lang="en-US" altLang="ko-KR" sz="2000" dirty="0">
                    <a:solidFill>
                      <a:schemeClr val="tx2"/>
                    </a:solidFill>
                  </a:rPr>
                  <a:t>: 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레이블이 없는 데이터가 많은 경우</a:t>
                </a:r>
                <a:endParaRPr lang="en-US" altLang="ko-KR" sz="2000" dirty="0">
                  <a:solidFill>
                    <a:schemeClr val="tx2"/>
                  </a:solidFill>
                </a:endParaRPr>
              </a:p>
              <a:p>
                <a:r>
                  <a:rPr lang="ko-KR" altLang="en-US" sz="2000" b="1" dirty="0">
                    <a:solidFill>
                      <a:schemeClr val="tx2"/>
                    </a:solidFill>
                  </a:rPr>
                  <a:t>희소 모델</a:t>
                </a:r>
                <a:r>
                  <a:rPr lang="en-US" altLang="ko-KR" sz="20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규제 사용</a:t>
                </a:r>
                <a:r>
                  <a:rPr lang="en-US" altLang="ko-KR" sz="2000" dirty="0">
                    <a:solidFill>
                      <a:schemeClr val="tx2"/>
                    </a:solidFill>
                  </a:rPr>
                  <a:t> (</a:t>
                </a:r>
                <a:r>
                  <a:rPr lang="ko-KR" altLang="en-US" sz="20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작은 가중치를 </a:t>
                </a:r>
                <a:r>
                  <a:rPr lang="en-US" altLang="ko-KR" sz="20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0</a:t>
                </a:r>
                <a:r>
                  <a:rPr lang="ko-KR" altLang="en-US" sz="20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으로</a:t>
                </a:r>
                <a:r>
                  <a:rPr lang="en-US" altLang="ko-KR" sz="20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…)</a:t>
                </a:r>
              </a:p>
              <a:p>
                <a:r>
                  <a:rPr lang="ko-KR" altLang="en-US" sz="2000" b="1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빠른 예측 모델</a:t>
                </a:r>
                <a:endParaRPr lang="en-US" altLang="ko-KR" sz="2000" b="1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r>
                  <a:rPr lang="ko-KR" altLang="en-US" sz="18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층 개수 </a:t>
                </a:r>
                <a:r>
                  <a:rPr lang="ko-KR" altLang="en-US" sz="1800" dirty="0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↓</a:t>
                </a:r>
                <a:r>
                  <a:rPr lang="en-US" altLang="ko-KR" sz="1800" dirty="0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sz="1800" dirty="0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배치정규화 층 사용</a:t>
                </a:r>
                <a:endParaRPr lang="en-US" altLang="ko-KR" sz="1800" dirty="0">
                  <a:solidFill>
                    <a:schemeClr val="tx2"/>
                  </a:solidFill>
                  <a:latin typeface="Noto Sans" panose="020B0502040504020204" pitchFamily="34" charset="0"/>
                  <a:cs typeface="Noto Sans" panose="020B0502040504020204" pitchFamily="34" charset="0"/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r>
                  <a:rPr lang="en-US" altLang="ko-KR" sz="1800" dirty="0" err="1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LeakyReLU</a:t>
                </a:r>
                <a:r>
                  <a:rPr lang="ko-KR" altLang="en-US" sz="1800" dirty="0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나 </a:t>
                </a:r>
                <a:r>
                  <a:rPr lang="en-US" altLang="ko-KR" sz="1800" dirty="0" err="1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ReLU</a:t>
                </a:r>
                <a:r>
                  <a:rPr lang="ko-KR" altLang="en-US" sz="1800" dirty="0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와 같이 빠른</a:t>
                </a:r>
                <a:r>
                  <a:rPr lang="en-US" altLang="ko-KR" sz="1800" dirty="0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ko-KR" altLang="en-US" sz="1800" dirty="0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미분</a:t>
                </a:r>
                <a:r>
                  <a:rPr lang="en-US" altLang="ko-KR" sz="1800" dirty="0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)</a:t>
                </a:r>
                <a:r>
                  <a:rPr lang="ko-KR" altLang="en-US" sz="1800" dirty="0">
                    <a:solidFill>
                      <a:schemeClr val="tx2"/>
                    </a:solidFill>
                    <a:latin typeface="Noto Sans" panose="020B0502040504020204" pitchFamily="34" charset="0"/>
                    <a:cs typeface="Noto Sans" panose="020B0502040504020204" pitchFamily="34" charset="0"/>
                    <a:sym typeface="Wingdings" panose="05000000000000000000" pitchFamily="2" charset="2"/>
                  </a:rPr>
                  <a:t> 활성화 함수</a:t>
                </a:r>
                <a:endParaRPr lang="en-US" altLang="ko-KR" sz="1800" dirty="0">
                  <a:solidFill>
                    <a:schemeClr val="tx2"/>
                  </a:solidFill>
                  <a:latin typeface="Noto Sans" panose="020B0502040504020204" pitchFamily="34" charset="0"/>
                  <a:cs typeface="Noto Sans" panose="020B0502040504020204" pitchFamily="34" charset="0"/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r>
                  <a:rPr lang="ko-KR" altLang="en-US" sz="1800" dirty="0">
                    <a:solidFill>
                      <a:schemeClr val="tx2"/>
                    </a:solidFill>
                  </a:rPr>
                  <a:t>희소 모델</a:t>
                </a:r>
                <a:endParaRPr lang="en-US" altLang="ko-KR" sz="1800" dirty="0">
                  <a:solidFill>
                    <a:schemeClr val="tx2"/>
                  </a:solidFill>
                </a:endParaRPr>
              </a:p>
              <a:p>
                <a:pPr lvl="1">
                  <a:buFontTx/>
                  <a:buChar char="-"/>
                </a:pPr>
                <a:r>
                  <a:rPr lang="ko-KR" altLang="en-US" sz="1800" dirty="0">
                    <a:solidFill>
                      <a:schemeClr val="tx2"/>
                    </a:solidFill>
                  </a:rPr>
                  <a:t>부동소수점 정밀도</a:t>
                </a:r>
                <a:r>
                  <a:rPr lang="en-US" altLang="ko-KR" sz="1800" dirty="0">
                    <a:solidFill>
                      <a:schemeClr val="tx2"/>
                    </a:solidFill>
                  </a:rPr>
                  <a:t>: float32 </a:t>
                </a:r>
                <a:r>
                  <a:rPr lang="en-US" altLang="ko-KR" sz="18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float8</a:t>
                </a:r>
              </a:p>
              <a:p>
                <a:r>
                  <a:rPr lang="ko-KR" altLang="en-US" sz="2000" dirty="0">
                    <a:solidFill>
                      <a:schemeClr val="tx2"/>
                    </a:solidFill>
                  </a:rPr>
                  <a:t>위험에 민감하고 예측속도가 중요하지 않으면</a:t>
                </a:r>
                <a:r>
                  <a:rPr lang="en-US" altLang="ko-KR" sz="2000" dirty="0">
                    <a:solidFill>
                      <a:schemeClr val="tx2"/>
                    </a:solidFill>
                  </a:rPr>
                  <a:t>, </a:t>
                </a:r>
                <a:r>
                  <a:rPr lang="en-US" altLang="ko-KR" sz="2000" b="1" dirty="0">
                    <a:solidFill>
                      <a:schemeClr val="tx2"/>
                    </a:solidFill>
                  </a:rPr>
                  <a:t>MC </a:t>
                </a:r>
                <a:r>
                  <a:rPr lang="ko-KR" altLang="en-US" sz="2000" b="1" dirty="0" err="1">
                    <a:solidFill>
                      <a:schemeClr val="tx2"/>
                    </a:solidFill>
                  </a:rPr>
                  <a:t>드롭아웃</a:t>
                </a:r>
                <a:r>
                  <a:rPr lang="ko-KR" altLang="en-US" sz="2000" b="1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적용 </a:t>
                </a:r>
                <a:r>
                  <a:rPr lang="en-US" altLang="ko-KR" sz="2000" dirty="0">
                    <a:solidFill>
                      <a:schemeClr val="tx2"/>
                    </a:solidFill>
                  </a:rPr>
                  <a:t>(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성능 향상</a:t>
                </a:r>
                <a:r>
                  <a:rPr lang="en-US" altLang="ko-KR" sz="2000" dirty="0">
                    <a:solidFill>
                      <a:schemeClr val="tx2"/>
                    </a:solidFill>
                  </a:rPr>
                  <a:t>, </a:t>
                </a:r>
                <a:r>
                  <a:rPr lang="ko-KR" altLang="en-US" sz="2000" dirty="0">
                    <a:solidFill>
                      <a:schemeClr val="tx2"/>
                    </a:solidFill>
                  </a:rPr>
                  <a:t>불확실성 추정</a:t>
                </a:r>
                <a:r>
                  <a:rPr lang="en-US" altLang="ko-KR" sz="2000" dirty="0">
                    <a:solidFill>
                      <a:schemeClr val="tx2"/>
                    </a:solidFill>
                  </a:rPr>
                  <a:t>)</a:t>
                </a:r>
                <a:endParaRPr lang="ko-KR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C4B2CD1-42CD-4966-9075-1CD6E69C7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483" y="2149322"/>
                <a:ext cx="11189369" cy="4287574"/>
              </a:xfrm>
              <a:blipFill>
                <a:blip r:embed="rId2"/>
                <a:stretch>
                  <a:fillRect l="-490" t="-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066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8E6"/>
      </a:lt2>
      <a:accent1>
        <a:srgbClr val="CC90A0"/>
      </a:accent1>
      <a:accent2>
        <a:srgbClr val="C18377"/>
      </a:accent2>
      <a:accent3>
        <a:srgbClr val="C09F74"/>
      </a:accent3>
      <a:accent4>
        <a:srgbClr val="A8A768"/>
      </a:accent4>
      <a:accent5>
        <a:srgbClr val="96AB78"/>
      </a:accent5>
      <a:accent6>
        <a:srgbClr val="7AB16D"/>
      </a:accent6>
      <a:hlink>
        <a:srgbClr val="568F80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161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Neue Haas Grotesk Text Pro</vt:lpstr>
      <vt:lpstr>Noto Sans</vt:lpstr>
      <vt:lpstr>AccentBoxVTI</vt:lpstr>
      <vt:lpstr>11.5. 실용적인 가이드라인</vt:lpstr>
      <vt:lpstr>기본 DNN 설정</vt:lpstr>
      <vt:lpstr>자기정규화 DNN 설정</vt:lpstr>
      <vt:lpstr>가이드라인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11.5. 실용적인 가이드라인</dc:title>
  <dc:creator>백 관구</dc:creator>
  <cp:lastModifiedBy>백 관구</cp:lastModifiedBy>
  <cp:revision>54</cp:revision>
  <dcterms:created xsi:type="dcterms:W3CDTF">2021-01-28T09:22:18Z</dcterms:created>
  <dcterms:modified xsi:type="dcterms:W3CDTF">2021-01-28T10:03:43Z</dcterms:modified>
</cp:coreProperties>
</file>