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32167-5A01-4D9B-9263-EEF5701141E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9E592-5C55-40E6-AD15-2B29DFCD7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F2B0E-4229-408F-830C-A0539AC8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9C3495-D984-42A8-83C0-F4F20070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ACBD7-7134-4B98-A113-0780580B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FED-ACE2-4C3D-A266-0974DA1B3CBF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21640-B8E5-45D3-AFAD-109C8284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A7457-FDF2-423A-9167-908517AA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A0C29-B1F5-41B3-A45B-E69839EB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BECC1-D7B3-4CB3-B805-DB62544A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5C3AE-1F5D-422E-905B-077B20C3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CFE1-FF30-431C-88F7-54A23CA3F192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471F7-FCDE-42D5-ABBD-25720027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EA854-EEF5-4768-AAC1-C71EE5E8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E7949-83A9-438E-A852-5EA7711E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717A56-899C-43D6-A8B0-A8B1284C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2FFDB-1C1F-4283-9DB7-0CB387D0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0C68-2475-42C4-AD86-12A74E463EB5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B515E-92CC-4A2E-9DF1-609949B7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22CA9-1FCD-4214-BD12-0688DD20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1DBF3-440D-4C34-9B9C-DDE4539D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FF29-422C-4372-8BC7-5A1E1493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3026D-7B1A-4F44-8277-4D10E80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D173-C49B-4173-A3D7-7C7BE4C9CB71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50881-B5A3-43CE-99B9-72D88E7A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9E106-A3AD-4F47-BDC0-F7671160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6291-9ABA-4C4A-AB38-5B815205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0141B-ADAB-490E-8F99-06641617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ADB8-58D0-41E8-8FFE-2F4D502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212-571A-4315-BBE3-B2352A693D81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EAA40-C65E-43EC-B6BE-79F5B350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6110-8D43-4395-8765-04F884E9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95CCC-3D0B-43B4-AACD-5ECE687D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12CF3-5676-4402-BC4A-3EF605655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0FC66-A77A-48A2-8130-4FABC39E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1EF25-FAFB-4BAA-8C14-1DF8840B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94E6-0DE1-4F99-B4FC-C3BD05317E74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095A-1962-49EF-9E64-9344FC9E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721DF-CC6A-4713-8B79-4F9AB96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ABF8-7590-4BE3-B9DC-9948E3C7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9ADA8-0811-40EB-BF51-CFE1454A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95E60-314A-4CD8-8A5C-4919F830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80A1D-8567-4A24-B92C-50C5BB16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32553-DE31-45AB-9D32-18236953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064D9F-A7F0-473C-B260-70DD56F4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007-7737-4979-A2E5-0CEEF3A011C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E0639-DB73-46C2-9ED0-08199DB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ADDDC-021B-479E-B8F5-89F58DC6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2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56A0C-965A-49BB-96F7-BB7E809A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1095F9-D3EB-45B6-BA09-BC21B378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BBC-959A-4562-9D60-8CD455DA7678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7770C-8564-4A3D-8384-02A2552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A8711-AFA2-493C-A5E6-F32CA510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A75E6-2CFD-4855-A3E0-6420DFBC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A12E-3359-4F5C-8159-3CA2C796ECBE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6CF05-353B-4B6A-AF28-F347E02D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2304F-D011-4018-B9CA-21D5164C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856AF-7DA9-41C7-A1BB-5699A4BC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750FD-2889-4D3E-A046-655174F4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F2D7F-9DB5-4913-A524-6FA1E187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C4FCB-E168-4953-8DB6-FEE62D8D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7A9A-ED82-4656-A68A-6563B6B51358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99BCC-DB08-45A3-A48D-149BF1A7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1C88C-CDD4-477F-9291-444B408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EDA99-B65E-4650-8773-399FCE9A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80353-6EFF-4B79-BF1F-C9C0E827D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48613-63C5-4EE7-BDCC-6BFD83D4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1A1CC-98D3-4507-A9F3-242AE5B6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652F-5AEC-4199-8344-E99EE3879EE1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EC525-0006-4D47-A371-96A576BF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356B4-F5B6-4021-B990-D28DE451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8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4F9548-AED3-4F52-8168-41721127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C60B9-267E-46D5-94D5-F204FF25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7CCF4-AB1A-4B3A-BCD6-91C27D8A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30FC-57B0-471B-8BBF-23581B8F8AA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1EEAB-4121-485E-A9C3-E89DEAF1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1E421-A1D8-4D83-BF7E-C966227AB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1B2D-1A97-4BF7-85BA-6ACD994F5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8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D98A-86F7-45CC-907F-A0316715E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16.3.1 ~ 16.3.2</a:t>
            </a:r>
            <a:br>
              <a:rPr lang="en-US" altLang="ko-KR" sz="4800" dirty="0">
                <a:latin typeface="+mj-ea"/>
              </a:rPr>
            </a:br>
            <a:r>
              <a:rPr lang="ko-KR" altLang="en-US" sz="4800" dirty="0">
                <a:latin typeface="+mj-ea"/>
              </a:rPr>
              <a:t>양방향 </a:t>
            </a:r>
            <a:r>
              <a:rPr lang="en-US" altLang="ko-KR" sz="4800" dirty="0">
                <a:latin typeface="+mj-ea"/>
              </a:rPr>
              <a:t>RNN ~ </a:t>
            </a:r>
            <a:r>
              <a:rPr lang="ko-KR" altLang="en-US" sz="4800" dirty="0">
                <a:latin typeface="+mj-ea"/>
              </a:rPr>
              <a:t>빔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365B4-54B4-44C2-8A7A-2CEBE9C61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2021.05.16 </a:t>
            </a:r>
            <a:r>
              <a:rPr lang="ko-KR" altLang="en-US" dirty="0">
                <a:latin typeface="+mn-ea"/>
              </a:rPr>
              <a:t>백관구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A89DF-DE75-4837-9277-C8F63300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5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1244F-0E55-49BA-9EF6-C4D06DE5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j-ea"/>
              </a:rPr>
              <a:t>16.3.1. </a:t>
            </a:r>
            <a:r>
              <a:rPr lang="ko-KR" altLang="en-US" sz="2400" dirty="0">
                <a:latin typeface="+mj-ea"/>
              </a:rPr>
              <a:t>양방향 </a:t>
            </a:r>
            <a:r>
              <a:rPr lang="en-US" altLang="ko-KR" sz="2400" dirty="0">
                <a:latin typeface="+mj-ea"/>
              </a:rPr>
              <a:t>RNN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151A-3D8A-42FC-981F-6EF89322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035"/>
            <a:ext cx="52578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/>
              <a:t>일반적인 </a:t>
            </a:r>
            <a:r>
              <a:rPr lang="en-US" altLang="ko-KR" sz="1800" dirty="0"/>
              <a:t>RNN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/>
              <a:t>과거</a:t>
            </a:r>
            <a:r>
              <a:rPr lang="en-US" altLang="ko-KR" sz="1800" dirty="0"/>
              <a:t>, </a:t>
            </a:r>
            <a:r>
              <a:rPr lang="ko-KR" altLang="en-US" sz="1800" dirty="0"/>
              <a:t>현재의 입력을 보고 출력을 생성</a:t>
            </a:r>
            <a:endParaRPr lang="en-US" altLang="ko-KR" sz="1800" dirty="0"/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/>
              <a:t>시계열 예측에는 적합</a:t>
            </a:r>
            <a:r>
              <a:rPr lang="en-US" altLang="ko-KR" sz="1800" dirty="0"/>
              <a:t>, NLP </a:t>
            </a:r>
            <a:r>
              <a:rPr lang="ko-KR" altLang="en-US" sz="1800" dirty="0"/>
              <a:t>작업에는 부족</a:t>
            </a:r>
            <a:endParaRPr lang="en-US" altLang="ko-KR" sz="1800" dirty="0"/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800" dirty="0"/>
              <a:t>the Queen of the UK / the queen of hearts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en-US" altLang="ko-KR" sz="1800" dirty="0">
                <a:sym typeface="Wingdings" panose="05000000000000000000" pitchFamily="2" charset="2"/>
              </a:rPr>
              <a:t> queen</a:t>
            </a:r>
            <a:r>
              <a:rPr lang="ko-KR" altLang="en-US" sz="1800" dirty="0">
                <a:sym typeface="Wingdings" panose="05000000000000000000" pitchFamily="2" charset="2"/>
              </a:rPr>
              <a:t>의 정확한 의미를 알기 위해서는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뒤의 단어들</a:t>
            </a:r>
            <a:r>
              <a:rPr lang="ko-KR" altLang="en-US" sz="1800" dirty="0">
                <a:sym typeface="Wingdings" panose="05000000000000000000" pitchFamily="2" charset="2"/>
              </a:rPr>
              <a:t>을 알아야 함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752DA-A64F-459E-A4DF-C9DDB92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61" y="3841475"/>
            <a:ext cx="413447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E98C4-24E9-4DFB-9A7F-66B90882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CC47C4-A04B-449B-AD66-0E984DB83456}"/>
              </a:ext>
            </a:extLst>
          </p:cNvPr>
          <p:cNvSpPr txBox="1">
            <a:spLocks/>
          </p:cNvSpPr>
          <p:nvPr/>
        </p:nvSpPr>
        <p:spPr>
          <a:xfrm>
            <a:off x="6096000" y="1272035"/>
            <a:ext cx="55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b="1" dirty="0">
                <a:solidFill>
                  <a:schemeClr val="accent1"/>
                </a:solidFill>
              </a:rPr>
              <a:t>양방향 </a:t>
            </a:r>
            <a:r>
              <a:rPr lang="en-US" altLang="ko-KR" sz="1800" b="1" dirty="0">
                <a:solidFill>
                  <a:schemeClr val="accent1"/>
                </a:solidFill>
              </a:rPr>
              <a:t>RNN</a:t>
            </a:r>
            <a:r>
              <a:rPr lang="en-US" altLang="ko-KR" sz="1800" dirty="0"/>
              <a:t> (Bidirectional RNN)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>
                <a:solidFill>
                  <a:schemeClr val="accent1"/>
                </a:solidFill>
              </a:rPr>
              <a:t>두 개의 순환 층</a:t>
            </a:r>
            <a:r>
              <a:rPr lang="ko-KR" altLang="en-US" sz="1800" dirty="0"/>
              <a:t>을 실행</a:t>
            </a:r>
            <a:endParaRPr lang="en-US" altLang="ko-KR" sz="1800" dirty="0"/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/>
              <a:t>왼쪽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오른쪽 </a:t>
            </a:r>
            <a:r>
              <a:rPr lang="en-US" altLang="ko-KR" sz="1800" dirty="0">
                <a:sym typeface="Wingdings" panose="05000000000000000000" pitchFamily="2" charset="2"/>
              </a:rPr>
              <a:t>&amp;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오른쪽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왼쪽</a:t>
            </a:r>
            <a:endParaRPr lang="en-US" altLang="ko-KR" sz="1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800" dirty="0" err="1">
                <a:sym typeface="Wingdings" panose="05000000000000000000" pitchFamily="2" charset="2"/>
              </a:rPr>
              <a:t>tensorflow.keras.layers.Bidirectional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순환 층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88A390-64B9-4709-B30B-4E304FD9ECAA}"/>
              </a:ext>
            </a:extLst>
          </p:cNvPr>
          <p:cNvGrpSpPr/>
          <p:nvPr/>
        </p:nvGrpSpPr>
        <p:grpSpPr>
          <a:xfrm>
            <a:off x="6459392" y="2945299"/>
            <a:ext cx="5400000" cy="1058338"/>
            <a:chOff x="6459392" y="2644187"/>
            <a:chExt cx="5400000" cy="10583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CA140E0-BE2E-4DAA-856E-E2B588EA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392" y="2908710"/>
              <a:ext cx="5400000" cy="5217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F537A-0058-4E14-9477-DDAA80C29559}"/>
                </a:ext>
              </a:extLst>
            </p:cNvPr>
            <p:cNvSpPr txBox="1"/>
            <p:nvPr/>
          </p:nvSpPr>
          <p:spPr>
            <a:xfrm>
              <a:off x="8795840" y="2644187"/>
              <a:ext cx="27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</a:rPr>
                <a:t>매 타임스텝마다 </a:t>
              </a:r>
              <a:r>
                <a:rPr lang="en-US" altLang="ko-KR" sz="1400" dirty="0">
                  <a:solidFill>
                    <a:srgbClr val="FF0000"/>
                  </a:solidFill>
                </a:rPr>
                <a:t>10</a:t>
              </a:r>
              <a:r>
                <a:rPr lang="ko-KR" altLang="en-US" sz="1400" dirty="0">
                  <a:solidFill>
                    <a:srgbClr val="FF0000"/>
                  </a:solidFill>
                </a:rPr>
                <a:t>개의 값 출력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7A2EA01-D2E7-4096-A42C-36D05AA6B40B}"/>
                </a:ext>
              </a:extLst>
            </p:cNvPr>
            <p:cNvSpPr/>
            <p:nvPr/>
          </p:nvSpPr>
          <p:spPr>
            <a:xfrm>
              <a:off x="8525840" y="3033346"/>
              <a:ext cx="3240000" cy="2461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33853C-F0BE-4F4F-93B3-89C6184695B2}"/>
                </a:ext>
              </a:extLst>
            </p:cNvPr>
            <p:cNvSpPr/>
            <p:nvPr/>
          </p:nvSpPr>
          <p:spPr>
            <a:xfrm>
              <a:off x="6459392" y="2980594"/>
              <a:ext cx="5400000" cy="3600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7553D7-EE23-4C63-B327-E799A53D8A2F}"/>
                </a:ext>
              </a:extLst>
            </p:cNvPr>
            <p:cNvSpPr txBox="1"/>
            <p:nvPr/>
          </p:nvSpPr>
          <p:spPr>
            <a:xfrm>
              <a:off x="7536000" y="3394748"/>
              <a:ext cx="27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/>
                  </a:solidFill>
                </a:rPr>
                <a:t>매 타임스텝마다 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20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개의 값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1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04B8-5138-4441-A870-97EEC0F0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021632-7486-4830-A59A-5E747A278AF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+mj-ea"/>
              </a:rPr>
              <a:t>16.3.2. </a:t>
            </a:r>
            <a:r>
              <a:rPr lang="ko-KR" altLang="en-US" sz="2400" dirty="0">
                <a:latin typeface="+mj-ea"/>
              </a:rPr>
              <a:t>빔 검색 </a:t>
            </a:r>
            <a:r>
              <a:rPr lang="en-US" altLang="ko-KR" sz="2400" dirty="0">
                <a:latin typeface="+mj-ea"/>
              </a:rPr>
              <a:t>(Beam search)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E5738D-CF8F-4921-BA4F-BA709E1C4B75}"/>
              </a:ext>
            </a:extLst>
          </p:cNvPr>
          <p:cNvSpPr txBox="1">
            <a:spLocks/>
          </p:cNvSpPr>
          <p:nvPr/>
        </p:nvSpPr>
        <p:spPr>
          <a:xfrm>
            <a:off x="838200" y="127203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지금까지의 모델은 뒤로 돌아가 고칠 수 없음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>
                <a:sym typeface="Wingdings" panose="05000000000000000000" pitchFamily="2" charset="2"/>
              </a:rPr>
              <a:t>예시</a:t>
            </a:r>
            <a:r>
              <a:rPr lang="en-US" altLang="ko-KR" sz="1800" dirty="0">
                <a:sym typeface="Wingdings" panose="05000000000000000000" pitchFamily="2" charset="2"/>
              </a:rPr>
              <a:t>: (</a:t>
            </a:r>
            <a:r>
              <a:rPr lang="ko-KR" altLang="en-US" sz="1800" dirty="0">
                <a:sym typeface="Wingdings" panose="05000000000000000000" pitchFamily="2" charset="2"/>
              </a:rPr>
              <a:t>프랑스어</a:t>
            </a:r>
            <a:r>
              <a:rPr lang="en-US" altLang="ko-KR" sz="1800" dirty="0">
                <a:sym typeface="Wingdings" panose="05000000000000000000" pitchFamily="2" charset="2"/>
              </a:rPr>
              <a:t>)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Comment vas-</a:t>
            </a:r>
            <a:r>
              <a:rPr lang="en-US" altLang="ko-K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</a:t>
            </a:r>
            <a:r>
              <a:rPr lang="en-US" altLang="ko-KR" sz="1800" dirty="0">
                <a:sym typeface="Wingdings" panose="05000000000000000000" pitchFamily="2" charset="2"/>
              </a:rPr>
              <a:t>?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를 영어로 번역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>
                <a:sym typeface="Wingdings" panose="05000000000000000000" pitchFamily="2" charset="2"/>
              </a:rPr>
              <a:t>정답은 </a:t>
            </a:r>
            <a:r>
              <a:rPr lang="en-US" altLang="ko-KR" sz="1800" dirty="0">
                <a:sym typeface="Wingdings" panose="05000000000000000000" pitchFamily="2" charset="2"/>
              </a:rPr>
              <a:t>How are you? </a:t>
            </a:r>
            <a:r>
              <a:rPr lang="ko-KR" altLang="en-US" sz="1800" dirty="0">
                <a:sym typeface="Wingdings" panose="05000000000000000000" pitchFamily="2" charset="2"/>
              </a:rPr>
              <a:t>지만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모델은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How will you</a:t>
            </a:r>
            <a:r>
              <a:rPr lang="en-US" altLang="ko-KR" sz="1800" dirty="0">
                <a:sym typeface="Wingdings" panose="05000000000000000000" pitchFamily="2" charset="2"/>
              </a:rPr>
              <a:t>? </a:t>
            </a:r>
            <a:r>
              <a:rPr lang="ko-KR" altLang="en-US" sz="1800" dirty="0">
                <a:sym typeface="Wingdings" panose="05000000000000000000" pitchFamily="2" charset="2"/>
              </a:rPr>
              <a:t>라고 출력함</a:t>
            </a:r>
            <a:r>
              <a:rPr lang="en-US" altLang="ko-KR" sz="1800" dirty="0">
                <a:sym typeface="Wingdings" panose="05000000000000000000" pitchFamily="2" charset="2"/>
              </a:rPr>
              <a:t>. Why?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800" dirty="0">
                <a:sym typeface="Wingdings" panose="05000000000000000000" pitchFamily="2" charset="2"/>
              </a:rPr>
              <a:t>훈련 세트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Comment vas-</a:t>
            </a:r>
            <a:r>
              <a:rPr lang="en-US" altLang="ko-K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tu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dirty="0" err="1">
                <a:sym typeface="Wingdings" panose="05000000000000000000" pitchFamily="2" charset="2"/>
              </a:rPr>
              <a:t>jouer</a:t>
            </a:r>
            <a:r>
              <a:rPr lang="en-US" altLang="ko-KR" sz="1800" dirty="0">
                <a:sym typeface="Wingdings" panose="05000000000000000000" pitchFamily="2" charset="2"/>
              </a:rPr>
              <a:t>? 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How will you </a:t>
            </a:r>
            <a:r>
              <a:rPr lang="en-US" altLang="ko-KR" sz="1800" dirty="0">
                <a:sym typeface="Wingdings" panose="05000000000000000000" pitchFamily="2" charset="2"/>
              </a:rPr>
              <a:t>play?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A06772-34E1-4088-8379-F0298E1F0705}"/>
              </a:ext>
            </a:extLst>
          </p:cNvPr>
          <p:cNvSpPr/>
          <p:nvPr/>
        </p:nvSpPr>
        <p:spPr>
          <a:xfrm>
            <a:off x="838200" y="4852585"/>
            <a:ext cx="21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 vas-</a:t>
            </a:r>
            <a:r>
              <a:rPr lang="en-US" altLang="ko-KR" sz="1400" dirty="0" err="1"/>
              <a:t>tu</a:t>
            </a:r>
            <a:endParaRPr lang="ko-KR" altLang="en-US" sz="1400" dirty="0"/>
          </a:p>
        </p:txBody>
      </p:sp>
      <p:pic>
        <p:nvPicPr>
          <p:cNvPr id="9" name="그래픽 8" descr="생각 윤곽선">
            <a:extLst>
              <a:ext uri="{FF2B5EF4-FFF2-40B4-BE49-F238E27FC236}">
                <a16:creationId xmlns:a16="http://schemas.microsoft.com/office/drawing/2014/main" id="{8020982B-F18C-4B5A-85C7-6550E42C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61" y="3406267"/>
            <a:ext cx="2160000" cy="21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8C64A-5766-468C-9B03-E4F0C0160119}"/>
              </a:ext>
            </a:extLst>
          </p:cNvPr>
          <p:cNvSpPr txBox="1"/>
          <p:nvPr/>
        </p:nvSpPr>
        <p:spPr>
          <a:xfrm>
            <a:off x="2278200" y="3693348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 다음에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jouer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오겠지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CD4EBB9D-02E9-4A71-8DBC-F6A6D38F21F1}"/>
              </a:ext>
            </a:extLst>
          </p:cNvPr>
          <p:cNvSpPr/>
          <p:nvPr/>
        </p:nvSpPr>
        <p:spPr>
          <a:xfrm>
            <a:off x="4091353" y="3502983"/>
            <a:ext cx="1925515" cy="888023"/>
          </a:xfrm>
          <a:prstGeom prst="wedgeEllipseCallout">
            <a:avLst>
              <a:gd name="adj1" fmla="val -44121"/>
              <a:gd name="adj2" fmla="val 7339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 you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F025DB-4DC3-47BA-A374-C74D7A83B751}"/>
              </a:ext>
            </a:extLst>
          </p:cNvPr>
          <p:cNvSpPr/>
          <p:nvPr/>
        </p:nvSpPr>
        <p:spPr>
          <a:xfrm>
            <a:off x="6457916" y="4852585"/>
            <a:ext cx="2160000" cy="54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 vas-</a:t>
            </a:r>
            <a:r>
              <a:rPr lang="en-US" altLang="ko-KR" sz="1400" dirty="0" err="1"/>
              <a:t>tu</a:t>
            </a:r>
            <a:r>
              <a:rPr lang="en-US" altLang="ko-KR" sz="1400" dirty="0"/>
              <a:t> &lt;</a:t>
            </a:r>
            <a:r>
              <a:rPr lang="en-US" altLang="ko-KR" sz="1400" dirty="0" err="1"/>
              <a:t>eos</a:t>
            </a:r>
            <a:r>
              <a:rPr lang="en-US" altLang="ko-KR" sz="1400" dirty="0"/>
              <a:t>&gt;</a:t>
            </a:r>
          </a:p>
        </p:txBody>
      </p:sp>
      <p:pic>
        <p:nvPicPr>
          <p:cNvPr id="14" name="그래픽 13" descr="생각 윤곽선">
            <a:extLst>
              <a:ext uri="{FF2B5EF4-FFF2-40B4-BE49-F238E27FC236}">
                <a16:creationId xmlns:a16="http://schemas.microsoft.com/office/drawing/2014/main" id="{BFB68CD9-AB10-43CF-89AF-77BE8C62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421" y="3406267"/>
            <a:ext cx="2160000" cy="21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67CA1-7453-4142-B0E4-BF4D89F8AB28}"/>
              </a:ext>
            </a:extLst>
          </p:cNvPr>
          <p:cNvSpPr txBox="1"/>
          <p:nvPr/>
        </p:nvSpPr>
        <p:spPr>
          <a:xfrm>
            <a:off x="7897916" y="3693348"/>
            <a:ext cx="14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???! </a:t>
            </a:r>
            <a:r>
              <a:rPr lang="ko-KR" altLang="en-US" sz="1400" dirty="0"/>
              <a:t>문장이</a:t>
            </a:r>
            <a:endParaRPr lang="en-US" altLang="ko-KR" sz="1400" dirty="0"/>
          </a:p>
          <a:p>
            <a:pPr algn="ctr"/>
            <a:r>
              <a:rPr lang="ko-KR" altLang="en-US" sz="1400" dirty="0"/>
              <a:t>끝났네</a:t>
            </a:r>
          </a:p>
        </p:txBody>
      </p:sp>
      <p:sp>
        <p:nvSpPr>
          <p:cNvPr id="16" name="생각 풍선: 구름 모양 15">
            <a:extLst>
              <a:ext uri="{FF2B5EF4-FFF2-40B4-BE49-F238E27FC236}">
                <a16:creationId xmlns:a16="http://schemas.microsoft.com/office/drawing/2014/main" id="{1A09EA1E-0ED4-4F0A-86AC-627A66A16201}"/>
              </a:ext>
            </a:extLst>
          </p:cNvPr>
          <p:cNvSpPr/>
          <p:nvPr/>
        </p:nvSpPr>
        <p:spPr>
          <a:xfrm>
            <a:off x="7053714" y="5750155"/>
            <a:ext cx="1908000" cy="981923"/>
          </a:xfrm>
          <a:prstGeom prst="cloudCallout">
            <a:avLst>
              <a:gd name="adj1" fmla="val 56543"/>
              <a:gd name="adj2" fmla="val -7538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 you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같은데</a:t>
            </a:r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E7F687AB-E9E4-4F56-94A5-8A35ADDA830E}"/>
              </a:ext>
            </a:extLst>
          </p:cNvPr>
          <p:cNvSpPr/>
          <p:nvPr/>
        </p:nvSpPr>
        <p:spPr>
          <a:xfrm>
            <a:off x="9692537" y="3502982"/>
            <a:ext cx="1925515" cy="888023"/>
          </a:xfrm>
          <a:prstGeom prst="wedgeEllipseCallout">
            <a:avLst>
              <a:gd name="adj1" fmla="val -44121"/>
              <a:gd name="adj2" fmla="val 7339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 you &lt;</a:t>
            </a:r>
            <a:r>
              <a:rPr lang="en-US" altLang="ko-KR" sz="1400" dirty="0" err="1">
                <a:solidFill>
                  <a:schemeClr val="tx1"/>
                </a:solidFill>
              </a:rPr>
              <a:t>eos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2171C962-225C-4ECA-B1EC-8D2702AC5B6A}"/>
              </a:ext>
            </a:extLst>
          </p:cNvPr>
          <p:cNvSpPr/>
          <p:nvPr/>
        </p:nvSpPr>
        <p:spPr>
          <a:xfrm>
            <a:off x="156000" y="3661752"/>
            <a:ext cx="11880000" cy="25200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CE6FF6-795B-40E3-93FA-BF1817B8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7F28D66-DDD8-498C-9B68-FEB65EE19B0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+mj-ea"/>
              </a:rPr>
              <a:t>16.3.2. </a:t>
            </a:r>
            <a:r>
              <a:rPr lang="ko-KR" altLang="en-US" sz="2400" dirty="0">
                <a:latin typeface="+mj-ea"/>
              </a:rPr>
              <a:t>빔 검색 </a:t>
            </a:r>
            <a:r>
              <a:rPr lang="en-US" altLang="ko-KR" sz="2400" dirty="0">
                <a:latin typeface="+mj-ea"/>
              </a:rPr>
              <a:t>(Beam search)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9BC2DE-27EE-4433-B1F9-2530F4D2E5AF}"/>
              </a:ext>
            </a:extLst>
          </p:cNvPr>
          <p:cNvSpPr txBox="1">
            <a:spLocks/>
          </p:cNvSpPr>
          <p:nvPr/>
        </p:nvSpPr>
        <p:spPr>
          <a:xfrm>
            <a:off x="838200" y="127203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스텝마다 무조건 가능성이 가장 높은 단어를 출력해서는 앞의 사례와 같이 최적의 번역을 하지 못함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빔 검색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상위 </a:t>
            </a:r>
            <a:r>
              <a:rPr lang="en-US" altLang="ko-KR" sz="1800" dirty="0">
                <a:sym typeface="Wingdings" panose="05000000000000000000" pitchFamily="2" charset="2"/>
              </a:rPr>
              <a:t>k</a:t>
            </a:r>
            <a:r>
              <a:rPr lang="ko-KR" altLang="en-US" sz="1800" dirty="0">
                <a:sym typeface="Wingdings" panose="05000000000000000000" pitchFamily="2" charset="2"/>
              </a:rPr>
              <a:t>개의 문장 리스트를 유지하고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디코더에서</a:t>
            </a:r>
            <a:r>
              <a:rPr lang="ko-KR" altLang="en-US" sz="1800" dirty="0">
                <a:sym typeface="Wingdings" panose="05000000000000000000" pitchFamily="2" charset="2"/>
              </a:rPr>
              <a:t> 이 문장의 다음에 올 단어를 각각 생성하여 </a:t>
            </a:r>
            <a:r>
              <a:rPr lang="en-US" altLang="ko-KR" sz="1800" dirty="0">
                <a:sym typeface="Wingdings" panose="05000000000000000000" pitchFamily="2" charset="2"/>
              </a:rPr>
              <a:t>k</a:t>
            </a:r>
            <a:r>
              <a:rPr lang="ko-KR" altLang="en-US" sz="1800" dirty="0">
                <a:sym typeface="Wingdings" panose="05000000000000000000" pitchFamily="2" charset="2"/>
              </a:rPr>
              <a:t>개의 문장을 만듦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빔 너비</a:t>
            </a:r>
            <a:r>
              <a:rPr lang="en-US" altLang="ko-KR" sz="1800" dirty="0">
                <a:sym typeface="Wingdings" panose="05000000000000000000" pitchFamily="2" charset="2"/>
              </a:rPr>
              <a:t>(Beam width) = 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ym typeface="Wingdings" panose="05000000000000000000" pitchFamily="2" charset="2"/>
              </a:rPr>
              <a:t>예시</a:t>
            </a:r>
            <a:r>
              <a:rPr lang="en-US" altLang="ko-KR" sz="1800" dirty="0">
                <a:sym typeface="Wingdings" panose="05000000000000000000" pitchFamily="2" charset="2"/>
              </a:rPr>
              <a:t>: Comment vas-</a:t>
            </a:r>
            <a:r>
              <a:rPr lang="en-US" altLang="ko-KR" sz="1800" dirty="0" err="1">
                <a:sym typeface="Wingdings" panose="05000000000000000000" pitchFamily="2" charset="2"/>
              </a:rPr>
              <a:t>tu</a:t>
            </a:r>
            <a:r>
              <a:rPr lang="en-US" altLang="ko-KR" sz="1800" dirty="0">
                <a:sym typeface="Wingdings" panose="05000000000000000000" pitchFamily="2" charset="2"/>
              </a:rPr>
              <a:t>? (k = 3)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8A202A8-1C2E-4CA5-B494-E9FF004E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6" y="3437792"/>
            <a:ext cx="1277322" cy="2880000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C84E009-FE17-40A1-85D2-574387442833}"/>
              </a:ext>
            </a:extLst>
          </p:cNvPr>
          <p:cNvGrpSpPr/>
          <p:nvPr/>
        </p:nvGrpSpPr>
        <p:grpSpPr>
          <a:xfrm>
            <a:off x="1809827" y="3380855"/>
            <a:ext cx="1349765" cy="2980897"/>
            <a:chOff x="2115522" y="3380855"/>
            <a:chExt cx="1349765" cy="298089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D569953-91A1-41AF-A0B4-CB8A2BBC4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115522" y="3380855"/>
              <a:ext cx="1349765" cy="14400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6881AF6-83FA-4601-A459-B03301AA9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15522" y="4921752"/>
              <a:ext cx="1349765" cy="1440000"/>
            </a:xfrm>
            <a:prstGeom prst="rect">
              <a:avLst/>
            </a:prstGeom>
          </p:spPr>
        </p:pic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084E4F53-C541-467F-A678-E33DFAADE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61" y="3437792"/>
            <a:ext cx="1218152" cy="288000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79C2A3-A96A-4BAD-BA19-79ECA8A6E46B}"/>
              </a:ext>
            </a:extLst>
          </p:cNvPr>
          <p:cNvGrpSpPr/>
          <p:nvPr/>
        </p:nvGrpSpPr>
        <p:grpSpPr>
          <a:xfrm>
            <a:off x="4759882" y="3380855"/>
            <a:ext cx="2032000" cy="2980897"/>
            <a:chOff x="5676967" y="3380855"/>
            <a:chExt cx="2032000" cy="298089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AB1BFDE-E8AE-4091-9079-861B707D2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6967" y="3380855"/>
              <a:ext cx="2032000" cy="14400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D09E87D-07B4-4994-8DCC-C024CDFB9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76967" y="4921752"/>
              <a:ext cx="2032000" cy="1440000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67F6AD01-5CEB-48C0-B455-424F618D42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951" y="3437792"/>
            <a:ext cx="1990146" cy="2880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EB79D66-45DF-4F0C-93CB-92B7F90540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4168" y="3437792"/>
            <a:ext cx="269962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B41AA3-4A92-426F-96CB-4B46391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7DB1D57-F50C-4A4B-BEA8-B7E42BD88C6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+mj-ea"/>
              </a:rPr>
              <a:t>16.3.2. </a:t>
            </a:r>
            <a:r>
              <a:rPr lang="ko-KR" altLang="en-US" sz="2400" dirty="0">
                <a:latin typeface="+mj-ea"/>
              </a:rPr>
              <a:t>빔 검색 </a:t>
            </a:r>
            <a:r>
              <a:rPr lang="en-US" altLang="ko-KR" sz="2400" dirty="0">
                <a:latin typeface="+mj-ea"/>
              </a:rPr>
              <a:t>(Beam search)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672B5E-3504-42B8-A758-B2C9B44B8992}"/>
              </a:ext>
            </a:extLst>
          </p:cNvPr>
          <p:cNvSpPr txBox="1">
            <a:spLocks/>
          </p:cNvSpPr>
          <p:nvPr/>
        </p:nvSpPr>
        <p:spPr>
          <a:xfrm>
            <a:off x="838200" y="127203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ym typeface="Wingdings" panose="05000000000000000000" pitchFamily="2" charset="2"/>
              </a:rPr>
              <a:t>tensorflow_addons.seq2seq.BeamSearchDecoder </a:t>
            </a:r>
            <a:r>
              <a:rPr lang="ko-KR" altLang="en-US" sz="1800" dirty="0">
                <a:sym typeface="Wingdings" panose="05000000000000000000" pitchFamily="2" charset="2"/>
              </a:rPr>
              <a:t>로 구현 </a:t>
            </a:r>
            <a:r>
              <a:rPr lang="en-US" altLang="ko-KR" sz="1800" dirty="0">
                <a:sym typeface="Wingdings" panose="05000000000000000000" pitchFamily="2" charset="2"/>
              </a:rPr>
              <a:t>(pip install </a:t>
            </a:r>
            <a:r>
              <a:rPr lang="en-US" altLang="ko-KR" sz="1800" dirty="0" err="1">
                <a:sym typeface="Wingdings" panose="05000000000000000000" pitchFamily="2" charset="2"/>
              </a:rPr>
              <a:t>tensorflow</a:t>
            </a:r>
            <a:r>
              <a:rPr lang="en-US" altLang="ko-KR" sz="1800" dirty="0">
                <a:sym typeface="Wingdings" panose="05000000000000000000" pitchFamily="2" charset="2"/>
              </a:rPr>
              <a:t>-addons)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짧은 문장</a:t>
            </a:r>
            <a:r>
              <a:rPr lang="ko-KR" altLang="en-US" sz="1800" dirty="0">
                <a:sym typeface="Wingdings" panose="05000000000000000000" pitchFamily="2" charset="2"/>
              </a:rPr>
              <a:t>에 대해서는 좋은 성능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하지만 긴 문장에서는 단기 기억 문제로 인해 성능 저하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 err="1">
                <a:sym typeface="Wingdings" panose="05000000000000000000" pitchFamily="2" charset="2"/>
              </a:rPr>
              <a:t>어텐션</a:t>
            </a:r>
            <a:r>
              <a:rPr lang="ko-KR" altLang="en-US" sz="1800" dirty="0">
                <a:sym typeface="Wingdings" panose="05000000000000000000" pitchFamily="2" charset="2"/>
              </a:rPr>
              <a:t> 메커니즘으로 해결 가능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02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C07340-1300-4F4D-ADBD-B44F2A8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1B2D-1A97-4BF7-85BA-6ACD994F52C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858F41E-180F-4653-BA58-6D3B67155FA4}"/>
              </a:ext>
            </a:extLst>
          </p:cNvPr>
          <p:cNvSpPr/>
          <p:nvPr/>
        </p:nvSpPr>
        <p:spPr>
          <a:xfrm>
            <a:off x="519391" y="636921"/>
            <a:ext cx="9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(75%)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11EC8B-7935-4E09-B708-1B13AA3DAEDE}"/>
              </a:ext>
            </a:extLst>
          </p:cNvPr>
          <p:cNvSpPr/>
          <p:nvPr/>
        </p:nvSpPr>
        <p:spPr>
          <a:xfrm>
            <a:off x="519391" y="1357890"/>
            <a:ext cx="9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What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B5081-4F9E-4E4F-8AE5-47A5F6D1CA3F}"/>
              </a:ext>
            </a:extLst>
          </p:cNvPr>
          <p:cNvSpPr/>
          <p:nvPr/>
        </p:nvSpPr>
        <p:spPr>
          <a:xfrm>
            <a:off x="519391" y="2078859"/>
            <a:ext cx="9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C96518-0254-41C0-BFDF-B186344BFCD7}"/>
              </a:ext>
            </a:extLst>
          </p:cNvPr>
          <p:cNvSpPr/>
          <p:nvPr/>
        </p:nvSpPr>
        <p:spPr>
          <a:xfrm>
            <a:off x="519391" y="280409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11705D-B101-478F-93FA-9DF5B14794B7}"/>
              </a:ext>
            </a:extLst>
          </p:cNvPr>
          <p:cNvSpPr/>
          <p:nvPr/>
        </p:nvSpPr>
        <p:spPr>
          <a:xfrm>
            <a:off x="339391" y="557791"/>
            <a:ext cx="1260000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546BD47-E9D8-4201-814E-3622952B2683}"/>
              </a:ext>
            </a:extLst>
          </p:cNvPr>
          <p:cNvSpPr/>
          <p:nvPr/>
        </p:nvSpPr>
        <p:spPr>
          <a:xfrm>
            <a:off x="3407076" y="636921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will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(36%)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3309D9-E2BC-4488-9190-50CD6140A2B1}"/>
              </a:ext>
            </a:extLst>
          </p:cNvPr>
          <p:cNvSpPr/>
          <p:nvPr/>
        </p:nvSpPr>
        <p:spPr>
          <a:xfrm>
            <a:off x="3407076" y="135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6E42C1-605C-4244-9010-D48C423C9F22}"/>
              </a:ext>
            </a:extLst>
          </p:cNvPr>
          <p:cNvSpPr/>
          <p:nvPr/>
        </p:nvSpPr>
        <p:spPr>
          <a:xfrm>
            <a:off x="3407076" y="207885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(16%)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FC3C60-50E9-42E3-A7EC-3DD47F9E2EBB}"/>
              </a:ext>
            </a:extLst>
          </p:cNvPr>
          <p:cNvSpPr/>
          <p:nvPr/>
        </p:nvSpPr>
        <p:spPr>
          <a:xfrm>
            <a:off x="3407076" y="280409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A4A86E-1E3E-4C62-9744-7519D0245992}"/>
              </a:ext>
            </a:extLst>
          </p:cNvPr>
          <p:cNvSpPr/>
          <p:nvPr/>
        </p:nvSpPr>
        <p:spPr>
          <a:xfrm>
            <a:off x="1968183" y="636921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(75%)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5ABC04-01FF-4AA5-9BEC-241C3A363665}"/>
              </a:ext>
            </a:extLst>
          </p:cNvPr>
          <p:cNvSpPr/>
          <p:nvPr/>
        </p:nvSpPr>
        <p:spPr>
          <a:xfrm>
            <a:off x="1968183" y="135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What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0AE24B-D18C-4394-B0A2-0C17A065978B}"/>
              </a:ext>
            </a:extLst>
          </p:cNvPr>
          <p:cNvSpPr/>
          <p:nvPr/>
        </p:nvSpPr>
        <p:spPr>
          <a:xfrm>
            <a:off x="1968183" y="207885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4DCB32-4FF9-47BD-8F46-FB7C1EE739FB}"/>
              </a:ext>
            </a:extLst>
          </p:cNvPr>
          <p:cNvSpPr/>
          <p:nvPr/>
        </p:nvSpPr>
        <p:spPr>
          <a:xfrm>
            <a:off x="1788183" y="557791"/>
            <a:ext cx="2700000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5916AB-AA6C-4B91-BEEE-7F8E05BFF5D5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2868183" y="906921"/>
            <a:ext cx="538893" cy="72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28B478-760D-4441-AE5A-0B0B9335796B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2868183" y="906921"/>
            <a:ext cx="538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C21E65-C282-437B-B6D4-94A55F8B73E6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2868183" y="906921"/>
            <a:ext cx="538893" cy="144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39C082-66A4-40F8-B9F0-8007078817E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2868183" y="906921"/>
            <a:ext cx="538893" cy="216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78D55456-6223-4A4D-ABFC-029B532EBB52}"/>
              </a:ext>
            </a:extLst>
          </p:cNvPr>
          <p:cNvSpPr/>
          <p:nvPr/>
        </p:nvSpPr>
        <p:spPr>
          <a:xfrm>
            <a:off x="3407076" y="369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(50%)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D7936FA-230E-49CC-964E-8538CD89265B}"/>
              </a:ext>
            </a:extLst>
          </p:cNvPr>
          <p:cNvSpPr/>
          <p:nvPr/>
        </p:nvSpPr>
        <p:spPr>
          <a:xfrm>
            <a:off x="3407076" y="441885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372A3E2-5B7F-4392-B783-5CA43EBA7163}"/>
              </a:ext>
            </a:extLst>
          </p:cNvPr>
          <p:cNvSpPr/>
          <p:nvPr/>
        </p:nvSpPr>
        <p:spPr>
          <a:xfrm>
            <a:off x="3407076" y="5139828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3D1403-A6CF-4DDC-A0EC-D43D6A0B39EE}"/>
              </a:ext>
            </a:extLst>
          </p:cNvPr>
          <p:cNvSpPr/>
          <p:nvPr/>
        </p:nvSpPr>
        <p:spPr>
          <a:xfrm>
            <a:off x="3407076" y="5865068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1D83A6A-2DA6-4882-99A3-D033701E198B}"/>
              </a:ext>
            </a:extLst>
          </p:cNvPr>
          <p:cNvSpPr/>
          <p:nvPr/>
        </p:nvSpPr>
        <p:spPr>
          <a:xfrm>
            <a:off x="1968183" y="369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(75%)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1FF0159-40E9-4E07-9696-6A64EF9D9139}"/>
              </a:ext>
            </a:extLst>
          </p:cNvPr>
          <p:cNvSpPr/>
          <p:nvPr/>
        </p:nvSpPr>
        <p:spPr>
          <a:xfrm>
            <a:off x="1968183" y="441885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What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F1F453-78D5-4C4A-9A26-407440731933}"/>
              </a:ext>
            </a:extLst>
          </p:cNvPr>
          <p:cNvSpPr/>
          <p:nvPr/>
        </p:nvSpPr>
        <p:spPr>
          <a:xfrm>
            <a:off x="1968183" y="5139828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36B0AF-F07D-4203-B5F7-8593AFE93D6A}"/>
              </a:ext>
            </a:extLst>
          </p:cNvPr>
          <p:cNvSpPr/>
          <p:nvPr/>
        </p:nvSpPr>
        <p:spPr>
          <a:xfrm>
            <a:off x="1788183" y="3618760"/>
            <a:ext cx="2700000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6FFE47-D406-4135-8324-EE1B0B668F97}"/>
              </a:ext>
            </a:extLst>
          </p:cNvPr>
          <p:cNvCxnSpPr>
            <a:cxnSpLocks/>
            <a:stCxn id="26" idx="6"/>
            <a:endCxn id="22" idx="2"/>
          </p:cNvCxnSpPr>
          <p:nvPr/>
        </p:nvCxnSpPr>
        <p:spPr>
          <a:xfrm>
            <a:off x="2868183" y="4688859"/>
            <a:ext cx="538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B46234-6B03-4AA8-8E50-41568859B765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 flipV="1">
            <a:off x="2868183" y="3967890"/>
            <a:ext cx="538893" cy="72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CE6D5A-AA44-469E-A357-43CB10E7BDAF}"/>
              </a:ext>
            </a:extLst>
          </p:cNvPr>
          <p:cNvCxnSpPr>
            <a:cxnSpLocks/>
            <a:stCxn id="26" idx="6"/>
            <a:endCxn id="23" idx="2"/>
          </p:cNvCxnSpPr>
          <p:nvPr/>
        </p:nvCxnSpPr>
        <p:spPr>
          <a:xfrm>
            <a:off x="2868183" y="4688859"/>
            <a:ext cx="538893" cy="72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E921D4-436F-4F34-A1BD-17EC98E42404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>
            <a:off x="2868183" y="4688859"/>
            <a:ext cx="538893" cy="1446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F6E160D-C141-42A3-B441-0CBBBCDC36A8}"/>
              </a:ext>
            </a:extLst>
          </p:cNvPr>
          <p:cNvSpPr/>
          <p:nvPr/>
        </p:nvSpPr>
        <p:spPr>
          <a:xfrm>
            <a:off x="4861615" y="3528944"/>
            <a:ext cx="14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What 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F27253-F7AA-47E7-BC79-93EE956679E0}"/>
              </a:ext>
            </a:extLst>
          </p:cNvPr>
          <p:cNvSpPr/>
          <p:nvPr/>
        </p:nvSpPr>
        <p:spPr>
          <a:xfrm>
            <a:off x="4861615" y="1361766"/>
            <a:ext cx="14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(24%)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176A32-4B03-4BEA-A6A2-81AC44CB5CEC}"/>
              </a:ext>
            </a:extLst>
          </p:cNvPr>
          <p:cNvSpPr/>
          <p:nvPr/>
        </p:nvSpPr>
        <p:spPr>
          <a:xfrm>
            <a:off x="4861615" y="2082735"/>
            <a:ext cx="14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do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C3D0311-58D6-4207-90CD-A2F2B049390B}"/>
              </a:ext>
            </a:extLst>
          </p:cNvPr>
          <p:cNvSpPr/>
          <p:nvPr/>
        </p:nvSpPr>
        <p:spPr>
          <a:xfrm>
            <a:off x="10424332" y="2807975"/>
            <a:ext cx="18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EF79532-20E0-4B89-BE2D-692F616B234F}"/>
              </a:ext>
            </a:extLst>
          </p:cNvPr>
          <p:cNvSpPr/>
          <p:nvPr/>
        </p:nvSpPr>
        <p:spPr>
          <a:xfrm>
            <a:off x="4861613" y="4249913"/>
            <a:ext cx="14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413C69-7CDA-4EE4-BE6D-F52D748935CF}"/>
              </a:ext>
            </a:extLst>
          </p:cNvPr>
          <p:cNvSpPr/>
          <p:nvPr/>
        </p:nvSpPr>
        <p:spPr>
          <a:xfrm>
            <a:off x="4861615" y="640797"/>
            <a:ext cx="144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(27%)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A2CB8D-E69D-4608-A33E-EBF7420F2C59}"/>
              </a:ext>
            </a:extLst>
          </p:cNvPr>
          <p:cNvSpPr/>
          <p:nvPr/>
        </p:nvSpPr>
        <p:spPr>
          <a:xfrm>
            <a:off x="4676975" y="561667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ADC606-C00F-4288-B68D-9EF88E2D4556}"/>
              </a:ext>
            </a:extLst>
          </p:cNvPr>
          <p:cNvSpPr/>
          <p:nvPr/>
        </p:nvSpPr>
        <p:spPr>
          <a:xfrm>
            <a:off x="6819391" y="1361766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(24%)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1F3AF-52FE-4EA7-97E4-35439EBDBC3F}"/>
              </a:ext>
            </a:extLst>
          </p:cNvPr>
          <p:cNvSpPr/>
          <p:nvPr/>
        </p:nvSpPr>
        <p:spPr>
          <a:xfrm>
            <a:off x="6819391" y="2082735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do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CA742BD-1C35-4439-A055-E45393E48825}"/>
              </a:ext>
            </a:extLst>
          </p:cNvPr>
          <p:cNvSpPr/>
          <p:nvPr/>
        </p:nvSpPr>
        <p:spPr>
          <a:xfrm>
            <a:off x="6819391" y="640797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(27%)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E4CD61A-D81F-4450-90E2-B950751CCE6D}"/>
              </a:ext>
            </a:extLst>
          </p:cNvPr>
          <p:cNvSpPr/>
          <p:nvPr/>
        </p:nvSpPr>
        <p:spPr>
          <a:xfrm>
            <a:off x="8795722" y="636921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(7%)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6689A1-6DA1-4962-8876-2D433F4F56B4}"/>
              </a:ext>
            </a:extLst>
          </p:cNvPr>
          <p:cNvSpPr/>
          <p:nvPr/>
        </p:nvSpPr>
        <p:spPr>
          <a:xfrm>
            <a:off x="8795722" y="135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D4B953E-9457-4A53-8865-817F2E01DE39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8259391" y="906921"/>
            <a:ext cx="536331" cy="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0DBA5E2-E962-4373-90BA-E7304A77796A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8259391" y="910797"/>
            <a:ext cx="536331" cy="71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4DDF64-819E-4DBD-A886-23BB6D5948BB}"/>
              </a:ext>
            </a:extLst>
          </p:cNvPr>
          <p:cNvSpPr/>
          <p:nvPr/>
        </p:nvSpPr>
        <p:spPr>
          <a:xfrm>
            <a:off x="6738252" y="557790"/>
            <a:ext cx="3060000" cy="21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D2E700-E16F-4051-A9A1-CF71E59A2922}"/>
              </a:ext>
            </a:extLst>
          </p:cNvPr>
          <p:cNvSpPr/>
          <p:nvPr/>
        </p:nvSpPr>
        <p:spPr>
          <a:xfrm>
            <a:off x="6819391" y="3702735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(24%)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451F5D-7550-4FBF-89FC-5CD4801E64C1}"/>
              </a:ext>
            </a:extLst>
          </p:cNvPr>
          <p:cNvSpPr/>
          <p:nvPr/>
        </p:nvSpPr>
        <p:spPr>
          <a:xfrm>
            <a:off x="6819391" y="4423704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do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68F36A7-3EE8-43CE-BAC6-7A3149F97ECC}"/>
              </a:ext>
            </a:extLst>
          </p:cNvPr>
          <p:cNvSpPr/>
          <p:nvPr/>
        </p:nvSpPr>
        <p:spPr>
          <a:xfrm>
            <a:off x="6819391" y="2981766"/>
            <a:ext cx="14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(27%)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DD192FB-5A50-4B9A-AD72-043B05DFBAC1}"/>
              </a:ext>
            </a:extLst>
          </p:cNvPr>
          <p:cNvSpPr/>
          <p:nvPr/>
        </p:nvSpPr>
        <p:spPr>
          <a:xfrm>
            <a:off x="8795722" y="2977890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(42%)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CB87282-86ED-47C5-9DAA-4893FCF782B8}"/>
              </a:ext>
            </a:extLst>
          </p:cNvPr>
          <p:cNvSpPr/>
          <p:nvPr/>
        </p:nvSpPr>
        <p:spPr>
          <a:xfrm>
            <a:off x="8795722" y="3698859"/>
            <a:ext cx="90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ED0CCD-080A-42C4-9281-0D7B8C0252C1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8259391" y="3247890"/>
            <a:ext cx="536331" cy="72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9428E3-3923-47DE-BB94-D66035DB6F05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 flipV="1">
            <a:off x="8259391" y="3968859"/>
            <a:ext cx="536331" cy="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EF9C06-B653-4FCD-9170-08586C320A22}"/>
              </a:ext>
            </a:extLst>
          </p:cNvPr>
          <p:cNvSpPr/>
          <p:nvPr/>
        </p:nvSpPr>
        <p:spPr>
          <a:xfrm>
            <a:off x="6738252" y="2898759"/>
            <a:ext cx="3060000" cy="21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E6127E3-0C12-4019-B64C-1838E26EE455}"/>
              </a:ext>
            </a:extLst>
          </p:cNvPr>
          <p:cNvSpPr/>
          <p:nvPr/>
        </p:nvSpPr>
        <p:spPr>
          <a:xfrm>
            <a:off x="10424332" y="1361766"/>
            <a:ext cx="18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do 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(8%)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51C6B87-06DE-4AA9-B4EA-FC3BA74B3CD3}"/>
              </a:ext>
            </a:extLst>
          </p:cNvPr>
          <p:cNvSpPr/>
          <p:nvPr/>
        </p:nvSpPr>
        <p:spPr>
          <a:xfrm>
            <a:off x="10424332" y="2082735"/>
            <a:ext cx="18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will 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EB44D42-B73F-43AA-B4C9-9CB14C6896E7}"/>
              </a:ext>
            </a:extLst>
          </p:cNvPr>
          <p:cNvSpPr/>
          <p:nvPr/>
        </p:nvSpPr>
        <p:spPr>
          <a:xfrm>
            <a:off x="10424332" y="640797"/>
            <a:ext cx="180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 you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(10%)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CCCA9A-4ED2-41BF-A6D3-555F925C92BA}"/>
              </a:ext>
            </a:extLst>
          </p:cNvPr>
          <p:cNvSpPr/>
          <p:nvPr/>
        </p:nvSpPr>
        <p:spPr>
          <a:xfrm>
            <a:off x="10363800" y="561667"/>
            <a:ext cx="1980000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907E20F-BC19-419B-B988-8507AFA07CBA}"/>
              </a:ext>
            </a:extLst>
          </p:cNvPr>
          <p:cNvSpPr/>
          <p:nvPr/>
        </p:nvSpPr>
        <p:spPr>
          <a:xfrm>
            <a:off x="12792276" y="636921"/>
            <a:ext cx="252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do you do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(7%)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BB6685-666E-4AD2-A8EC-0DA817A01D8E}"/>
              </a:ext>
            </a:extLst>
          </p:cNvPr>
          <p:cNvSpPr/>
          <p:nvPr/>
        </p:nvSpPr>
        <p:spPr>
          <a:xfrm>
            <a:off x="12792276" y="1362186"/>
            <a:ext cx="252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 you &lt;</a:t>
            </a:r>
            <a:r>
              <a:rPr lang="en-US" altLang="ko-KR" sz="1400" dirty="0" err="1">
                <a:solidFill>
                  <a:schemeClr val="tx1"/>
                </a:solidFill>
              </a:rPr>
              <a:t>eos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(6%)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7CD64EA-A01A-486B-9B48-64A786D9BDBC}"/>
              </a:ext>
            </a:extLst>
          </p:cNvPr>
          <p:cNvSpPr/>
          <p:nvPr/>
        </p:nvSpPr>
        <p:spPr>
          <a:xfrm>
            <a:off x="12792276" y="2087451"/>
            <a:ext cx="2520000" cy="540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How are you doing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(3%)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F8297A6-913F-4AC9-A5C1-661BF63DBF89}"/>
              </a:ext>
            </a:extLst>
          </p:cNvPr>
          <p:cNvSpPr/>
          <p:nvPr/>
        </p:nvSpPr>
        <p:spPr>
          <a:xfrm>
            <a:off x="12792276" y="2812716"/>
            <a:ext cx="252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0B144C-EBA9-44EA-A66B-DAC862B5E8F7}"/>
              </a:ext>
            </a:extLst>
          </p:cNvPr>
          <p:cNvSpPr/>
          <p:nvPr/>
        </p:nvSpPr>
        <p:spPr>
          <a:xfrm>
            <a:off x="12702276" y="561667"/>
            <a:ext cx="2700000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2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450</Words>
  <Application>Microsoft Office PowerPoint</Application>
  <PresentationFormat>와이드스크린</PresentationFormat>
  <Paragraphs>116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CJK KR Bold</vt:lpstr>
      <vt:lpstr>Noto Sans CJK KR Regular</vt:lpstr>
      <vt:lpstr>맑은 고딕</vt:lpstr>
      <vt:lpstr>Arial</vt:lpstr>
      <vt:lpstr>Noto Sans</vt:lpstr>
      <vt:lpstr>Wingdings</vt:lpstr>
      <vt:lpstr>Office 테마</vt:lpstr>
      <vt:lpstr>16.3.1 ~ 16.3.2 양방향 RNN ~ 빔 검색</vt:lpstr>
      <vt:lpstr>16.3.1. 양방향 RNN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16.3.1 ~ 16.3.2 양방향 RNN ~ 빔 검색</dc:title>
  <dc:creator>Baek Kwan-Gu</dc:creator>
  <cp:lastModifiedBy>Baek Kwan-Gu</cp:lastModifiedBy>
  <cp:revision>157</cp:revision>
  <dcterms:created xsi:type="dcterms:W3CDTF">2021-05-16T08:17:32Z</dcterms:created>
  <dcterms:modified xsi:type="dcterms:W3CDTF">2021-05-16T10:18:32Z</dcterms:modified>
</cp:coreProperties>
</file>