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3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5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7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1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5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1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6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9D0D55-D4D5-4DB2-8CD8-5AFCF0369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/>
              <a:t>13.1.3 ~ 13.1.6</a:t>
            </a:r>
            <a:br>
              <a:rPr lang="en-US" altLang="ko-KR" sz="4000" dirty="0"/>
            </a:br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r>
              <a:rPr lang="ko-KR" altLang="en-US" sz="4000" dirty="0"/>
              <a:t> </a:t>
            </a:r>
            <a:r>
              <a:rPr lang="en-US" altLang="ko-KR" sz="4000" dirty="0"/>
              <a:t>~ </a:t>
            </a:r>
            <a:r>
              <a:rPr lang="ko-KR" altLang="en-US" sz="4000" dirty="0"/>
              <a:t>데이터셋 사용하기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9583129-6CAE-4AA2-82B4-F7FDEFB56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2021-04-11 </a:t>
            </a:r>
            <a:r>
              <a:rPr lang="ko-KR" altLang="en-US" dirty="0"/>
              <a:t>백관구</a:t>
            </a:r>
          </a:p>
        </p:txBody>
      </p:sp>
    </p:spTree>
    <p:extLst>
      <p:ext uri="{BB962C8B-B14F-4D97-AF65-F5344CB8AC3E}">
        <p14:creationId xmlns:p14="http://schemas.microsoft.com/office/powerpoint/2010/main" val="37519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0235F-C55C-48F7-92B3-FCAB7ECD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13.1.3.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08DEB-DD75-4AC6-855E-F9332BF6CC64}"/>
              </a:ext>
            </a:extLst>
          </p:cNvPr>
          <p:cNvGrpSpPr/>
          <p:nvPr/>
        </p:nvGrpSpPr>
        <p:grpSpPr>
          <a:xfrm>
            <a:off x="1415412" y="1722812"/>
            <a:ext cx="6313176" cy="3412376"/>
            <a:chOff x="1907882" y="3978000"/>
            <a:chExt cx="5328237" cy="288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D489FE-286B-4356-BD0E-9D0A9416B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882" y="3978000"/>
              <a:ext cx="5328237" cy="288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C33C8B-212B-400B-8305-9B97ADA25C19}"/>
                </a:ext>
              </a:extLst>
            </p:cNvPr>
            <p:cNvSpPr/>
            <p:nvPr/>
          </p:nvSpPr>
          <p:spPr>
            <a:xfrm>
              <a:off x="3446585" y="5864469"/>
              <a:ext cx="1230923" cy="6945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52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0235F-C55C-48F7-92B3-FCAB7ECD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13.1.5. </a:t>
            </a:r>
            <a:r>
              <a:rPr lang="ko-KR" altLang="en-US" sz="3600" dirty="0" err="1"/>
              <a:t>프리페치</a:t>
            </a:r>
            <a:r>
              <a:rPr lang="ko-KR" altLang="en-US" sz="3600" dirty="0"/>
              <a:t> </a:t>
            </a:r>
            <a:r>
              <a:rPr lang="en-US" altLang="ko-KR" sz="3600" dirty="0"/>
              <a:t>(prefetch; </a:t>
            </a:r>
            <a:r>
              <a:rPr lang="ko-KR" altLang="en-US" sz="3600" dirty="0" err="1"/>
              <a:t>선인출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08DEB-DD75-4AC6-855E-F9332BF6CC64}"/>
              </a:ext>
            </a:extLst>
          </p:cNvPr>
          <p:cNvGrpSpPr/>
          <p:nvPr/>
        </p:nvGrpSpPr>
        <p:grpSpPr>
          <a:xfrm>
            <a:off x="1415412" y="1722812"/>
            <a:ext cx="6313176" cy="3412376"/>
            <a:chOff x="1907882" y="3978000"/>
            <a:chExt cx="5328237" cy="288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D489FE-286B-4356-BD0E-9D0A9416B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882" y="3978000"/>
              <a:ext cx="5328237" cy="288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C33C8B-212B-400B-8305-9B97ADA25C19}"/>
                </a:ext>
              </a:extLst>
            </p:cNvPr>
            <p:cNvSpPr/>
            <p:nvPr/>
          </p:nvSpPr>
          <p:spPr>
            <a:xfrm>
              <a:off x="5635659" y="5864469"/>
              <a:ext cx="806331" cy="6945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0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17C7D-B2F5-4ED7-B0C8-9AE3BCD6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754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13.1.5. </a:t>
            </a:r>
            <a:r>
              <a:rPr lang="ko-KR" altLang="en-US" sz="3600" dirty="0" err="1"/>
              <a:t>프리페치</a:t>
            </a:r>
            <a:r>
              <a:rPr lang="ko-KR" altLang="en-US" sz="3600" dirty="0"/>
              <a:t> </a:t>
            </a:r>
            <a:r>
              <a:rPr lang="en-US" altLang="ko-KR" sz="3600" dirty="0"/>
              <a:t>(prefetch)</a:t>
            </a:r>
            <a:endParaRPr lang="ko-KR" altLang="en-US" sz="3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BCC851-1A2F-4D5F-B67A-9185D67AA511}"/>
              </a:ext>
            </a:extLst>
          </p:cNvPr>
          <p:cNvGrpSpPr/>
          <p:nvPr/>
        </p:nvGrpSpPr>
        <p:grpSpPr>
          <a:xfrm>
            <a:off x="209550" y="1690689"/>
            <a:ext cx="8724900" cy="3608510"/>
            <a:chOff x="209550" y="1690689"/>
            <a:chExt cx="8724900" cy="36085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45163B-DE4C-47EA-85C2-FEE8F0491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550" y="1690689"/>
              <a:ext cx="8724900" cy="35909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F68D9B-B4D3-4E34-9406-1D37F501EE7B}"/>
                </a:ext>
              </a:extLst>
            </p:cNvPr>
            <p:cNvSpPr/>
            <p:nvPr/>
          </p:nvSpPr>
          <p:spPr>
            <a:xfrm>
              <a:off x="628650" y="4894753"/>
              <a:ext cx="5376496" cy="4044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DEE94CD-C400-4EF2-932A-9D070A26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08236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prefetch(1): </a:t>
            </a:r>
            <a:r>
              <a:rPr lang="ko-KR" altLang="en-US" sz="2400" dirty="0"/>
              <a:t>훈련 알고리즘이 한 배치로 작업하는 동안</a:t>
            </a:r>
            <a:r>
              <a:rPr lang="en-US" altLang="ko-KR" sz="2400" dirty="0"/>
              <a:t>, </a:t>
            </a:r>
            <a:r>
              <a:rPr lang="ko-KR" altLang="en-US" sz="2400" dirty="0"/>
              <a:t>동시에 다음 훈련시킬 </a:t>
            </a:r>
            <a:r>
              <a:rPr lang="en-US" altLang="ko-KR" sz="2400" dirty="0"/>
              <a:t>1</a:t>
            </a:r>
            <a:r>
              <a:rPr lang="ko-KR" altLang="en-US" sz="2400" dirty="0"/>
              <a:t>개의 배치를 미리 준비함</a:t>
            </a:r>
          </a:p>
        </p:txBody>
      </p:sp>
    </p:spTree>
    <p:extLst>
      <p:ext uri="{BB962C8B-B14F-4D97-AF65-F5344CB8AC3E}">
        <p14:creationId xmlns:p14="http://schemas.microsoft.com/office/powerpoint/2010/main" val="198332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17C7D-B2F5-4ED7-B0C8-9AE3BCD6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754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13.1.5. </a:t>
            </a:r>
            <a:r>
              <a:rPr lang="ko-KR" altLang="en-US" sz="3600" dirty="0" err="1"/>
              <a:t>프리페치</a:t>
            </a:r>
            <a:r>
              <a:rPr lang="ko-KR" altLang="en-US" sz="3600" dirty="0"/>
              <a:t> </a:t>
            </a:r>
            <a:r>
              <a:rPr lang="en-US" altLang="ko-KR" sz="3600" dirty="0"/>
              <a:t>(prefetch)</a:t>
            </a:r>
            <a:endParaRPr lang="ko-KR" altLang="en-US" sz="3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BCC851-1A2F-4D5F-B67A-9185D67AA511}"/>
              </a:ext>
            </a:extLst>
          </p:cNvPr>
          <p:cNvGrpSpPr/>
          <p:nvPr/>
        </p:nvGrpSpPr>
        <p:grpSpPr>
          <a:xfrm>
            <a:off x="209550" y="1690689"/>
            <a:ext cx="8724900" cy="3608510"/>
            <a:chOff x="209550" y="1690689"/>
            <a:chExt cx="8724900" cy="36085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45163B-DE4C-47EA-85C2-FEE8F0491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550" y="1690689"/>
              <a:ext cx="8724900" cy="35909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F68D9B-B4D3-4E34-9406-1D37F501EE7B}"/>
                </a:ext>
              </a:extLst>
            </p:cNvPr>
            <p:cNvSpPr/>
            <p:nvPr/>
          </p:nvSpPr>
          <p:spPr>
            <a:xfrm>
              <a:off x="628650" y="4894753"/>
              <a:ext cx="5376496" cy="4044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DEE94CD-C400-4EF2-932A-9D070A26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08236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prefetch(1): </a:t>
            </a:r>
            <a:r>
              <a:rPr lang="ko-KR" altLang="en-US" sz="2400" dirty="0"/>
              <a:t>훈련 알고리즘이 한 배치로 작업하는 동안</a:t>
            </a:r>
            <a:r>
              <a:rPr lang="en-US" altLang="ko-KR" sz="2400" dirty="0"/>
              <a:t>, </a:t>
            </a:r>
            <a:r>
              <a:rPr lang="ko-KR" altLang="en-US" sz="2400" dirty="0"/>
              <a:t>동시에 다음 훈련시킬 </a:t>
            </a:r>
            <a:r>
              <a:rPr lang="en-US" altLang="ko-KR" sz="2400" dirty="0"/>
              <a:t>1</a:t>
            </a:r>
            <a:r>
              <a:rPr lang="ko-KR" altLang="en-US" sz="2400" dirty="0"/>
              <a:t>개의 배치를 미리 준비함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71AFD9-2875-4970-9027-E813CB57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6" y="1528131"/>
            <a:ext cx="6920567" cy="324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335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17C7D-B2F5-4ED7-B0C8-9AE3BCD6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754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13.1.5. </a:t>
            </a:r>
            <a:r>
              <a:rPr lang="ko-KR" altLang="en-US" sz="3600" dirty="0" err="1"/>
              <a:t>프리페치</a:t>
            </a:r>
            <a:r>
              <a:rPr lang="ko-KR" altLang="en-US" sz="3600" dirty="0"/>
              <a:t> </a:t>
            </a:r>
            <a:r>
              <a:rPr lang="en-US" altLang="ko-KR" sz="3600" dirty="0"/>
              <a:t>(prefetch)</a:t>
            </a:r>
            <a:endParaRPr lang="ko-KR" altLang="en-US" sz="3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BCC851-1A2F-4D5F-B67A-9185D67AA511}"/>
              </a:ext>
            </a:extLst>
          </p:cNvPr>
          <p:cNvGrpSpPr/>
          <p:nvPr/>
        </p:nvGrpSpPr>
        <p:grpSpPr>
          <a:xfrm>
            <a:off x="209550" y="1690689"/>
            <a:ext cx="8724900" cy="3608510"/>
            <a:chOff x="209550" y="1690689"/>
            <a:chExt cx="8724900" cy="36085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45163B-DE4C-47EA-85C2-FEE8F0491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550" y="1690689"/>
              <a:ext cx="8724900" cy="35909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F68D9B-B4D3-4E34-9406-1D37F501EE7B}"/>
                </a:ext>
              </a:extLst>
            </p:cNvPr>
            <p:cNvSpPr/>
            <p:nvPr/>
          </p:nvSpPr>
          <p:spPr>
            <a:xfrm>
              <a:off x="628650" y="4894753"/>
              <a:ext cx="5376496" cy="4044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9EF356-9126-4403-84DF-D9DA06D0D42D}"/>
                </a:ext>
              </a:extLst>
            </p:cNvPr>
            <p:cNvSpPr/>
            <p:nvPr/>
          </p:nvSpPr>
          <p:spPr>
            <a:xfrm>
              <a:off x="4681904" y="4499099"/>
              <a:ext cx="4252546" cy="4044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52C7C3-2026-44C4-8011-92BF485FB930}"/>
                </a:ext>
              </a:extLst>
            </p:cNvPr>
            <p:cNvSpPr/>
            <p:nvPr/>
          </p:nvSpPr>
          <p:spPr>
            <a:xfrm>
              <a:off x="3969727" y="3804507"/>
              <a:ext cx="4252546" cy="4044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DEE94CD-C400-4EF2-932A-9D070A26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08236"/>
            <a:ext cx="7886700" cy="1080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 적재와 전처리에 </a:t>
            </a:r>
            <a:r>
              <a:rPr lang="en-US" altLang="ko-KR" sz="2400" dirty="0" err="1"/>
              <a:t>num_parallel_calls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사용해 병렬 처리와 동시에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프리페치를</a:t>
            </a:r>
            <a:r>
              <a:rPr lang="ko-KR" altLang="en-US" sz="2400" dirty="0"/>
              <a:t> 적용하면 훈련 속도 면에서 더욱 향상됨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164F63-0BB7-4941-BD1C-96FF2BB19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41"/>
          <a:stretch/>
        </p:blipFill>
        <p:spPr>
          <a:xfrm>
            <a:off x="2736117" y="448758"/>
            <a:ext cx="6198333" cy="324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3938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AEF0-04B2-4C88-9884-4AC35755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13.1.6. </a:t>
            </a:r>
            <a:r>
              <a:rPr lang="en-US" altLang="ko-KR" sz="3600" dirty="0" err="1"/>
              <a:t>tf.keras</a:t>
            </a:r>
            <a:r>
              <a:rPr lang="ko-KR" altLang="en-US" sz="3600" dirty="0"/>
              <a:t>와 데이터셋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FE28D-00EF-4DDD-8052-D60AE572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13.1.5</a:t>
            </a:r>
            <a:r>
              <a:rPr lang="ko-KR" altLang="en-US" sz="2400" dirty="0"/>
              <a:t>까지 구성한 </a:t>
            </a:r>
            <a:r>
              <a:rPr lang="en-US" altLang="ko-KR" sz="2400" dirty="0" err="1"/>
              <a:t>csv_reader_dataset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실제로 사용하는 방법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간단함</a:t>
            </a:r>
            <a:r>
              <a:rPr lang="en-US" altLang="ko-KR" sz="2400" dirty="0">
                <a:sym typeface="Wingdings" panose="05000000000000000000" pitchFamily="2" charset="2"/>
              </a:rPr>
              <a:t>!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E1EC0C-F3FC-45B3-A933-FEFFBF22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42" y="3074020"/>
            <a:ext cx="3960000" cy="7437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B9E0AF-61D5-4201-9C6D-A7774135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42" y="4244396"/>
            <a:ext cx="4860000" cy="2568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83038F-B462-47B0-808F-A9A3E1EF0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42" y="4917401"/>
            <a:ext cx="7200000" cy="7522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BFF316-1659-4F61-BB3B-1AF768660ABE}"/>
              </a:ext>
            </a:extLst>
          </p:cNvPr>
          <p:cNvSpPr txBox="1"/>
          <p:nvPr/>
        </p:nvSpPr>
        <p:spPr>
          <a:xfrm>
            <a:off x="983642" y="2797021"/>
            <a:ext cx="346417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</a:t>
            </a:r>
            <a:r>
              <a:rPr lang="ko-KR" altLang="en-US" sz="1200" b="1" dirty="0"/>
              <a:t>훈련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검증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테스트 데이터셋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4A3F6-5177-4B80-8EE4-B624050CACF6}"/>
              </a:ext>
            </a:extLst>
          </p:cNvPr>
          <p:cNvSpPr txBox="1"/>
          <p:nvPr/>
        </p:nvSpPr>
        <p:spPr>
          <a:xfrm>
            <a:off x="983642" y="3961288"/>
            <a:ext cx="346417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</a:t>
            </a:r>
            <a:r>
              <a:rPr lang="ko-KR" altLang="en-US" sz="1200" b="1" dirty="0" err="1"/>
              <a:t>케라스</a:t>
            </a:r>
            <a:r>
              <a:rPr lang="ko-KR" altLang="en-US" sz="1200" b="1" dirty="0"/>
              <a:t> 모델 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BBDC4-B6C7-4299-AAA2-10893B7BA8A5}"/>
              </a:ext>
            </a:extLst>
          </p:cNvPr>
          <p:cNvSpPr txBox="1"/>
          <p:nvPr/>
        </p:nvSpPr>
        <p:spPr>
          <a:xfrm>
            <a:off x="983642" y="4640402"/>
            <a:ext cx="346417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</a:t>
            </a:r>
            <a:r>
              <a:rPr lang="ko-KR" altLang="en-US" sz="1200" b="1" dirty="0" err="1"/>
              <a:t>케라스</a:t>
            </a:r>
            <a:r>
              <a:rPr lang="ko-KR" altLang="en-US" sz="1200" b="1" dirty="0"/>
              <a:t> 모델 테스트 예측</a:t>
            </a:r>
          </a:p>
        </p:txBody>
      </p:sp>
    </p:spTree>
    <p:extLst>
      <p:ext uri="{BB962C8B-B14F-4D97-AF65-F5344CB8AC3E}">
        <p14:creationId xmlns:p14="http://schemas.microsoft.com/office/powerpoint/2010/main" val="44962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0235F-C55C-48F7-92B3-FCAB7ECD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13.1.3.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br>
              <a:rPr lang="en-US" altLang="ko-KR" sz="3600" dirty="0"/>
            </a:br>
            <a:r>
              <a:rPr lang="en-US" altLang="ko-KR" sz="3600" dirty="0"/>
              <a:t>~ 13.1.4. </a:t>
            </a:r>
            <a:r>
              <a:rPr lang="ko-KR" altLang="en-US" sz="3600" dirty="0"/>
              <a:t>데이터 적재와 전처리를 합치기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53538-232F-4C07-83F4-2873B22A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620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앞에서는 대규모 데이터를 다루는 데에 유용하게 사용할 수 있는 방법들</a:t>
            </a:r>
            <a:r>
              <a:rPr lang="en-US" altLang="ko-KR" sz="2400" dirty="0"/>
              <a:t>(</a:t>
            </a:r>
            <a:r>
              <a:rPr lang="ko-KR" altLang="en-US" sz="2400" dirty="0"/>
              <a:t>적재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셔플</a:t>
            </a:r>
            <a:r>
              <a:rPr lang="en-US" altLang="ko-KR" sz="2400" dirty="0"/>
              <a:t>)</a:t>
            </a:r>
            <a:r>
              <a:rPr lang="ko-KR" altLang="en-US" sz="2400" dirty="0"/>
              <a:t>을 소개함</a:t>
            </a:r>
            <a:endParaRPr lang="en-US" altLang="ko-KR" sz="2400" dirty="0"/>
          </a:p>
          <a:p>
            <a:r>
              <a:rPr lang="en-US" altLang="ko-KR" sz="2400" dirty="0"/>
              <a:t>13.1.3 ~ 13.1.4 </a:t>
            </a:r>
            <a:r>
              <a:rPr lang="ko-KR" altLang="en-US" sz="2400" dirty="0"/>
              <a:t>에서는 앞에서 소개한 데이터 적재에 </a:t>
            </a:r>
            <a:r>
              <a:rPr lang="ko-KR" altLang="en-US" sz="2400" dirty="0" err="1"/>
              <a:t>전처리</a:t>
            </a:r>
            <a:r>
              <a:rPr lang="en-US" altLang="ko-KR" sz="2400" dirty="0"/>
              <a:t>(</a:t>
            </a:r>
            <a:r>
              <a:rPr lang="ko-KR" altLang="en-US" sz="2400" dirty="0"/>
              <a:t>정규화</a:t>
            </a:r>
            <a:r>
              <a:rPr lang="en-US" altLang="ko-KR" sz="2400" dirty="0"/>
              <a:t>, </a:t>
            </a:r>
            <a:r>
              <a:rPr lang="ko-KR" altLang="en-US" sz="2400" dirty="0"/>
              <a:t>표준화</a:t>
            </a:r>
            <a:r>
              <a:rPr lang="en-US" altLang="ko-KR" sz="2400" dirty="0"/>
              <a:t>) </a:t>
            </a:r>
            <a:r>
              <a:rPr lang="ko-KR" altLang="en-US" sz="2400" dirty="0"/>
              <a:t>기법을 적용하는 방법을 소개할 예정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08DEB-DD75-4AC6-855E-F9332BF6CC64}"/>
              </a:ext>
            </a:extLst>
          </p:cNvPr>
          <p:cNvGrpSpPr/>
          <p:nvPr/>
        </p:nvGrpSpPr>
        <p:grpSpPr>
          <a:xfrm>
            <a:off x="1415412" y="3445624"/>
            <a:ext cx="6313176" cy="3412376"/>
            <a:chOff x="1907882" y="3978000"/>
            <a:chExt cx="5328237" cy="288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D489FE-286B-4356-BD0E-9D0A9416B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882" y="3978000"/>
              <a:ext cx="5328237" cy="288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C33C8B-212B-400B-8305-9B97ADA25C19}"/>
                </a:ext>
              </a:extLst>
            </p:cNvPr>
            <p:cNvSpPr/>
            <p:nvPr/>
          </p:nvSpPr>
          <p:spPr>
            <a:xfrm>
              <a:off x="3446585" y="5864469"/>
              <a:ext cx="1230923" cy="6945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4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AEF0-04B2-4C88-9884-4AC35755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13.1.3.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FE28D-00EF-4DDD-8052-D60AE572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40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preprocess</a:t>
            </a:r>
            <a:r>
              <a:rPr lang="ko-KR" altLang="en-US" sz="2400" dirty="0"/>
              <a:t> 라는 표준화 함수를 생성</a:t>
            </a:r>
            <a:endParaRPr lang="en-US" altLang="ko-KR" sz="2400" dirty="0"/>
          </a:p>
          <a:p>
            <a:r>
              <a:rPr lang="ko-KR" altLang="en-US" sz="2400" dirty="0"/>
              <a:t>전제 조건</a:t>
            </a:r>
            <a:r>
              <a:rPr lang="en-US" altLang="ko-KR" sz="2400" dirty="0"/>
              <a:t>: </a:t>
            </a:r>
            <a:r>
              <a:rPr lang="ko-KR" altLang="en-US" sz="2400" dirty="0"/>
              <a:t>훈련 세트에 있는 각 특성의 통계치</a:t>
            </a:r>
            <a:r>
              <a:rPr lang="en-US" altLang="ko-KR" sz="2400" dirty="0"/>
              <a:t>(</a:t>
            </a:r>
            <a:r>
              <a:rPr lang="ko-KR" altLang="en-US" sz="2400" dirty="0"/>
              <a:t>평균</a:t>
            </a:r>
            <a:r>
              <a:rPr lang="en-US" altLang="ko-KR" sz="2400" dirty="0"/>
              <a:t>, </a:t>
            </a:r>
            <a:r>
              <a:rPr lang="ko-KR" altLang="en-US" sz="2400" dirty="0"/>
              <a:t>표준편차</a:t>
            </a:r>
            <a:r>
              <a:rPr lang="en-US" altLang="ko-KR" sz="2400" dirty="0"/>
              <a:t>)</a:t>
            </a:r>
            <a:r>
              <a:rPr lang="ko-KR" altLang="en-US" sz="2400" dirty="0"/>
              <a:t>를 알고 있어야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71F01-45CD-4BED-BDDB-F57D52D9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265625"/>
            <a:ext cx="8115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5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AEF0-04B2-4C88-9884-4AC35755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13.1.3.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FE28D-00EF-4DDD-8052-D60AE572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40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preprocess</a:t>
            </a:r>
            <a:r>
              <a:rPr lang="ko-KR" altLang="en-US" sz="2400" dirty="0"/>
              <a:t> 라는 표준화 함수를 생성</a:t>
            </a:r>
            <a:endParaRPr lang="en-US" altLang="ko-KR" sz="2400" dirty="0"/>
          </a:p>
          <a:p>
            <a:r>
              <a:rPr lang="ko-KR" altLang="en-US" sz="2400" dirty="0"/>
              <a:t>전제 조건</a:t>
            </a:r>
            <a:r>
              <a:rPr lang="en-US" altLang="ko-KR" sz="2400" dirty="0"/>
              <a:t>: </a:t>
            </a:r>
            <a:r>
              <a:rPr lang="ko-KR" altLang="en-US" sz="2400" dirty="0"/>
              <a:t>훈련 세트에 있는 각 특성의 통계치</a:t>
            </a:r>
            <a:r>
              <a:rPr lang="en-US" altLang="ko-KR" sz="2400" dirty="0"/>
              <a:t>(</a:t>
            </a:r>
            <a:r>
              <a:rPr lang="ko-KR" altLang="en-US" sz="2400" dirty="0"/>
              <a:t>평균</a:t>
            </a:r>
            <a:r>
              <a:rPr lang="en-US" altLang="ko-KR" sz="2400" dirty="0"/>
              <a:t>, </a:t>
            </a:r>
            <a:r>
              <a:rPr lang="ko-KR" altLang="en-US" sz="2400" dirty="0"/>
              <a:t>표준편차</a:t>
            </a:r>
            <a:r>
              <a:rPr lang="en-US" altLang="ko-KR" sz="2400" dirty="0"/>
              <a:t>)</a:t>
            </a:r>
            <a:r>
              <a:rPr lang="ko-KR" altLang="en-US" sz="2400" dirty="0"/>
              <a:t>를 알고 있어야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71F01-45CD-4BED-BDDB-F57D52D9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265625"/>
            <a:ext cx="8115300" cy="323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F17A84-8799-4039-97EB-61576FA41E83}"/>
              </a:ext>
            </a:extLst>
          </p:cNvPr>
          <p:cNvSpPr txBox="1"/>
          <p:nvPr/>
        </p:nvSpPr>
        <p:spPr>
          <a:xfrm>
            <a:off x="2338752" y="3657601"/>
            <a:ext cx="2602523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X_mean</a:t>
            </a:r>
            <a:r>
              <a:rPr lang="en-US" altLang="ko-KR" dirty="0"/>
              <a:t> = [20, 21, …, 4]</a:t>
            </a:r>
          </a:p>
          <a:p>
            <a:r>
              <a:rPr lang="en-US" altLang="ko-KR" dirty="0" err="1"/>
              <a:t>X_std</a:t>
            </a:r>
            <a:r>
              <a:rPr lang="en-US" altLang="ko-KR" dirty="0"/>
              <a:t> = [10, 11, …, 0.5]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FB84E3F-2B3F-4D76-BDD0-4D472C73D9C9}"/>
              </a:ext>
            </a:extLst>
          </p:cNvPr>
          <p:cNvCxnSpPr/>
          <p:nvPr/>
        </p:nvCxnSpPr>
        <p:spPr>
          <a:xfrm>
            <a:off x="540726" y="3657601"/>
            <a:ext cx="16485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3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AEF0-04B2-4C88-9884-4AC35755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13.1.3.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FE28D-00EF-4DDD-8052-D60AE572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40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preprocess</a:t>
            </a:r>
            <a:r>
              <a:rPr lang="ko-KR" altLang="en-US" sz="2400" dirty="0"/>
              <a:t> 라는 표준화 함수를 생성</a:t>
            </a:r>
            <a:endParaRPr lang="en-US" altLang="ko-KR" sz="2400" dirty="0"/>
          </a:p>
          <a:p>
            <a:r>
              <a:rPr lang="ko-KR" altLang="en-US" sz="2400" dirty="0"/>
              <a:t>전제 조건</a:t>
            </a:r>
            <a:r>
              <a:rPr lang="en-US" altLang="ko-KR" sz="2400" dirty="0"/>
              <a:t>: </a:t>
            </a:r>
            <a:r>
              <a:rPr lang="ko-KR" altLang="en-US" sz="2400" dirty="0"/>
              <a:t>훈련 세트에 있는 각 특성의 통계치</a:t>
            </a:r>
            <a:r>
              <a:rPr lang="en-US" altLang="ko-KR" sz="2400" dirty="0"/>
              <a:t>(</a:t>
            </a:r>
            <a:r>
              <a:rPr lang="ko-KR" altLang="en-US" sz="2400" dirty="0"/>
              <a:t>평균</a:t>
            </a:r>
            <a:r>
              <a:rPr lang="en-US" altLang="ko-KR" sz="2400" dirty="0"/>
              <a:t>, </a:t>
            </a:r>
            <a:r>
              <a:rPr lang="ko-KR" altLang="en-US" sz="2400" dirty="0"/>
              <a:t>표준편차</a:t>
            </a:r>
            <a:r>
              <a:rPr lang="en-US" altLang="ko-KR" sz="2400" dirty="0"/>
              <a:t>)</a:t>
            </a:r>
            <a:r>
              <a:rPr lang="ko-KR" altLang="en-US" sz="2400" dirty="0"/>
              <a:t>를 알고 있어야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71F01-45CD-4BED-BDDB-F57D52D9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265625"/>
            <a:ext cx="8115300" cy="32385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FB84E3F-2B3F-4D76-BDD0-4D472C73D9C9}"/>
              </a:ext>
            </a:extLst>
          </p:cNvPr>
          <p:cNvCxnSpPr>
            <a:cxnSpLocks/>
          </p:cNvCxnSpPr>
          <p:nvPr/>
        </p:nvCxnSpPr>
        <p:spPr>
          <a:xfrm>
            <a:off x="2325564" y="4721470"/>
            <a:ext cx="5758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92FC2A1-38FE-4BA1-AC10-5B25B0C3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64" y="4128721"/>
            <a:ext cx="5400000" cy="20377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432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AEF0-04B2-4C88-9884-4AC35755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13.1.3.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FE28D-00EF-4DDD-8052-D60AE572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40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preprocess</a:t>
            </a:r>
            <a:r>
              <a:rPr lang="ko-KR" altLang="en-US" sz="2400" dirty="0"/>
              <a:t> 라는 표준화 함수를 생성</a:t>
            </a:r>
            <a:endParaRPr lang="en-US" altLang="ko-KR" sz="2400" dirty="0"/>
          </a:p>
          <a:p>
            <a:r>
              <a:rPr lang="ko-KR" altLang="en-US" sz="2400" dirty="0"/>
              <a:t>전제 조건</a:t>
            </a:r>
            <a:r>
              <a:rPr lang="en-US" altLang="ko-KR" sz="2400" dirty="0"/>
              <a:t>: </a:t>
            </a:r>
            <a:r>
              <a:rPr lang="ko-KR" altLang="en-US" sz="2400" dirty="0"/>
              <a:t>훈련 세트에 있는 각 특성의 통계치</a:t>
            </a:r>
            <a:r>
              <a:rPr lang="en-US" altLang="ko-KR" sz="2400" dirty="0"/>
              <a:t>(</a:t>
            </a:r>
            <a:r>
              <a:rPr lang="ko-KR" altLang="en-US" sz="2400" dirty="0"/>
              <a:t>평균</a:t>
            </a:r>
            <a:r>
              <a:rPr lang="en-US" altLang="ko-KR" sz="2400" dirty="0"/>
              <a:t>, </a:t>
            </a:r>
            <a:r>
              <a:rPr lang="ko-KR" altLang="en-US" sz="2400" dirty="0"/>
              <a:t>표준편차</a:t>
            </a:r>
            <a:r>
              <a:rPr lang="en-US" altLang="ko-KR" sz="2400" dirty="0"/>
              <a:t>)</a:t>
            </a:r>
            <a:r>
              <a:rPr lang="ko-KR" altLang="en-US" sz="2400" dirty="0"/>
              <a:t>를 알고 있어야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71F01-45CD-4BED-BDDB-F57D52D9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265625"/>
            <a:ext cx="8115300" cy="32385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5D422C3-BACB-4686-B787-00F138CB3F6F}"/>
              </a:ext>
            </a:extLst>
          </p:cNvPr>
          <p:cNvCxnSpPr>
            <a:cxnSpLocks/>
          </p:cNvCxnSpPr>
          <p:nvPr/>
        </p:nvCxnSpPr>
        <p:spPr>
          <a:xfrm>
            <a:off x="813288" y="5090747"/>
            <a:ext cx="7143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825806-0DE5-4C8B-BD24-EA7FD0E2FDB0}"/>
              </a:ext>
            </a:extLst>
          </p:cNvPr>
          <p:cNvGrpSpPr/>
          <p:nvPr/>
        </p:nvGrpSpPr>
        <p:grpSpPr>
          <a:xfrm>
            <a:off x="3220232" y="1745183"/>
            <a:ext cx="5711048" cy="2880000"/>
            <a:chOff x="3220232" y="1745183"/>
            <a:chExt cx="5711048" cy="288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8A8DCB4-DF04-419D-8194-8FAA85A0E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0232" y="1745183"/>
              <a:ext cx="5711048" cy="28800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4F8A0-9A90-403D-BBCA-408100DEDCC8}"/>
                </a:ext>
              </a:extLst>
            </p:cNvPr>
            <p:cNvSpPr txBox="1"/>
            <p:nvPr/>
          </p:nvSpPr>
          <p:spPr>
            <a:xfrm>
              <a:off x="5389684" y="2139603"/>
              <a:ext cx="346417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↑기본값 없음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만약 누락된 값이 입력되면 에러 발생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24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AEF0-04B2-4C88-9884-4AC35755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13.1.3.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FE28D-00EF-4DDD-8052-D60AE572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40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preprocess</a:t>
            </a:r>
            <a:r>
              <a:rPr lang="ko-KR" altLang="en-US" sz="2400" dirty="0"/>
              <a:t> 라는 표준화 함수를 생성</a:t>
            </a:r>
            <a:endParaRPr lang="en-US" altLang="ko-KR" sz="2400" dirty="0"/>
          </a:p>
          <a:p>
            <a:r>
              <a:rPr lang="ko-KR" altLang="en-US" sz="2400" dirty="0"/>
              <a:t>전제 조건</a:t>
            </a:r>
            <a:r>
              <a:rPr lang="en-US" altLang="ko-KR" sz="2400" dirty="0"/>
              <a:t>: </a:t>
            </a:r>
            <a:r>
              <a:rPr lang="ko-KR" altLang="en-US" sz="2400" dirty="0"/>
              <a:t>훈련 세트에 있는 각 특성의 통계치</a:t>
            </a:r>
            <a:r>
              <a:rPr lang="en-US" altLang="ko-KR" sz="2400" dirty="0"/>
              <a:t>(</a:t>
            </a:r>
            <a:r>
              <a:rPr lang="ko-KR" altLang="en-US" sz="2400" dirty="0"/>
              <a:t>평균</a:t>
            </a:r>
            <a:r>
              <a:rPr lang="en-US" altLang="ko-KR" sz="2400" dirty="0"/>
              <a:t>, </a:t>
            </a:r>
            <a:r>
              <a:rPr lang="ko-KR" altLang="en-US" sz="2400" dirty="0"/>
              <a:t>표준편차</a:t>
            </a:r>
            <a:r>
              <a:rPr lang="en-US" altLang="ko-KR" sz="2400" dirty="0"/>
              <a:t>)</a:t>
            </a:r>
            <a:r>
              <a:rPr lang="ko-KR" altLang="en-US" sz="2400" dirty="0"/>
              <a:t>를 알고 있어야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71F01-45CD-4BED-BDDB-F57D52D9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265625"/>
            <a:ext cx="8115300" cy="32385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72E718-C038-43F4-B454-2A90BD45355A}"/>
              </a:ext>
            </a:extLst>
          </p:cNvPr>
          <p:cNvCxnSpPr>
            <a:cxnSpLocks/>
          </p:cNvCxnSpPr>
          <p:nvPr/>
        </p:nvCxnSpPr>
        <p:spPr>
          <a:xfrm>
            <a:off x="2325564" y="4721470"/>
            <a:ext cx="5758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976478D-84F1-4711-A074-39DCC9BE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64" y="4128721"/>
            <a:ext cx="5400000" cy="20377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21D271-25BD-4301-9E07-7015986A8A3D}"/>
              </a:ext>
            </a:extLst>
          </p:cNvPr>
          <p:cNvSpPr/>
          <p:nvPr/>
        </p:nvSpPr>
        <p:spPr>
          <a:xfrm>
            <a:off x="3305908" y="4018085"/>
            <a:ext cx="3824654" cy="4132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F92015-890D-4C12-A2CD-32D4F6801EEC}"/>
              </a:ext>
            </a:extLst>
          </p:cNvPr>
          <p:cNvSpPr/>
          <p:nvPr/>
        </p:nvSpPr>
        <p:spPr>
          <a:xfrm>
            <a:off x="7130562" y="4018085"/>
            <a:ext cx="694592" cy="4132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62F7-EBC8-4D88-A5FC-D400B3446098}"/>
              </a:ext>
            </a:extLst>
          </p:cNvPr>
          <p:cNvSpPr txBox="1"/>
          <p:nvPr/>
        </p:nvSpPr>
        <p:spPr>
          <a:xfrm>
            <a:off x="5073161" y="3685768"/>
            <a:ext cx="29014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26A0A-1CF6-4C32-B364-2120031CA0F5}"/>
              </a:ext>
            </a:extLst>
          </p:cNvPr>
          <p:cNvSpPr txBox="1"/>
          <p:nvPr/>
        </p:nvSpPr>
        <p:spPr>
          <a:xfrm>
            <a:off x="7332784" y="3685768"/>
            <a:ext cx="29014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y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05C9C-44CB-4886-A5E3-66468585F6E5}"/>
              </a:ext>
            </a:extLst>
          </p:cNvPr>
          <p:cNvSpPr txBox="1"/>
          <p:nvPr/>
        </p:nvSpPr>
        <p:spPr>
          <a:xfrm>
            <a:off x="2613513" y="6552472"/>
            <a:ext cx="72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↑표준화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C113C1-B759-4BD0-8791-2F3745B60021}"/>
              </a:ext>
            </a:extLst>
          </p:cNvPr>
          <p:cNvCxnSpPr>
            <a:cxnSpLocks/>
          </p:cNvCxnSpPr>
          <p:nvPr/>
        </p:nvCxnSpPr>
        <p:spPr>
          <a:xfrm>
            <a:off x="1670538" y="6475579"/>
            <a:ext cx="24178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4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AEF0-04B2-4C88-9884-4AC35755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13.1.3.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71F01-45CD-4BED-BDDB-F57D52D9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690690"/>
            <a:ext cx="7200000" cy="2873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0F7630-AC01-4D1A-8B84-545E1579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4879359"/>
            <a:ext cx="7200000" cy="140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655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1C76-91DE-4605-B7BA-F7E80199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13.1.4. </a:t>
            </a:r>
            <a:r>
              <a:rPr lang="ko-KR" altLang="en-US" sz="3600" dirty="0"/>
              <a:t>데이터 적재와 전처리를 합치기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DDDA62-D89E-4FC1-B64F-8473392E21D9}"/>
              </a:ext>
            </a:extLst>
          </p:cNvPr>
          <p:cNvGrpSpPr/>
          <p:nvPr/>
        </p:nvGrpSpPr>
        <p:grpSpPr>
          <a:xfrm>
            <a:off x="209550" y="1690689"/>
            <a:ext cx="8724900" cy="3590925"/>
            <a:chOff x="209550" y="1690689"/>
            <a:chExt cx="8724900" cy="35909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E9D450A-C468-439B-A8FD-A96277C8A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550" y="1690689"/>
              <a:ext cx="8724900" cy="35909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86A694-12D2-4478-A71D-C704B4F5BCC9}"/>
                </a:ext>
              </a:extLst>
            </p:cNvPr>
            <p:cNvSpPr/>
            <p:nvPr/>
          </p:nvSpPr>
          <p:spPr>
            <a:xfrm>
              <a:off x="628650" y="4501662"/>
              <a:ext cx="8305800" cy="4044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A04CA18-B70F-4057-91F3-2F524870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81614"/>
            <a:ext cx="7886700" cy="1440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map</a:t>
            </a:r>
            <a:r>
              <a:rPr lang="ko-KR" altLang="en-US" sz="2400" dirty="0"/>
              <a:t> 메서드</a:t>
            </a:r>
            <a:r>
              <a:rPr lang="en-US" altLang="ko-KR" sz="2400" dirty="0"/>
              <a:t>: </a:t>
            </a:r>
            <a:r>
              <a:rPr lang="ko-KR" altLang="en-US" sz="2400" dirty="0"/>
              <a:t>각 아이템에 </a:t>
            </a:r>
            <a:r>
              <a:rPr lang="en-US" altLang="ko-KR" sz="2400" dirty="0"/>
              <a:t>preprocess </a:t>
            </a:r>
            <a:r>
              <a:rPr lang="ko-KR" altLang="en-US" sz="2400" dirty="0"/>
              <a:t>변환을 적용</a:t>
            </a:r>
            <a:endParaRPr lang="en-US" altLang="ko-KR" sz="2400" dirty="0"/>
          </a:p>
          <a:p>
            <a:r>
              <a:rPr lang="en-US" altLang="ko-KR" sz="2400" dirty="0" err="1"/>
              <a:t>num_parallel_calls</a:t>
            </a:r>
            <a:r>
              <a:rPr lang="en-US" altLang="ko-KR" sz="2400" dirty="0"/>
              <a:t>: </a:t>
            </a:r>
            <a:r>
              <a:rPr lang="ko-KR" altLang="en-US" sz="2400" dirty="0"/>
              <a:t>병렬로 작업을 수행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더 빠른 작업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en-US" altLang="ko-KR" sz="2400" dirty="0" err="1"/>
              <a:t>n_parse_threads</a:t>
            </a:r>
            <a:r>
              <a:rPr lang="en-US" altLang="ko-KR" sz="2400" dirty="0"/>
              <a:t> </a:t>
            </a:r>
            <a:r>
              <a:rPr lang="ko-KR" altLang="en-US" sz="2400" dirty="0"/>
              <a:t>수만큼 자원을 활용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207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Noto Sans"/>
        <a:ea typeface="Noto Sans CJK KR Bold"/>
        <a:cs typeface=""/>
      </a:majorFont>
      <a:minorFont>
        <a:latin typeface="Noto Sans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403</Words>
  <Application>Microsoft Office PowerPoint</Application>
  <PresentationFormat>화면 슬라이드 쇼(4:3)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Noto Sans</vt:lpstr>
      <vt:lpstr>Office 테마</vt:lpstr>
      <vt:lpstr>13.1.3 ~ 13.1.6 데이터 전처리 ~ 데이터셋 사용하기</vt:lpstr>
      <vt:lpstr>13.1.3. 데이터 전처리 ~ 13.1.4. 데이터 적재와 전처리를 합치기</vt:lpstr>
      <vt:lpstr>13.1.3. 데이터 전처리</vt:lpstr>
      <vt:lpstr>13.1.3. 데이터 전처리</vt:lpstr>
      <vt:lpstr>13.1.3. 데이터 전처리</vt:lpstr>
      <vt:lpstr>13.1.3. 데이터 전처리</vt:lpstr>
      <vt:lpstr>13.1.3. 데이터 전처리</vt:lpstr>
      <vt:lpstr>13.1.3. 데이터 전처리</vt:lpstr>
      <vt:lpstr>13.1.4. 데이터 적재와 전처리를 합치기</vt:lpstr>
      <vt:lpstr>13.1.3. 데이터 전처리</vt:lpstr>
      <vt:lpstr>13.1.5. 프리페치 (prefetch; 선인출)</vt:lpstr>
      <vt:lpstr>13.1.5. 프리페치 (prefetch)</vt:lpstr>
      <vt:lpstr>13.1.5. 프리페치 (prefetch)</vt:lpstr>
      <vt:lpstr>13.1.5. 프리페치 (prefetch)</vt:lpstr>
      <vt:lpstr>13.1.6. tf.keras와 데이터셋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13.1.3 ~ 13.1.6 데이터 전처리 ~ 데이터셋 이용하기</dc:title>
  <dc:creator>Baek Kwan-Gu</dc:creator>
  <cp:lastModifiedBy>Baek Kwan-Gu</cp:lastModifiedBy>
  <cp:revision>93</cp:revision>
  <dcterms:created xsi:type="dcterms:W3CDTF">2021-04-10T14:27:22Z</dcterms:created>
  <dcterms:modified xsi:type="dcterms:W3CDTF">2021-04-10T15:44:54Z</dcterms:modified>
</cp:coreProperties>
</file>