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9A7F5-1C41-440D-BAAA-A66C1552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282C42-D092-4782-94B7-7FD46B0AD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A3A1C-B370-45C7-BA23-8C2B4D75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472A2-FD27-4F50-8E4F-22EAC3C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A625C-1F0D-420D-B596-99D52AC7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A490-D896-4EED-A174-500384AC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7D1565-6930-4D40-8119-FC380C990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F8120-515B-409D-9AF4-71041B7F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19E6E-4C01-491D-9902-AF329C51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573D4-FF27-4F0D-9B0A-52DFD3ED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5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1F0959-79F4-40B0-9B0B-9CDA15A42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BD38B0-2A77-4BC2-A744-0B584A636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0B677-21D4-426F-BEE4-3F8AC439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931A3-79E3-40D5-B90B-FD223D7B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0D348-8086-4604-83FA-CE19E195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69509-9012-4D16-9EFA-8011027F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3E669-131E-4833-BE65-2874820E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99483-3831-4507-BF1F-68726D83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F1FFA-6BF1-43E6-ADE3-7BE5AAFA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DE320-B049-4544-BFB2-9BD76E58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3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F7EE-9967-4BB0-9D55-AD37BDAC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DD0C6-E202-45F4-BA75-D0D0DB73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3EF8F-611F-4A52-892C-2744729E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99018-C9DA-4A08-89DC-88753F51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FA65E-5FFD-4B5D-BB22-6A09F975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04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5D0EE-81FE-4813-BE93-231DA9F0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1615-D221-482B-8204-324556207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14A51-7B78-46C6-B80D-63A619889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8E958-E10D-4EDE-8F45-E3251950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B5134-B502-4865-BFCF-23124E12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929D9-5D10-4745-B225-DD99B790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6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7469A-71EB-4E4A-9FDF-81FFF77F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C226F-7FAF-45CF-B79B-E09A6010C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314C21-2581-400D-B257-14E18D5D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94FD24-60DA-4126-937C-BAA5D27D0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DB803-15F4-45D7-BF1B-E1E9D5D8E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6ED7E6-920A-4E9F-8D23-0023C11C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78BDA5-80DB-44B3-BFC4-D55A8A85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52FA1-078A-41F7-B4D0-23895285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C77E2-21B2-4503-89BC-35D44314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AA8601-FEDE-4781-9D60-F54D1436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05ACF9-0E8E-4554-921F-3904F3AD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BDD4C7-D221-4C2C-95AC-05EDC3D3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5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366308-DC0D-4F40-916B-9D0F182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735467-EA99-45B6-9465-6F9E10EF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1CC1A-AAFD-4F66-BA43-8BACD847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9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C4B84-69E0-43B3-A22A-C369D4CA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8114D-38E4-4E4E-BCA2-AE3C1F0D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CCD3A-C9D1-4EA7-8A94-5BA111AC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CA555-A788-4987-BB03-6C4A5637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63D4D-534C-4FD4-BE7B-81ECD7CC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8BDCA-AFFC-419A-A16B-85DC759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1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EDE82-4EAF-4E90-8A05-68B756E0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11642-FE3A-41B0-9457-ED46F5C29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40AFB-BD05-432F-B88B-78F729FE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67FF78-D5B4-4C80-B060-42336318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8B68-7C97-4CCC-91B3-962C66229486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8E8B99-EE08-4CC6-B54E-FC549B2A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3EF05-A686-49C0-8F6F-401E5DF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3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8B97B-20BC-4D46-B271-211DB62D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F9941-8AE4-4674-B99C-0C717B296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69D8C-DB39-458A-A6EC-4358490C2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8B68-7C97-4CCC-91B3-962C66229486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C2DB1-D0DB-45EF-B26B-5E10CD1DC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2A37F-06EA-498B-8344-B2C73B43C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7EC54-5304-4813-A450-57B7F9982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5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16336"/>
              </p:ext>
            </p:extLst>
          </p:nvPr>
        </p:nvGraphicFramePr>
        <p:xfrm>
          <a:off x="1314203" y="719666"/>
          <a:ext cx="8280000" cy="26225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732402374"/>
                    </a:ext>
                  </a:extLst>
                </a:gridCol>
                <a:gridCol w="6120000">
                  <a:extLst>
                    <a:ext uri="{9D8B030D-6E8A-4147-A177-3AD203B41FA5}">
                      <a16:colId xmlns:a16="http://schemas.microsoft.com/office/drawing/2014/main" val="191781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open(</a:t>
                      </a:r>
                      <a:r>
                        <a:rPr lang="ko-KR" altLang="en-US" b="0" dirty="0"/>
                        <a:t>파일 경로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파일</a:t>
                      </a:r>
                      <a:r>
                        <a:rPr lang="ko-KR" altLang="en-US" b="0" baseline="0" dirty="0"/>
                        <a:t> 경로를 불러와 열기</a:t>
                      </a:r>
                      <a:endParaRPr lang="en-US" altLang="ko-KR" b="0" baseline="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Default: read</a:t>
                      </a:r>
                      <a:r>
                        <a:rPr lang="en-US" altLang="ko-KR" b="0" baseline="0" dirty="0"/>
                        <a:t> “r” </a:t>
                      </a:r>
                      <a:r>
                        <a:rPr lang="ko-KR" altLang="en-US" b="0" baseline="0" dirty="0"/>
                        <a:t>모드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827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readlines</a:t>
                      </a:r>
                      <a:r>
                        <a:rPr lang="en-US" altLang="ko-KR" b="1" dirty="0"/>
                        <a:t>()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read().</a:t>
                      </a:r>
                      <a:r>
                        <a:rPr lang="en-US" altLang="ko-KR" b="1" dirty="0" err="1"/>
                        <a:t>splitlines</a:t>
                      </a:r>
                      <a:r>
                        <a:rPr lang="en-US" altLang="ko-KR" b="1" dirty="0"/>
                        <a:t>()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한 줄 한</a:t>
                      </a:r>
                      <a:r>
                        <a:rPr lang="ko-KR" altLang="en-US" baseline="0" dirty="0"/>
                        <a:t> 줄씩 모든 줄을 </a:t>
                      </a:r>
                      <a:r>
                        <a:rPr lang="en-US" altLang="ko-KR" baseline="0" dirty="0"/>
                        <a:t>list</a:t>
                      </a:r>
                      <a:r>
                        <a:rPr lang="ko-KR" altLang="en-US" baseline="0" dirty="0"/>
                        <a:t>에 저장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7432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strip()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문자열 양쪽 끝에 있는 공백</a:t>
                      </a:r>
                      <a:r>
                        <a:rPr lang="en-US" altLang="ko-KR" dirty="0"/>
                        <a:t>, \n(</a:t>
                      </a:r>
                      <a:r>
                        <a:rPr lang="ko-KR" altLang="en-US" dirty="0" err="1"/>
                        <a:t>줄바꿈</a:t>
                      </a:r>
                      <a:r>
                        <a:rPr lang="ko-KR" altLang="en-US" dirty="0"/>
                        <a:t> 기호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제거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993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split(</a:t>
                      </a:r>
                      <a:r>
                        <a:rPr lang="ko-KR" altLang="en-US" b="0" dirty="0" err="1"/>
                        <a:t>구분자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구분자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: “,” </a:t>
                      </a:r>
                      <a:r>
                        <a:rPr lang="ko-KR" altLang="en-US" dirty="0"/>
                        <a:t>또는</a:t>
                      </a:r>
                      <a:r>
                        <a:rPr lang="en-US" altLang="ko-KR" dirty="0"/>
                        <a:t> “ “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기준으로 문자열을 분리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75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6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6FAC44-D5A8-4A7B-9E7F-3C2B96120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80433"/>
              </p:ext>
            </p:extLst>
          </p:nvPr>
        </p:nvGraphicFramePr>
        <p:xfrm>
          <a:off x="275896" y="1581259"/>
          <a:ext cx="8280000" cy="269938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34931965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857639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nc</a:t>
                      </a:r>
                      <a:r>
                        <a:rPr lang="en-US" altLang="ko-KR" b="1" dirty="0"/>
                        <a:t> = Dataset(</a:t>
                      </a:r>
                      <a:r>
                        <a:rPr lang="ko-KR" altLang="en-US" b="0" dirty="0"/>
                        <a:t>파일 경로</a:t>
                      </a:r>
                      <a:r>
                        <a:rPr lang="en-US" altLang="ko-KR" b="0" dirty="0"/>
                        <a:t>, “w”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.</a:t>
                      </a:r>
                      <a:r>
                        <a:rPr lang="en-US" altLang="ko-KR" b="0" dirty="0" err="1"/>
                        <a:t>nc</a:t>
                      </a:r>
                      <a:r>
                        <a:rPr lang="ko-KR" altLang="en-US" b="0" dirty="0"/>
                        <a:t> 파일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2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nc.createDimension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0" dirty="0"/>
                        <a:t>차원 이름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크기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차원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9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var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=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 err="1"/>
                        <a:t>nc.createVariable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0" dirty="0" err="1"/>
                        <a:t>변수명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자료형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차원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변수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920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var[:] = array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생성한 변수에 값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51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var.</a:t>
                      </a:r>
                      <a:r>
                        <a:rPr lang="ko-KR" altLang="en-US" b="1" dirty="0"/>
                        <a:t>속성 이름 </a:t>
                      </a:r>
                      <a:r>
                        <a:rPr lang="en-US" altLang="ko-KR" b="1" dirty="0"/>
                        <a:t>= </a:t>
                      </a:r>
                      <a:r>
                        <a:rPr lang="ko-KR" altLang="en-US" b="0" dirty="0"/>
                        <a:t>속성 내용</a:t>
                      </a:r>
                      <a:endParaRPr lang="en-US" altLang="ko-K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생성한 변수의 속성을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14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nc.close</a:t>
                      </a:r>
                      <a:r>
                        <a:rPr lang="en-US" altLang="ko-KR" b="1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생성한 파일을 닫고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0626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2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043209A-EF42-456B-ADFB-182AE1F9A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70457"/>
              </p:ext>
            </p:extLst>
          </p:nvPr>
        </p:nvGraphicFramePr>
        <p:xfrm>
          <a:off x="275896" y="1581259"/>
          <a:ext cx="9000000" cy="397224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3349319659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857639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import h5py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HDF5 </a:t>
                      </a:r>
                      <a:r>
                        <a:rPr lang="ko-KR" altLang="en-US" b="0" dirty="0"/>
                        <a:t>패키지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2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hdf</a:t>
                      </a:r>
                      <a:r>
                        <a:rPr lang="en-US" altLang="ko-KR" b="1" dirty="0"/>
                        <a:t> = h5py.File(</a:t>
                      </a:r>
                      <a:r>
                        <a:rPr lang="ko-KR" altLang="en-US" b="0" dirty="0"/>
                        <a:t>파일 경로</a:t>
                      </a:r>
                      <a:r>
                        <a:rPr lang="en-US" altLang="ko-KR" b="0" dirty="0"/>
                        <a:t>, “r”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HDF5 </a:t>
                      </a:r>
                      <a:r>
                        <a:rPr lang="ko-KR" altLang="en-US" b="0" dirty="0"/>
                        <a:t>파일 읽기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9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keys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=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[]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hdf.visit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keys.append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HDF5 </a:t>
                      </a:r>
                      <a:r>
                        <a:rPr lang="ko-KR" altLang="en-US" b="0" dirty="0"/>
                        <a:t>파일에 포함된 모든 키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920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hdf</a:t>
                      </a:r>
                      <a:r>
                        <a:rPr lang="en-US" altLang="ko-KR" b="1" dirty="0"/>
                        <a:t>[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HDF5 </a:t>
                      </a:r>
                      <a:r>
                        <a:rPr lang="ko-KR" altLang="en-US" b="0" dirty="0"/>
                        <a:t>파일에서 특정 변수만 불러오기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51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for </a:t>
                      </a:r>
                      <a:r>
                        <a:rPr lang="en-US" altLang="ko-KR" b="1" dirty="0" err="1"/>
                        <a:t>attr</a:t>
                      </a:r>
                      <a:r>
                        <a:rPr lang="en-US" altLang="ko-KR" b="1" dirty="0"/>
                        <a:t>, </a:t>
                      </a:r>
                      <a:r>
                        <a:rPr lang="en-US" altLang="ko-KR" b="1" dirty="0" err="1"/>
                        <a:t>val</a:t>
                      </a:r>
                      <a:r>
                        <a:rPr lang="en-US" altLang="ko-KR" b="1" dirty="0"/>
                        <a:t> in </a:t>
                      </a:r>
                      <a:r>
                        <a:rPr lang="en-US" altLang="ko-KR" b="1" dirty="0" err="1"/>
                        <a:t>hdf</a:t>
                      </a:r>
                      <a:r>
                        <a:rPr lang="en-US" altLang="ko-KR" b="1" dirty="0"/>
                        <a:t>[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].</a:t>
                      </a:r>
                      <a:r>
                        <a:rPr lang="en-US" altLang="ko-KR" b="1" dirty="0" err="1"/>
                        <a:t>attrs.items</a:t>
                      </a:r>
                      <a:r>
                        <a:rPr lang="en-US" altLang="ko-KR" b="1" dirty="0"/>
                        <a:t>():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    print(</a:t>
                      </a:r>
                      <a:r>
                        <a:rPr lang="en-US" altLang="ko-KR" b="0" dirty="0" err="1"/>
                        <a:t>attr</a:t>
                      </a:r>
                      <a:r>
                        <a:rPr lang="en-US" altLang="ko-KR" b="0" dirty="0"/>
                        <a:t>, </a:t>
                      </a:r>
                      <a:r>
                        <a:rPr lang="en-US" altLang="ko-KR" b="0" dirty="0" err="1"/>
                        <a:t>val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특정 변수의 속성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142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hdf</a:t>
                      </a:r>
                      <a:r>
                        <a:rPr lang="en-US" altLang="ko-KR" b="1" dirty="0"/>
                        <a:t>[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][:]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특정 변수를 </a:t>
                      </a:r>
                      <a:r>
                        <a:rPr lang="en-US" altLang="ko-KR" b="0" dirty="0" err="1"/>
                        <a:t>Numpy</a:t>
                      </a:r>
                      <a:r>
                        <a:rPr lang="en-US" altLang="ko-KR" b="0" dirty="0"/>
                        <a:t> </a:t>
                      </a:r>
                      <a:r>
                        <a:rPr lang="en-US" altLang="ko-KR" b="0" dirty="0" err="1"/>
                        <a:t>ndarray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배열로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0626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hdf.close</a:t>
                      </a:r>
                      <a:r>
                        <a:rPr lang="en-US" altLang="ko-KR" b="1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파일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933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08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62699F-321B-440B-B0C4-4EA3166FB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27898"/>
              </p:ext>
            </p:extLst>
          </p:nvPr>
        </p:nvGraphicFramePr>
        <p:xfrm>
          <a:off x="275896" y="1581259"/>
          <a:ext cx="9720000" cy="22494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3349319659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3857639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hdf</a:t>
                      </a:r>
                      <a:r>
                        <a:rPr lang="en-US" altLang="ko-KR" b="1" dirty="0"/>
                        <a:t> = h5py.File(</a:t>
                      </a:r>
                      <a:r>
                        <a:rPr lang="ko-KR" altLang="en-US" b="0" dirty="0"/>
                        <a:t>파일 경로</a:t>
                      </a:r>
                      <a:r>
                        <a:rPr lang="en-US" altLang="ko-KR" b="0" dirty="0"/>
                        <a:t>, “w”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HDF5 </a:t>
                      </a:r>
                      <a:r>
                        <a:rPr lang="ko-KR" altLang="en-US" b="0" dirty="0"/>
                        <a:t>파일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2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dataset = </a:t>
                      </a:r>
                      <a:r>
                        <a:rPr lang="en-US" altLang="ko-KR" b="1" dirty="0" err="1"/>
                        <a:t>hdf.create_dataset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0" dirty="0"/>
                        <a:t>키</a:t>
                      </a:r>
                      <a:r>
                        <a:rPr lang="en-US" altLang="ko-KR" b="0" dirty="0"/>
                        <a:t>, data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=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array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생성한 </a:t>
                      </a:r>
                      <a:r>
                        <a:rPr lang="en-US" altLang="ko-KR" b="0" dirty="0"/>
                        <a:t>HDF5 </a:t>
                      </a:r>
                      <a:r>
                        <a:rPr lang="ko-KR" altLang="en-US" b="0" dirty="0"/>
                        <a:t>파일에서 키와 값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9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dataset.dims</a:t>
                      </a:r>
                      <a:r>
                        <a:rPr lang="en-US" altLang="ko-KR" b="1" dirty="0"/>
                        <a:t>[#].label = </a:t>
                      </a:r>
                      <a:r>
                        <a:rPr lang="ko-KR" altLang="en-US" b="0" dirty="0"/>
                        <a:t>차원 이름</a:t>
                      </a:r>
                      <a:endParaRPr lang="en-US" altLang="ko-K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해당 키의 </a:t>
                      </a:r>
                      <a:r>
                        <a:rPr lang="en-US" altLang="ko-KR" b="0" dirty="0"/>
                        <a:t>#-</a:t>
                      </a:r>
                      <a:r>
                        <a:rPr lang="ko-KR" altLang="en-US" b="0" dirty="0"/>
                        <a:t>차원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920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dataset.attrs</a:t>
                      </a:r>
                      <a:r>
                        <a:rPr lang="en-US" altLang="ko-KR" b="1" dirty="0"/>
                        <a:t>[</a:t>
                      </a:r>
                      <a:r>
                        <a:rPr lang="ko-KR" altLang="en-US" b="0" dirty="0"/>
                        <a:t>속성 이름</a:t>
                      </a:r>
                      <a:r>
                        <a:rPr lang="en-US" altLang="ko-KR" b="1" dirty="0"/>
                        <a:t>] = </a:t>
                      </a:r>
                      <a:r>
                        <a:rPr lang="ko-KR" altLang="en-US" b="0" dirty="0"/>
                        <a:t>속성 내용</a:t>
                      </a:r>
                      <a:endParaRPr lang="en-US" altLang="ko-KR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해당 키의 속성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51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hdf.close</a:t>
                      </a:r>
                      <a:r>
                        <a:rPr lang="en-US" altLang="ko-KR" b="1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파일 닫고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142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80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D1F58-19A4-493F-BF53-E38506C74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85730"/>
              </p:ext>
            </p:extLst>
          </p:nvPr>
        </p:nvGraphicFramePr>
        <p:xfrm>
          <a:off x="156000" y="1533962"/>
          <a:ext cx="11160000" cy="430689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3349319659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3857639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import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pandas as pd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Pandas</a:t>
                      </a:r>
                      <a:r>
                        <a:rPr lang="ko-KR" altLang="en-US" b="0" dirty="0"/>
                        <a:t> 패키지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8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series = </a:t>
                      </a:r>
                      <a:r>
                        <a:rPr lang="en-US" altLang="ko-KR" b="1" dirty="0" err="1"/>
                        <a:t>pd.Series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차원 배열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lvl="2" latinLnBrk="1">
                        <a:lnSpc>
                          <a:spcPct val="150000"/>
                        </a:lnSpc>
                      </a:pPr>
                      <a:r>
                        <a:rPr lang="en-US" altLang="ko-KR" b="0" dirty="0"/>
                        <a:t>index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=</a:t>
                      </a:r>
                      <a:r>
                        <a:rPr lang="ko-KR" altLang="en-US" b="0" dirty="0"/>
                        <a:t> 인덱스 배열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차원 배열 형태의 자료 구조</a:t>
                      </a:r>
                      <a:endParaRPr lang="en-US" altLang="ko-KR" b="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인덱스</a:t>
                      </a:r>
                      <a:r>
                        <a:rPr lang="en-US" altLang="ko-KR" b="0" dirty="0"/>
                        <a:t>(index)</a:t>
                      </a:r>
                      <a:r>
                        <a:rPr lang="ko-KR" altLang="en-US" b="0" dirty="0"/>
                        <a:t>와 해당 인덱스의 값으로 구성</a:t>
                      </a:r>
                      <a:endParaRPr lang="en-US" altLang="ko-KR" b="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인덱스는 지정할 수 있음</a:t>
                      </a:r>
                      <a:endParaRPr lang="en-US" altLang="ko-KR" b="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인덱스를 정하지 않으면 </a:t>
                      </a:r>
                      <a:r>
                        <a:rPr lang="en-US" altLang="ko-KR" b="0" dirty="0"/>
                        <a:t>0</a:t>
                      </a:r>
                      <a:r>
                        <a:rPr lang="ko-KR" altLang="en-US" b="0" dirty="0"/>
                        <a:t>부터 정수로 표현</a:t>
                      </a:r>
                      <a:endParaRPr lang="en-US" altLang="ko-K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2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series = </a:t>
                      </a:r>
                      <a:r>
                        <a:rPr lang="en-US" altLang="ko-KR" b="1" dirty="0" err="1"/>
                        <a:t>pd.Series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/>
                        <a:t>{</a:t>
                      </a:r>
                      <a:r>
                        <a:rPr lang="ko-KR" altLang="en-US" b="0" dirty="0"/>
                        <a:t>인덱스</a:t>
                      </a:r>
                      <a:r>
                        <a:rPr lang="en-US" altLang="ko-KR" b="0" dirty="0"/>
                        <a:t>1: </a:t>
                      </a:r>
                      <a:r>
                        <a:rPr lang="ko-KR" altLang="en-US" b="0" dirty="0"/>
                        <a:t>인덱스</a:t>
                      </a:r>
                      <a:r>
                        <a:rPr lang="en-US" altLang="ko-KR" b="0" dirty="0"/>
                        <a:t>1 </a:t>
                      </a:r>
                      <a:r>
                        <a:rPr lang="ko-KR" altLang="en-US" b="0" dirty="0"/>
                        <a:t>값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marL="1828800" marR="0" lvl="4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인덱스</a:t>
                      </a:r>
                      <a:r>
                        <a:rPr lang="en-US" altLang="ko-KR" b="0" dirty="0"/>
                        <a:t>2: </a:t>
                      </a:r>
                      <a:r>
                        <a:rPr lang="ko-KR" altLang="en-US" b="0" dirty="0"/>
                        <a:t>인덱스</a:t>
                      </a:r>
                      <a:r>
                        <a:rPr lang="en-US" altLang="ko-KR" b="0" dirty="0"/>
                        <a:t>2 </a:t>
                      </a:r>
                      <a:r>
                        <a:rPr lang="ko-KR" altLang="en-US" b="0" dirty="0"/>
                        <a:t>값</a:t>
                      </a:r>
                      <a:r>
                        <a:rPr lang="en-US" altLang="ko-KR" b="0" dirty="0"/>
                        <a:t>, …}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 err="1"/>
                        <a:t>딕셔너리</a:t>
                      </a:r>
                      <a:r>
                        <a:rPr lang="ko-KR" altLang="en-US" b="0" dirty="0"/>
                        <a:t> 자료형으로 만들 경우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순차적으로 저장되지 않음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67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series[</a:t>
                      </a:r>
                      <a:r>
                        <a:rPr lang="ko-KR" altLang="en-US" b="0" dirty="0"/>
                        <a:t>인덱스</a:t>
                      </a:r>
                      <a:r>
                        <a:rPr lang="en-US" altLang="ko-KR" b="1" dirty="0"/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해당 인덱스에 해당하는 값을 불러옴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3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Series</a:t>
                      </a:r>
                      <a:r>
                        <a:rPr lang="ko-KR" altLang="en-US" b="1" dirty="0"/>
                        <a:t>의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사칙연산</a:t>
                      </a:r>
                      <a:endParaRPr lang="en-US" altLang="ko-KR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동일한 인덱스를 기준으로 연산</a:t>
                      </a:r>
                      <a:endParaRPr lang="en-US" altLang="ko-KR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둘 중 하나에 </a:t>
                      </a:r>
                      <a:r>
                        <a:rPr lang="ko-KR" altLang="en-US" b="0" dirty="0" err="1"/>
                        <a:t>결측이</a:t>
                      </a:r>
                      <a:r>
                        <a:rPr lang="ko-KR" altLang="en-US" b="0" dirty="0"/>
                        <a:t> 존재하면 </a:t>
                      </a:r>
                      <a:r>
                        <a:rPr lang="en-US" altLang="ko-KR" b="0" dirty="0" err="1"/>
                        <a:t>NaN</a:t>
                      </a:r>
                      <a:r>
                        <a:rPr lang="ko-KR" altLang="en-US" b="0" dirty="0"/>
                        <a:t>으로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18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D1F58-19A4-493F-BF53-E38506C74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2005"/>
              </p:ext>
            </p:extLst>
          </p:nvPr>
        </p:nvGraphicFramePr>
        <p:xfrm>
          <a:off x="156000" y="170245"/>
          <a:ext cx="11880000" cy="1100582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120000">
                  <a:extLst>
                    <a:ext uri="{9D8B030D-6E8A-4147-A177-3AD203B41FA5}">
                      <a16:colId xmlns:a16="http://schemas.microsoft.com/office/drawing/2014/main" val="3349319659"/>
                    </a:ext>
                  </a:extLst>
                </a:gridCol>
                <a:gridCol w="5760000">
                  <a:extLst>
                    <a:ext uri="{9D8B030D-6E8A-4147-A177-3AD203B41FA5}">
                      <a16:colId xmlns:a16="http://schemas.microsoft.com/office/drawing/2014/main" val="3857639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df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=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 err="1"/>
                        <a:t>pd.DataFrame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차원 배열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lvl="3" latinLnBrk="1">
                        <a:lnSpc>
                          <a:spcPct val="150000"/>
                        </a:lnSpc>
                      </a:pPr>
                      <a:r>
                        <a:rPr lang="en-US" altLang="ko-KR" b="0" dirty="0"/>
                        <a:t>index = </a:t>
                      </a:r>
                      <a:r>
                        <a:rPr lang="ko-KR" altLang="en-US" b="0" dirty="0"/>
                        <a:t>인덱스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행</a:t>
                      </a:r>
                      <a:r>
                        <a:rPr lang="en-US" altLang="ko-KR" b="0" dirty="0"/>
                        <a:t>)</a:t>
                      </a:r>
                      <a:r>
                        <a:rPr lang="ko-KR" altLang="en-US" b="0" dirty="0"/>
                        <a:t> 리스트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lvl="3" latinLnBrk="1">
                        <a:lnSpc>
                          <a:spcPct val="150000"/>
                        </a:lnSpc>
                      </a:pPr>
                      <a:r>
                        <a:rPr lang="en-US" altLang="ko-KR" b="0" dirty="0"/>
                        <a:t>columns = </a:t>
                      </a:r>
                      <a:r>
                        <a:rPr lang="ko-KR" altLang="en-US" b="0" dirty="0"/>
                        <a:t>칼럼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열</a:t>
                      </a:r>
                      <a:r>
                        <a:rPr lang="en-US" altLang="ko-KR" b="0" dirty="0"/>
                        <a:t>)</a:t>
                      </a:r>
                      <a:r>
                        <a:rPr lang="ko-KR" altLang="en-US" b="0" dirty="0"/>
                        <a:t> 리스트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한 개 이상의 여러 개의 열로 구성</a:t>
                      </a:r>
                      <a:r>
                        <a:rPr lang="en-US" altLang="ko-KR" b="0" dirty="0"/>
                        <a:t>(=</a:t>
                      </a:r>
                      <a:r>
                        <a:rPr lang="ko-KR" altLang="en-US" b="0" dirty="0"/>
                        <a:t>표</a:t>
                      </a:r>
                      <a:r>
                        <a:rPr lang="en-US" altLang="ko-KR" b="0" dirty="0"/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각 열은 다른 종류의 자료형을 담을 수 있음</a:t>
                      </a:r>
                      <a:endParaRPr lang="en-US" altLang="ko-KR" b="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인덱스가 같은 </a:t>
                      </a:r>
                      <a:r>
                        <a:rPr lang="en-US" altLang="ko-KR" b="0" dirty="0"/>
                        <a:t>Series</a:t>
                      </a:r>
                      <a:r>
                        <a:rPr lang="ko-KR" altLang="en-US" b="0" dirty="0"/>
                        <a:t>들의 집합</a:t>
                      </a:r>
                      <a:endParaRPr lang="en-US" altLang="ko-KR" b="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인덱스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행</a:t>
                      </a:r>
                      <a:r>
                        <a:rPr lang="en-US" altLang="ko-KR" b="0" dirty="0"/>
                        <a:t>)</a:t>
                      </a:r>
                      <a:r>
                        <a:rPr lang="ko-KR" altLang="en-US" b="0" dirty="0"/>
                        <a:t>와 칼럼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열</a:t>
                      </a:r>
                      <a:r>
                        <a:rPr lang="en-US" altLang="ko-KR" b="0" dirty="0"/>
                        <a:t>)</a:t>
                      </a:r>
                      <a:r>
                        <a:rPr lang="ko-KR" altLang="en-US" b="0" dirty="0"/>
                        <a:t>을 지정할 수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8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df = </a:t>
                      </a:r>
                      <a:r>
                        <a:rPr lang="en-US" altLang="ko-KR" b="1" dirty="0" err="1"/>
                        <a:t>pd.DataFrame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/>
                        <a:t>{</a:t>
                      </a:r>
                      <a:r>
                        <a:rPr lang="ko-KR" altLang="en-US" b="0" dirty="0"/>
                        <a:t>칼럼</a:t>
                      </a:r>
                      <a:r>
                        <a:rPr lang="en-US" altLang="ko-KR" b="0" dirty="0"/>
                        <a:t>1: [</a:t>
                      </a:r>
                      <a:r>
                        <a:rPr lang="ko-KR" altLang="en-US" b="0" dirty="0"/>
                        <a:t>인덱스</a:t>
                      </a:r>
                      <a:r>
                        <a:rPr lang="en-US" altLang="ko-KR" b="0" dirty="0"/>
                        <a:t>1 </a:t>
                      </a:r>
                      <a:r>
                        <a:rPr lang="ko-KR" altLang="en-US" b="0" dirty="0"/>
                        <a:t>값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인덱스</a:t>
                      </a:r>
                      <a:r>
                        <a:rPr lang="en-US" altLang="ko-KR" b="0" dirty="0"/>
                        <a:t>2 </a:t>
                      </a:r>
                      <a:r>
                        <a:rPr lang="ko-KR" altLang="en-US" b="0" dirty="0"/>
                        <a:t>값</a:t>
                      </a:r>
                      <a:r>
                        <a:rPr lang="en-US" altLang="ko-KR" b="0" dirty="0"/>
                        <a:t>, …],</a:t>
                      </a:r>
                    </a:p>
                    <a:p>
                      <a:pPr lvl="3" latinLnBrk="1">
                        <a:lnSpc>
                          <a:spcPct val="150000"/>
                        </a:lnSpc>
                      </a:pPr>
                      <a:r>
                        <a:rPr lang="ko-KR" altLang="en-US" b="0" dirty="0"/>
                        <a:t>칼럼</a:t>
                      </a:r>
                      <a:r>
                        <a:rPr lang="en-US" altLang="ko-KR" b="0" dirty="0"/>
                        <a:t>2: [</a:t>
                      </a:r>
                      <a:r>
                        <a:rPr lang="ko-KR" altLang="en-US" b="0" dirty="0"/>
                        <a:t>인덱스</a:t>
                      </a:r>
                      <a:r>
                        <a:rPr lang="en-US" altLang="ko-KR" b="0" dirty="0"/>
                        <a:t>1 </a:t>
                      </a:r>
                      <a:r>
                        <a:rPr lang="ko-KR" altLang="en-US" b="0" dirty="0"/>
                        <a:t>값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인덱스</a:t>
                      </a:r>
                      <a:r>
                        <a:rPr lang="en-US" altLang="ko-KR" b="0" dirty="0"/>
                        <a:t>2 </a:t>
                      </a:r>
                      <a:r>
                        <a:rPr lang="ko-KR" altLang="en-US" b="0" dirty="0"/>
                        <a:t>값</a:t>
                      </a:r>
                      <a:r>
                        <a:rPr lang="en-US" altLang="ko-KR" b="0" dirty="0"/>
                        <a:t>, …], …},</a:t>
                      </a:r>
                    </a:p>
                    <a:p>
                      <a:pPr lvl="3" latinLnBrk="1">
                        <a:lnSpc>
                          <a:spcPct val="150000"/>
                        </a:lnSpc>
                      </a:pPr>
                      <a:r>
                        <a:rPr lang="en-US" altLang="ko-KR" b="0" dirty="0"/>
                        <a:t>index = </a:t>
                      </a:r>
                      <a:r>
                        <a:rPr lang="ko-KR" altLang="en-US" b="0" dirty="0"/>
                        <a:t>인덱스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행</a:t>
                      </a:r>
                      <a:r>
                        <a:rPr lang="en-US" altLang="ko-KR" b="0" dirty="0"/>
                        <a:t>)</a:t>
                      </a:r>
                      <a:r>
                        <a:rPr lang="ko-KR" altLang="en-US" b="0" dirty="0"/>
                        <a:t> 리스트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 err="1"/>
                        <a:t>딕셔너리</a:t>
                      </a:r>
                      <a:r>
                        <a:rPr lang="ko-KR" altLang="en-US" b="0" dirty="0"/>
                        <a:t> 자료형으로 만들 경우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순차적으로 저장되지 않음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2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df[</a:t>
                      </a:r>
                      <a:r>
                        <a:rPr lang="ko-KR" altLang="en-US" b="0" dirty="0"/>
                        <a:t>칼럼</a:t>
                      </a:r>
                      <a:r>
                        <a:rPr lang="en-US" altLang="ko-KR" b="1" dirty="0"/>
                        <a:t>][</a:t>
                      </a:r>
                      <a:r>
                        <a:rPr lang="ko-KR" altLang="en-US" b="0" dirty="0"/>
                        <a:t>인덱스</a:t>
                      </a:r>
                      <a:r>
                        <a:rPr lang="en-US" altLang="ko-KR" b="1" dirty="0"/>
                        <a:t>] </a:t>
                      </a:r>
                      <a:r>
                        <a:rPr lang="ko-KR" altLang="en-US" b="1" dirty="0"/>
                        <a:t>또는</a:t>
                      </a:r>
                      <a:endParaRPr lang="en-US" altLang="ko-KR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df.loc</a:t>
                      </a:r>
                      <a:r>
                        <a:rPr lang="en-US" altLang="ko-KR" b="1" dirty="0"/>
                        <a:t>[</a:t>
                      </a:r>
                      <a:r>
                        <a:rPr lang="ko-KR" altLang="en-US" b="0" dirty="0"/>
                        <a:t>인덱스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칼럼</a:t>
                      </a:r>
                      <a:r>
                        <a:rPr lang="en-US" altLang="ko-KR" b="1" dirty="0"/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해당하는 칼럼에서 특정 인덱스의 값을 추출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67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df[</a:t>
                      </a:r>
                      <a:r>
                        <a:rPr lang="ko-KR" altLang="en-US" b="0" dirty="0"/>
                        <a:t>칼럼</a:t>
                      </a:r>
                      <a:r>
                        <a:rPr lang="en-US" altLang="ko-KR" b="1" dirty="0"/>
                        <a:t>] = </a:t>
                      </a:r>
                      <a:r>
                        <a:rPr lang="ko-KR" altLang="en-US" b="0" dirty="0"/>
                        <a:t>배열</a:t>
                      </a:r>
                      <a:endParaRPr lang="en-US" altLang="ko-KR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 err="1"/>
                        <a:t>DataFrame</a:t>
                      </a:r>
                      <a:r>
                        <a:rPr lang="ko-KR" altLang="en-US" b="0" dirty="0"/>
                        <a:t>에 칼럼과 그에 대응하는 배열을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11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pd.merge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/>
                        <a:t>DataFrame1,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DataFrame2, </a:t>
                      </a:r>
                      <a:r>
                        <a:rPr lang="en-US" altLang="ko-KR" b="0" dirty="0" err="1"/>
                        <a:t>left_index</a:t>
                      </a:r>
                      <a:r>
                        <a:rPr lang="en-US" altLang="ko-KR" b="0" dirty="0"/>
                        <a:t> = True, </a:t>
                      </a:r>
                      <a:r>
                        <a:rPr lang="en-US" altLang="ko-KR" b="0" dirty="0" err="1"/>
                        <a:t>right_index</a:t>
                      </a:r>
                      <a:r>
                        <a:rPr lang="en-US" altLang="ko-KR" b="0" dirty="0"/>
                        <a:t> = True, how = </a:t>
                      </a:r>
                      <a:r>
                        <a:rPr lang="ko-KR" altLang="en-US" b="0" dirty="0"/>
                        <a:t>조인 방법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/>
                        <a:t>DataFrame1</a:t>
                      </a:r>
                      <a:r>
                        <a:rPr lang="ko-KR" altLang="en-US" b="0" dirty="0"/>
                        <a:t>과 </a:t>
                      </a:r>
                      <a:r>
                        <a:rPr lang="en-US" altLang="ko-KR" b="0" dirty="0"/>
                        <a:t>DataFrame2</a:t>
                      </a:r>
                      <a:r>
                        <a:rPr lang="ko-KR" altLang="en-US" b="0" dirty="0"/>
                        <a:t>를 병합</a:t>
                      </a:r>
                      <a:endParaRPr lang="en-US" altLang="ko-KR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조인 방법</a:t>
                      </a:r>
                      <a:r>
                        <a:rPr lang="en-US" altLang="ko-KR" b="0" dirty="0"/>
                        <a:t>: “outer” | “inner” | “left” | “right”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/>
                        <a:t>“outer”: DataFrame1</a:t>
                      </a:r>
                      <a:r>
                        <a:rPr lang="ko-KR" altLang="en-US" b="0" dirty="0"/>
                        <a:t>과 </a:t>
                      </a:r>
                      <a:r>
                        <a:rPr lang="en-US" altLang="ko-KR" b="0" dirty="0"/>
                        <a:t>DataFrame2</a:t>
                      </a:r>
                      <a:r>
                        <a:rPr lang="ko-KR" altLang="en-US" b="0" dirty="0"/>
                        <a:t> 중 한 쪽에만 있는 인덱스도 모두 보여줌</a:t>
                      </a:r>
                      <a:endParaRPr lang="en-US" altLang="ko-KR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/>
                        <a:t>“inner”: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DataFrame1</a:t>
                      </a:r>
                      <a:r>
                        <a:rPr lang="ko-KR" altLang="en-US" b="0" dirty="0"/>
                        <a:t>과 </a:t>
                      </a:r>
                      <a:r>
                        <a:rPr lang="en-US" altLang="ko-KR" b="0" dirty="0"/>
                        <a:t>DataFrame2</a:t>
                      </a:r>
                      <a:r>
                        <a:rPr lang="ko-KR" altLang="en-US" b="0" dirty="0"/>
                        <a:t>에 공통적으로 있는 인덱스만 보여줌</a:t>
                      </a:r>
                      <a:endParaRPr lang="en-US" altLang="ko-KR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/>
                        <a:t>“left”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(“right”):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DataFrame1 (DataFrame2)</a:t>
                      </a:r>
                      <a:r>
                        <a:rPr lang="ko-KR" altLang="en-US" b="0" dirty="0"/>
                        <a:t>에만 있는 인덱스만 보여줌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3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pd.concat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/>
                        <a:t>[DataFrame1,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DataFrame2, …],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axis = </a:t>
                      </a:r>
                      <a:r>
                        <a:rPr lang="ko-KR" altLang="en-US" b="0" dirty="0"/>
                        <a:t>쌓을 방향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여러 </a:t>
                      </a:r>
                      <a:r>
                        <a:rPr lang="en-US" altLang="ko-KR" b="0" dirty="0" err="1"/>
                        <a:t>DataFrame</a:t>
                      </a:r>
                      <a:r>
                        <a:rPr lang="ko-KR" altLang="en-US" b="0" dirty="0"/>
                        <a:t>들을 쌓음</a:t>
                      </a:r>
                      <a:endParaRPr lang="en-US" altLang="ko-KR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/>
                        <a:t>axis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=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0 (</a:t>
                      </a:r>
                      <a:r>
                        <a:rPr lang="ko-KR" altLang="en-US" b="0" dirty="0"/>
                        <a:t>행 ↓</a:t>
                      </a:r>
                      <a:r>
                        <a:rPr lang="en-US" altLang="ko-KR" b="0" dirty="0"/>
                        <a:t>) | 1 (</a:t>
                      </a:r>
                      <a:r>
                        <a:rPr lang="ko-KR" altLang="en-US" b="0" dirty="0"/>
                        <a:t>열 →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18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df.sort_index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/>
                        <a:t>axis = </a:t>
                      </a:r>
                      <a:r>
                        <a:rPr lang="ko-KR" altLang="en-US" b="0" dirty="0"/>
                        <a:t>정렬 방향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marL="1371600" marR="0" lvl="3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ascending = </a:t>
                      </a:r>
                      <a:r>
                        <a:rPr lang="ko-KR" altLang="en-US" b="0" dirty="0"/>
                        <a:t>오름차순 여부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 err="1"/>
                        <a:t>DataFrame</a:t>
                      </a:r>
                      <a:r>
                        <a:rPr lang="ko-KR" altLang="en-US" b="0" dirty="0"/>
                        <a:t> 정렬</a:t>
                      </a:r>
                      <a:endParaRPr lang="en-US" altLang="ko-KR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/>
                        <a:t>axis = 0 (</a:t>
                      </a:r>
                      <a:r>
                        <a:rPr lang="ko-KR" altLang="en-US" b="0" dirty="0"/>
                        <a:t>행 ↓</a:t>
                      </a:r>
                      <a:r>
                        <a:rPr lang="en-US" altLang="ko-KR" b="0" dirty="0"/>
                        <a:t>) | 1 (</a:t>
                      </a:r>
                      <a:r>
                        <a:rPr lang="ko-KR" altLang="en-US" b="0" dirty="0"/>
                        <a:t>열 →</a:t>
                      </a:r>
                      <a:r>
                        <a:rPr lang="en-US" altLang="ko-KR" b="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/>
                        <a:t>ascending = True (</a:t>
                      </a:r>
                      <a:r>
                        <a:rPr lang="ko-KR" altLang="en-US" b="0" dirty="0"/>
                        <a:t>오름차순</a:t>
                      </a:r>
                      <a:r>
                        <a:rPr lang="en-US" altLang="ko-KR" b="0" dirty="0"/>
                        <a:t>) | False (</a:t>
                      </a:r>
                      <a:r>
                        <a:rPr lang="ko-KR" altLang="en-US" b="0" dirty="0"/>
                        <a:t>내림차순</a:t>
                      </a:r>
                      <a:r>
                        <a:rPr lang="en-US" altLang="ko-KR" b="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9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df.sort_values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/>
                        <a:t>axis = </a:t>
                      </a:r>
                      <a:r>
                        <a:rPr lang="ko-KR" altLang="en-US" b="0" dirty="0"/>
                        <a:t>정렬 방향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marL="1371600" marR="0" lvl="3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ascending = </a:t>
                      </a:r>
                      <a:r>
                        <a:rPr lang="ko-KR" altLang="en-US" b="0" dirty="0"/>
                        <a:t>오름차순 여부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marL="1371600" marR="0" lvl="3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by = </a:t>
                      </a:r>
                      <a:r>
                        <a:rPr lang="ko-KR" altLang="en-US" b="0" dirty="0"/>
                        <a:t>칼럼 또는 인덱스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특정 칼럼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인덱스 값들을 기준으로 정렬</a:t>
                      </a:r>
                      <a:endParaRPr lang="en-US" altLang="ko-KR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/>
                        <a:t>axis = 0 (</a:t>
                      </a:r>
                      <a:r>
                        <a:rPr lang="ko-KR" altLang="en-US" b="0" dirty="0"/>
                        <a:t>행 ↓</a:t>
                      </a:r>
                      <a:r>
                        <a:rPr lang="en-US" altLang="ko-KR" b="0" dirty="0"/>
                        <a:t>) | 1 (</a:t>
                      </a:r>
                      <a:r>
                        <a:rPr lang="ko-KR" altLang="en-US" b="0" dirty="0"/>
                        <a:t>열 →</a:t>
                      </a:r>
                      <a:r>
                        <a:rPr lang="en-US" altLang="ko-KR" b="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/>
                        <a:t>ascending = True (</a:t>
                      </a:r>
                      <a:r>
                        <a:rPr lang="ko-KR" altLang="en-US" b="0" dirty="0"/>
                        <a:t>오름차순</a:t>
                      </a:r>
                      <a:r>
                        <a:rPr lang="en-US" altLang="ko-KR" b="0" dirty="0"/>
                        <a:t>) | False (</a:t>
                      </a:r>
                      <a:r>
                        <a:rPr lang="ko-KR" altLang="en-US" b="0" dirty="0"/>
                        <a:t>내림차순</a:t>
                      </a:r>
                      <a:r>
                        <a:rPr lang="en-US" altLang="ko-KR" b="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891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37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D1F58-19A4-493F-BF53-E38506C74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49944"/>
              </p:ext>
            </p:extLst>
          </p:nvPr>
        </p:nvGraphicFramePr>
        <p:xfrm>
          <a:off x="0" y="0"/>
          <a:ext cx="11880000" cy="599122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val="3349319659"/>
                    </a:ext>
                  </a:extLst>
                </a:gridCol>
                <a:gridCol w="6120000">
                  <a:extLst>
                    <a:ext uri="{9D8B030D-6E8A-4147-A177-3AD203B41FA5}">
                      <a16:colId xmlns:a16="http://schemas.microsoft.com/office/drawing/2014/main" val="3857639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df = </a:t>
                      </a:r>
                      <a:r>
                        <a:rPr lang="en-US" altLang="ko-KR" b="1" dirty="0" err="1"/>
                        <a:t>pd.read_csv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0" dirty="0"/>
                        <a:t>파일 경로</a:t>
                      </a:r>
                      <a:r>
                        <a:rPr lang="en-US" altLang="ko-KR" b="0" dirty="0"/>
                        <a:t>, </a:t>
                      </a:r>
                      <a:r>
                        <a:rPr lang="en-US" altLang="ko-KR" b="0" dirty="0" err="1"/>
                        <a:t>na_values</a:t>
                      </a:r>
                      <a:r>
                        <a:rPr lang="en-US" altLang="ko-KR" b="0" dirty="0"/>
                        <a:t> = </a:t>
                      </a:r>
                      <a:r>
                        <a:rPr lang="ko-KR" altLang="en-US" b="0" dirty="0" err="1"/>
                        <a:t>결측값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lvl="4" latinLnBrk="1">
                        <a:lnSpc>
                          <a:spcPct val="150000"/>
                        </a:lnSpc>
                      </a:pPr>
                      <a:r>
                        <a:rPr lang="en-US" altLang="ko-KR" b="0" dirty="0" err="1"/>
                        <a:t>index_col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=</a:t>
                      </a:r>
                      <a:r>
                        <a:rPr lang="ko-KR" altLang="en-US" b="0" dirty="0"/>
                        <a:t> 인덱스로 사용할 칼럼</a:t>
                      </a:r>
                      <a:r>
                        <a:rPr lang="en-US" altLang="ko-KR" b="1" dirty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0" dirty="0"/>
                        <a:t>이외에도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pd.read_excel</a:t>
                      </a:r>
                      <a:r>
                        <a:rPr lang="en-US" altLang="ko-KR" b="1" dirty="0"/>
                        <a:t>(), </a:t>
                      </a:r>
                      <a:r>
                        <a:rPr lang="en-US" altLang="ko-KR" b="1" dirty="0" err="1"/>
                        <a:t>pd.read_json</a:t>
                      </a:r>
                      <a:r>
                        <a:rPr lang="en-US" altLang="ko-KR" b="1" dirty="0"/>
                        <a:t>(),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 err="1"/>
                        <a:t>pd.read_pickle</a:t>
                      </a:r>
                      <a:r>
                        <a:rPr lang="en-US" altLang="ko-KR" b="1" dirty="0"/>
                        <a:t>(),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pd.read_spss</a:t>
                      </a:r>
                      <a:r>
                        <a:rPr lang="en-US" altLang="ko-KR" b="1" dirty="0"/>
                        <a:t>(), </a:t>
                      </a:r>
                      <a:r>
                        <a:rPr lang="en-US" altLang="ko-KR" b="1" dirty="0" err="1"/>
                        <a:t>pd.read_spl</a:t>
                      </a:r>
                      <a:r>
                        <a:rPr lang="en-US" altLang="ko-KR" b="1" dirty="0"/>
                        <a:t>()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등 여러 형식을 지원</a:t>
                      </a:r>
                      <a:endParaRPr lang="en-US" altLang="ko-KR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CSV</a:t>
                      </a:r>
                      <a:r>
                        <a:rPr lang="ko-KR" altLang="en-US" b="0" dirty="0"/>
                        <a:t> 파일을 </a:t>
                      </a:r>
                      <a:r>
                        <a:rPr lang="en-US" altLang="ko-KR" b="0" dirty="0" err="1"/>
                        <a:t>DataFrame</a:t>
                      </a:r>
                      <a:r>
                        <a:rPr lang="ko-KR" altLang="en-US" b="0" dirty="0"/>
                        <a:t>으로 불러오기</a:t>
                      </a:r>
                      <a:endParaRPr lang="en-US" altLang="ko-KR" b="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 err="1"/>
                        <a:t>na_values</a:t>
                      </a:r>
                      <a:r>
                        <a:rPr lang="en-US" altLang="ko-KR" b="0" dirty="0"/>
                        <a:t>: </a:t>
                      </a:r>
                      <a:r>
                        <a:rPr lang="ko-KR" altLang="en-US" b="0" dirty="0" err="1"/>
                        <a:t>결측값으로</a:t>
                      </a:r>
                      <a:r>
                        <a:rPr lang="ko-KR" altLang="en-US" b="0" dirty="0"/>
                        <a:t> 지정해준 값을 </a:t>
                      </a:r>
                      <a:r>
                        <a:rPr lang="en-US" altLang="ko-KR" b="0" dirty="0" err="1"/>
                        <a:t>NaN</a:t>
                      </a:r>
                      <a:r>
                        <a:rPr lang="ko-KR" altLang="en-US" b="0" dirty="0"/>
                        <a:t>으로 </a:t>
                      </a:r>
                      <a:r>
                        <a:rPr lang="ko-KR" altLang="en-US" b="0" dirty="0" err="1"/>
                        <a:t>바꿔줌</a:t>
                      </a:r>
                      <a:endParaRPr lang="en-US" altLang="ko-K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8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df.info()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 err="1"/>
                        <a:t>DataFrame</a:t>
                      </a:r>
                      <a:r>
                        <a:rPr lang="ko-KR" altLang="en-US" b="0" dirty="0"/>
                        <a:t>의 전반적인 정보 표출</a:t>
                      </a:r>
                      <a:endParaRPr lang="en-US" altLang="ko-KR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인덱스 범위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 err="1"/>
                        <a:t>칼럼명</a:t>
                      </a:r>
                      <a:r>
                        <a:rPr lang="en-US" altLang="ko-KR" b="0" dirty="0"/>
                        <a:t>, Non-Null</a:t>
                      </a:r>
                      <a:r>
                        <a:rPr lang="ko-KR" altLang="en-US" b="0" dirty="0"/>
                        <a:t> 개수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자료형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용량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5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df.head</a:t>
                      </a:r>
                      <a:r>
                        <a:rPr lang="en-US" altLang="ko-KR" b="1" dirty="0"/>
                        <a:t>(#)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df.tail</a:t>
                      </a:r>
                      <a:r>
                        <a:rPr lang="en-US" altLang="ko-KR" b="1" dirty="0"/>
                        <a:t>(#)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/>
                        <a:t>head(): </a:t>
                      </a:r>
                      <a:r>
                        <a:rPr lang="en-US" altLang="ko-KR" b="0" dirty="0" err="1"/>
                        <a:t>DataFrame</a:t>
                      </a:r>
                      <a:r>
                        <a:rPr lang="ko-KR" altLang="en-US" b="0" dirty="0"/>
                        <a:t>의 처음 </a:t>
                      </a:r>
                      <a:r>
                        <a:rPr lang="en-US" altLang="ko-KR" b="0" dirty="0"/>
                        <a:t># </a:t>
                      </a:r>
                      <a:r>
                        <a:rPr lang="ko-KR" altLang="en-US" b="0" dirty="0"/>
                        <a:t>줄을 표출</a:t>
                      </a:r>
                      <a:endParaRPr lang="en-US" altLang="ko-KR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/>
                        <a:t>tail(): </a:t>
                      </a:r>
                      <a:r>
                        <a:rPr lang="en-US" altLang="ko-KR" b="0" dirty="0" err="1"/>
                        <a:t>DataFrame</a:t>
                      </a:r>
                      <a:r>
                        <a:rPr lang="ko-KR" altLang="en-US" b="0" dirty="0"/>
                        <a:t>의 마지막 </a:t>
                      </a:r>
                      <a:r>
                        <a:rPr lang="en-US" altLang="ko-KR" b="0" dirty="0"/>
                        <a:t># </a:t>
                      </a:r>
                      <a:r>
                        <a:rPr lang="ko-KR" altLang="en-US" b="0" dirty="0"/>
                        <a:t>줄을 표출</a:t>
                      </a:r>
                      <a:endParaRPr lang="en-US" altLang="ko-KR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/>
                        <a:t>Default # = 5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2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df.shape</a:t>
                      </a:r>
                      <a:endParaRPr lang="en-US" altLang="ko-KR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 err="1"/>
                        <a:t>DataFrame</a:t>
                      </a:r>
                      <a:r>
                        <a:rPr lang="ko-KR" altLang="en-US" b="0" dirty="0"/>
                        <a:t>의 크기 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67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df.columns</a:t>
                      </a:r>
                      <a:endParaRPr lang="en-US" altLang="ko-KR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df.index</a:t>
                      </a:r>
                      <a:endParaRPr lang="en-US" altLang="ko-KR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dirty="0" err="1"/>
                        <a:t>DataFrame</a:t>
                      </a:r>
                      <a:r>
                        <a:rPr lang="ko-KR" altLang="en-US" b="0" dirty="0"/>
                        <a:t>의 칼럼 </a:t>
                      </a:r>
                      <a:r>
                        <a:rPr lang="en-US" altLang="ko-KR" b="0" dirty="0"/>
                        <a:t>| </a:t>
                      </a:r>
                      <a:r>
                        <a:rPr lang="ko-KR" altLang="en-US" b="0" dirty="0"/>
                        <a:t>인덱스 정보 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3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df.describe</a:t>
                      </a:r>
                      <a:r>
                        <a:rPr lang="en-US" altLang="ko-KR" b="1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각 칼럼의 통계치를 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18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36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D1F58-19A4-493F-BF53-E38506C74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69462"/>
              </p:ext>
            </p:extLst>
          </p:nvPr>
        </p:nvGraphicFramePr>
        <p:xfrm>
          <a:off x="0" y="0"/>
          <a:ext cx="11880000" cy="475678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349319659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3857639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group = </a:t>
                      </a:r>
                      <a:r>
                        <a:rPr lang="en-US" altLang="ko-KR" b="1" dirty="0" err="1"/>
                        <a:t>DataFrame.groupby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0" dirty="0"/>
                        <a:t>칼럼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 err="1"/>
                        <a:t>DataFrame</a:t>
                      </a:r>
                      <a:r>
                        <a:rPr lang="ko-KR" altLang="en-US" b="0" dirty="0"/>
                        <a:t>을 특정 칼럼의 키 값에 따라 데이터 그룹을 생성</a:t>
                      </a:r>
                      <a:endParaRPr lang="en-US" altLang="ko-K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8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group.groups</a:t>
                      </a:r>
                      <a:endParaRPr lang="en-US" altLang="ko-KR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그룹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5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group.groups.keys</a:t>
                      </a:r>
                      <a:r>
                        <a:rPr lang="en-US" altLang="ko-KR" b="1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그룹 키 값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2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group.</a:t>
                      </a:r>
                      <a:r>
                        <a:rPr lang="ko-KR" altLang="en-US" b="1" dirty="0"/>
                        <a:t>그룹 연산</a:t>
                      </a:r>
                      <a:r>
                        <a:rPr lang="en-US" altLang="ko-KR" b="1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1" dirty="0"/>
                        <a:t>count()</a:t>
                      </a:r>
                      <a:r>
                        <a:rPr lang="en-US" altLang="ko-KR" b="0" dirty="0"/>
                        <a:t>: </a:t>
                      </a:r>
                      <a:r>
                        <a:rPr lang="ko-KR" altLang="en-US" b="0" dirty="0"/>
                        <a:t>개수</a:t>
                      </a:r>
                      <a:endParaRPr lang="en-US" altLang="ko-KR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1" dirty="0"/>
                        <a:t>mean(), median(), min() max()</a:t>
                      </a:r>
                      <a:r>
                        <a:rPr lang="en-US" altLang="ko-KR" b="0" dirty="0"/>
                        <a:t>: </a:t>
                      </a:r>
                      <a:r>
                        <a:rPr lang="ko-KR" altLang="en-US" b="0" dirty="0"/>
                        <a:t>평균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중앙값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최소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최대</a:t>
                      </a:r>
                      <a:endParaRPr lang="en-US" altLang="ko-KR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1" dirty="0"/>
                        <a:t>sum(), prod(), std(), var(), quantile()</a:t>
                      </a:r>
                      <a:r>
                        <a:rPr lang="en-US" altLang="ko-KR" b="0" dirty="0"/>
                        <a:t>: </a:t>
                      </a:r>
                      <a:r>
                        <a:rPr lang="ko-KR" altLang="en-US" b="0" dirty="0"/>
                        <a:t>합계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곱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표준편차</a:t>
                      </a:r>
                      <a:r>
                        <a:rPr lang="en-US" altLang="ko-KR" b="0" dirty="0"/>
                        <a:t>,</a:t>
                      </a:r>
                    </a:p>
                    <a:p>
                      <a:pPr marL="3657600" marR="0" lvl="8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0" dirty="0"/>
                        <a:t>분산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사분위수</a:t>
                      </a:r>
                      <a:endParaRPr lang="en-US" altLang="ko-KR" b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1" dirty="0"/>
                        <a:t>first(), last()</a:t>
                      </a:r>
                      <a:r>
                        <a:rPr lang="en-US" altLang="ko-KR" b="0" dirty="0"/>
                        <a:t>: </a:t>
                      </a:r>
                      <a:r>
                        <a:rPr lang="ko-KR" altLang="en-US" b="0" dirty="0"/>
                        <a:t>첫번째 데이터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마지막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67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group.agg</a:t>
                      </a:r>
                      <a:r>
                        <a:rPr lang="en-US" altLang="ko-KR" b="1" dirty="0"/>
                        <a:t>([</a:t>
                      </a:r>
                      <a:r>
                        <a:rPr lang="ko-KR" altLang="en-US" b="0" dirty="0"/>
                        <a:t>그룹 연산</a:t>
                      </a:r>
                      <a:r>
                        <a:rPr lang="en-US" altLang="ko-KR" b="0" dirty="0"/>
                        <a:t>1, </a:t>
                      </a:r>
                      <a:r>
                        <a:rPr lang="ko-KR" altLang="en-US" b="0" dirty="0"/>
                        <a:t>그룹 연산</a:t>
                      </a:r>
                      <a:r>
                        <a:rPr lang="en-US" altLang="ko-KR" b="0" dirty="0"/>
                        <a:t>2, …</a:t>
                      </a:r>
                      <a:r>
                        <a:rPr lang="en-US" altLang="ko-KR" b="1" dirty="0"/>
                        <a:t>])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여러 그룹 연산을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3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group.agg</a:t>
                      </a:r>
                      <a:r>
                        <a:rPr lang="en-US" altLang="ko-KR" b="1" dirty="0"/>
                        <a:t>({</a:t>
                      </a:r>
                      <a:r>
                        <a:rPr lang="ko-KR" altLang="en-US" b="0" dirty="0"/>
                        <a:t>칼럼</a:t>
                      </a:r>
                      <a:r>
                        <a:rPr lang="en-US" altLang="ko-KR" b="0" dirty="0"/>
                        <a:t>1: [</a:t>
                      </a:r>
                      <a:r>
                        <a:rPr lang="ko-KR" altLang="en-US" b="0" dirty="0"/>
                        <a:t>그룹 연산</a:t>
                      </a:r>
                      <a:r>
                        <a:rPr lang="en-US" altLang="ko-KR" b="0" dirty="0"/>
                        <a:t>1, </a:t>
                      </a:r>
                      <a:r>
                        <a:rPr lang="ko-KR" altLang="en-US" b="0" dirty="0"/>
                        <a:t>그룹 연산</a:t>
                      </a:r>
                      <a:r>
                        <a:rPr lang="en-US" altLang="ko-KR" b="0" dirty="0"/>
                        <a:t>2, …],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칼럼</a:t>
                      </a:r>
                      <a:r>
                        <a:rPr lang="en-US" altLang="ko-KR" b="0" dirty="0"/>
                        <a:t>2: [</a:t>
                      </a:r>
                      <a:r>
                        <a:rPr lang="ko-KR" altLang="en-US" b="0" dirty="0"/>
                        <a:t>그룹 연산</a:t>
                      </a:r>
                      <a:r>
                        <a:rPr lang="en-US" altLang="ko-KR" b="0" dirty="0"/>
                        <a:t>3, …], …</a:t>
                      </a:r>
                      <a:r>
                        <a:rPr lang="en-US" altLang="ko-KR" b="1" dirty="0"/>
                        <a:t>})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각 칼럼에 대해서 특정한 그룹 연산을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18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62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09004"/>
              </p:ext>
            </p:extLst>
          </p:nvPr>
        </p:nvGraphicFramePr>
        <p:xfrm>
          <a:off x="497983" y="170707"/>
          <a:ext cx="10800000" cy="29571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3732402374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91781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import</a:t>
                      </a:r>
                      <a:r>
                        <a:rPr lang="en-US" altLang="ko-KR" b="1" baseline="0" dirty="0"/>
                        <a:t> </a:t>
                      </a:r>
                      <a:r>
                        <a:rPr lang="en-US" altLang="ko-KR" b="1" baseline="0" dirty="0" err="1"/>
                        <a:t>numpy</a:t>
                      </a:r>
                      <a:r>
                        <a:rPr lang="en-US" altLang="ko-KR" b="1" baseline="0" dirty="0"/>
                        <a:t> as np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 err="1"/>
                        <a:t>NumPy</a:t>
                      </a:r>
                      <a:r>
                        <a:rPr lang="en-US" altLang="ko-KR" b="0" baseline="0" dirty="0"/>
                        <a:t> </a:t>
                      </a:r>
                      <a:r>
                        <a:rPr lang="ko-KR" altLang="en-US" b="0" baseline="0" dirty="0"/>
                        <a:t>패키지</a:t>
                      </a:r>
                      <a:r>
                        <a:rPr lang="en-US" altLang="ko-KR" b="0" baseline="0" dirty="0"/>
                        <a:t>(1</a:t>
                      </a:r>
                      <a:r>
                        <a:rPr lang="ko-KR" altLang="en-US" b="0" baseline="0" dirty="0"/>
                        <a:t>차원 또는 다차원 배열 </a:t>
                      </a:r>
                      <a:r>
                        <a:rPr lang="en-US" altLang="ko-KR" b="0" baseline="0" dirty="0"/>
                        <a:t>array </a:t>
                      </a:r>
                      <a:r>
                        <a:rPr lang="ko-KR" altLang="en-US" b="0" baseline="0" dirty="0"/>
                        <a:t>연산에 주로 사용</a:t>
                      </a:r>
                      <a:r>
                        <a:rPr lang="en-US" altLang="ko-KR" b="0" baseline="0" dirty="0"/>
                        <a:t>)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827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np.genfromtxt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0" dirty="0"/>
                        <a:t>파일 경로</a:t>
                      </a:r>
                      <a:r>
                        <a:rPr lang="en-US" altLang="ko-KR" b="0" dirty="0"/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dirty="0"/>
                        <a:t>encoding=</a:t>
                      </a:r>
                      <a:r>
                        <a:rPr lang="ko-KR" altLang="en-US" b="0" dirty="0" err="1"/>
                        <a:t>인코</a:t>
                      </a:r>
                      <a:r>
                        <a:rPr lang="ko-KR" altLang="en-US" b="0" baseline="0" dirty="0" err="1"/>
                        <a:t>딩</a:t>
                      </a:r>
                      <a:r>
                        <a:rPr lang="ko-KR" altLang="en-US" b="0" baseline="0" dirty="0"/>
                        <a:t> 타입</a:t>
                      </a:r>
                      <a:r>
                        <a:rPr lang="en-US" altLang="ko-KR" b="0" baseline="0" dirty="0"/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baseline="0" dirty="0" err="1"/>
                        <a:t>dtype</a:t>
                      </a:r>
                      <a:r>
                        <a:rPr lang="en-US" altLang="ko-KR" b="0" baseline="0" dirty="0"/>
                        <a:t>=</a:t>
                      </a:r>
                      <a:r>
                        <a:rPr lang="ko-KR" altLang="en-US" b="0" baseline="0" dirty="0"/>
                        <a:t>데이터 타입</a:t>
                      </a:r>
                      <a:r>
                        <a:rPr lang="en-US" altLang="ko-KR" b="0" baseline="0" dirty="0"/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baseline="0" dirty="0"/>
                        <a:t>delimiter=</a:t>
                      </a:r>
                      <a:r>
                        <a:rPr lang="ko-KR" altLang="en-US" b="0" baseline="0" dirty="0" err="1"/>
                        <a:t>구분자</a:t>
                      </a:r>
                      <a:r>
                        <a:rPr lang="en-US" altLang="ko-KR" b="0" baseline="0" dirty="0"/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baseline="0" dirty="0"/>
                        <a:t>names=(“</a:t>
                      </a:r>
                      <a:r>
                        <a:rPr lang="ko-KR" altLang="en-US" b="0" baseline="0" dirty="0" err="1"/>
                        <a:t>변수명</a:t>
                      </a:r>
                      <a:r>
                        <a:rPr lang="en-US" altLang="ko-KR" b="0" baseline="0" dirty="0"/>
                        <a:t>1”, “</a:t>
                      </a:r>
                      <a:r>
                        <a:rPr lang="ko-KR" altLang="en-US" b="0" baseline="0" dirty="0" err="1"/>
                        <a:t>변수명</a:t>
                      </a:r>
                      <a:r>
                        <a:rPr lang="en-US" altLang="ko-KR" b="0" baseline="0" dirty="0"/>
                        <a:t>2”, …),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0" baseline="0" dirty="0" err="1"/>
                        <a:t>skip_header</a:t>
                      </a:r>
                      <a:r>
                        <a:rPr lang="en-US" altLang="ko-KR" b="0" baseline="0" dirty="0"/>
                        <a:t>=</a:t>
                      </a:r>
                      <a:r>
                        <a:rPr lang="ko-KR" altLang="en-US" b="0" baseline="0" dirty="0"/>
                        <a:t>건너뛸 줄의 개수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주어진 파일 경로에서 배열을 불러옴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numpy.ndarray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형태로 생성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7432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7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C7F803-79E3-4001-9CFD-422315C53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75762"/>
              </p:ext>
            </p:extLst>
          </p:nvPr>
        </p:nvGraphicFramePr>
        <p:xfrm>
          <a:off x="0" y="0"/>
          <a:ext cx="11880000" cy="17995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587957385"/>
                    </a:ext>
                  </a:extLst>
                </a:gridCol>
                <a:gridCol w="7920000">
                  <a:extLst>
                    <a:ext uri="{9D8B030D-6E8A-4147-A177-3AD203B41FA5}">
                      <a16:colId xmlns:a16="http://schemas.microsoft.com/office/drawing/2014/main" val="2951524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np.where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0" dirty="0"/>
                        <a:t>조건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배열에서</a:t>
                      </a:r>
                      <a:r>
                        <a:rPr lang="en-US" altLang="ko-KR" b="0" baseline="0" dirty="0"/>
                        <a:t> </a:t>
                      </a:r>
                      <a:r>
                        <a:rPr lang="ko-KR" altLang="en-US" b="0" baseline="0" dirty="0"/>
                        <a:t>주어진 조건을 만족하는 인덱스를 알려줌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44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np.where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0" dirty="0"/>
                        <a:t>조건</a:t>
                      </a:r>
                      <a:r>
                        <a:rPr lang="en-US" altLang="ko-KR" b="0" dirty="0"/>
                        <a:t>, A, B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배열에서 주어진 조건을 만족하면 </a:t>
                      </a:r>
                      <a:r>
                        <a:rPr lang="en-US" altLang="ko-KR" b="0" dirty="0"/>
                        <a:t>A, </a:t>
                      </a:r>
                      <a:r>
                        <a:rPr lang="ko-KR" altLang="en-US" b="0" dirty="0"/>
                        <a:t>만족하지 않으면 </a:t>
                      </a:r>
                      <a:r>
                        <a:rPr lang="en-US" altLang="ko-KR" b="0" dirty="0"/>
                        <a:t>B</a:t>
                      </a:r>
                      <a:r>
                        <a:rPr lang="ko-KR" altLang="en-US" b="0" dirty="0"/>
                        <a:t>로 변환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696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np.where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조건</a:t>
                      </a:r>
                      <a:r>
                        <a:rPr lang="en-US" altLang="ko-KR" b="0" dirty="0"/>
                        <a:t>1) &amp; (</a:t>
                      </a:r>
                      <a:r>
                        <a:rPr lang="ko-KR" altLang="en-US" b="0" dirty="0"/>
                        <a:t>조건</a:t>
                      </a:r>
                      <a:r>
                        <a:rPr lang="en-US" altLang="ko-KR" b="0" dirty="0"/>
                        <a:t>2)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배열에서 주어진 조건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과 조건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를 모두 만족하는 인덱스를 알려줌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989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np.where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조건</a:t>
                      </a:r>
                      <a:r>
                        <a:rPr lang="en-US" altLang="ko-KR" b="0" dirty="0"/>
                        <a:t>1) | (</a:t>
                      </a:r>
                      <a:r>
                        <a:rPr lang="ko-KR" altLang="en-US" b="0" dirty="0"/>
                        <a:t>조건</a:t>
                      </a:r>
                      <a:r>
                        <a:rPr lang="en-US" altLang="ko-KR" b="0" dirty="0"/>
                        <a:t>2)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/>
                        <a:t>배열에서 주어진 조건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과 조건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 중 하나라도 만족하는 인덱스를 알려줌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606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91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0D1B7E8-A37B-4A0F-9003-6C2D560A8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31315"/>
              </p:ext>
            </p:extLst>
          </p:nvPr>
        </p:nvGraphicFramePr>
        <p:xfrm>
          <a:off x="773880" y="965131"/>
          <a:ext cx="9720000" cy="51682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73240237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1236854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191781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np.min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 err="1"/>
                        <a:t>ndarray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ndarray.min</a:t>
                      </a:r>
                      <a:r>
                        <a:rPr lang="en-US" altLang="ko-KR" b="1" dirty="0"/>
                        <a:t>()</a:t>
                      </a:r>
                      <a:endParaRPr lang="ko-KR" altLang="en-US" b="1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최소값</a:t>
                      </a:r>
                      <a:endParaRPr lang="en-US" altLang="ko-KR" b="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배열에 결측 </a:t>
                      </a:r>
                      <a:r>
                        <a:rPr lang="en-US" altLang="ko-KR" b="0" dirty="0"/>
                        <a:t>nan</a:t>
                      </a:r>
                      <a:r>
                        <a:rPr lang="ko-KR" altLang="en-US" b="0" dirty="0"/>
                        <a:t>이 있으면 </a:t>
                      </a:r>
                      <a:r>
                        <a:rPr lang="en-US" altLang="ko-KR" b="0" dirty="0"/>
                        <a:t>nan</a:t>
                      </a:r>
                      <a:r>
                        <a:rPr lang="ko-KR" altLang="en-US" b="0" dirty="0"/>
                        <a:t>을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827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np.nanmin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 err="1"/>
                        <a:t>ndarray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ndarray.nanmin</a:t>
                      </a:r>
                      <a:r>
                        <a:rPr lang="en-US" altLang="ko-KR" b="1" dirty="0"/>
                        <a:t>()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/>
                        <a:t>결측을</a:t>
                      </a:r>
                      <a:r>
                        <a:rPr lang="ko-KR" altLang="en-US" dirty="0"/>
                        <a:t> 제외한 최소값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결측 </a:t>
                      </a:r>
                      <a:r>
                        <a:rPr lang="en-US" altLang="ko-KR" dirty="0"/>
                        <a:t>nan</a:t>
                      </a:r>
                      <a:r>
                        <a:rPr lang="ko-KR" altLang="en-US" dirty="0"/>
                        <a:t>을 자동으로 제외하고 최소값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7432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np.max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 err="1"/>
                        <a:t>ndarray</a:t>
                      </a:r>
                      <a:r>
                        <a:rPr lang="en-US" altLang="ko-KR" b="1" dirty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np.nanmax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 err="1"/>
                        <a:t>ndarray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ndarray.max</a:t>
                      </a:r>
                      <a:r>
                        <a:rPr lang="en-US" altLang="ko-KR" b="1" dirty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ndarray.nanmax</a:t>
                      </a:r>
                      <a:r>
                        <a:rPr lang="en-US" altLang="ko-KR" b="1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최대값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993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np.mean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 err="1"/>
                        <a:t>ndarray</a:t>
                      </a:r>
                      <a:r>
                        <a:rPr lang="en-US" altLang="ko-KR" b="1" dirty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np.nanmean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 err="1"/>
                        <a:t>ndarray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ndarray.mean</a:t>
                      </a:r>
                      <a:r>
                        <a:rPr lang="en-US" altLang="ko-KR" b="1" dirty="0"/>
                        <a:t>()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ndarray.nanmean</a:t>
                      </a:r>
                      <a:r>
                        <a:rPr lang="en-US" altLang="ko-KR" b="1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평균값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705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np.std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 err="1"/>
                        <a:t>ndarray</a:t>
                      </a:r>
                      <a:r>
                        <a:rPr lang="en-US" altLang="ko-KR" b="1" dirty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np.nanstd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 err="1"/>
                        <a:t>ndarray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ndarray.std</a:t>
                      </a:r>
                      <a:r>
                        <a:rPr lang="en-US" altLang="ko-KR" b="1" dirty="0"/>
                        <a:t>()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ndarray.nanstd</a:t>
                      </a:r>
                      <a:r>
                        <a:rPr lang="en-US" altLang="ko-KR" b="1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표준편차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986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np.sum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 err="1"/>
                        <a:t>ndarray</a:t>
                      </a:r>
                      <a:r>
                        <a:rPr lang="en-US" altLang="ko-KR" b="1" dirty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np.nansum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0" dirty="0" err="1"/>
                        <a:t>ndarray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ndarray.sum</a:t>
                      </a:r>
                      <a:r>
                        <a:rPr lang="en-US" altLang="ko-KR" b="1" dirty="0"/>
                        <a:t>()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ndarray.nansum</a:t>
                      </a:r>
                      <a:r>
                        <a:rPr lang="en-US" altLang="ko-KR" b="1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15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47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E58594-28F5-4943-B31A-79097C1D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50844"/>
              </p:ext>
            </p:extLst>
          </p:nvPr>
        </p:nvGraphicFramePr>
        <p:xfrm>
          <a:off x="275896" y="806377"/>
          <a:ext cx="10440000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920000">
                  <a:extLst>
                    <a:ext uri="{9D8B030D-6E8A-4147-A177-3AD203B41FA5}">
                      <a16:colId xmlns:a16="http://schemas.microsoft.com/office/drawing/2014/main" val="116513764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431929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np.savetxt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b="0" dirty="0"/>
                        <a:t>파일 경로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저장할 배열</a:t>
                      </a:r>
                      <a:r>
                        <a:rPr lang="en-US" altLang="ko-KR" b="0" dirty="0"/>
                        <a:t>, </a:t>
                      </a:r>
                      <a:r>
                        <a:rPr lang="en-US" altLang="ko-KR" b="0" dirty="0" err="1"/>
                        <a:t>fmt</a:t>
                      </a:r>
                      <a:r>
                        <a:rPr lang="en-US" altLang="ko-KR" b="0" dirty="0"/>
                        <a:t> = </a:t>
                      </a:r>
                      <a:r>
                        <a:rPr lang="ko-KR" altLang="en-US" b="0" dirty="0"/>
                        <a:t>저장 포맷</a:t>
                      </a:r>
                      <a:r>
                        <a:rPr lang="en-US" altLang="ko-KR" b="0" dirty="0"/>
                        <a:t>, delimiter = </a:t>
                      </a:r>
                      <a:r>
                        <a:rPr lang="ko-KR" altLang="en-US" b="0" dirty="0" err="1"/>
                        <a:t>구분자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ASCII </a:t>
                      </a:r>
                      <a:r>
                        <a:rPr lang="ko-KR" altLang="en-US" b="0" dirty="0"/>
                        <a:t>파일로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635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47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B5A8AD-AD5D-42BE-B6A4-E892134E9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34850"/>
              </p:ext>
            </p:extLst>
          </p:nvPr>
        </p:nvGraphicFramePr>
        <p:xfrm>
          <a:off x="275896" y="1581259"/>
          <a:ext cx="6840000" cy="176117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349319659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857639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f = open(</a:t>
                      </a:r>
                      <a:r>
                        <a:rPr lang="ko-KR" altLang="en-US" dirty="0"/>
                        <a:t>파일 경로</a:t>
                      </a:r>
                      <a:r>
                        <a:rPr lang="en-US" altLang="ko-KR" dirty="0"/>
                        <a:t>, “</a:t>
                      </a:r>
                      <a:r>
                        <a:rPr lang="en-US" altLang="ko-KR" dirty="0" err="1"/>
                        <a:t>wb</a:t>
                      </a:r>
                      <a:r>
                        <a:rPr lang="en-US" altLang="ko-KR" dirty="0"/>
                        <a:t>”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Binary </a:t>
                      </a:r>
                      <a:r>
                        <a:rPr lang="ko-KR" altLang="en-US" b="0" dirty="0"/>
                        <a:t>파일을 생성하고 열기</a:t>
                      </a:r>
                      <a:endParaRPr lang="en-US" altLang="ko-KR" b="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“w”: </a:t>
                      </a:r>
                      <a:r>
                        <a:rPr lang="ko-KR" altLang="en-US" b="0" dirty="0"/>
                        <a:t>쓰기 모드</a:t>
                      </a:r>
                      <a:r>
                        <a:rPr lang="en-US" altLang="ko-KR" b="0" dirty="0"/>
                        <a:t>, “b”: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Binary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5324030"/>
                  </a:ext>
                </a:extLst>
              </a:tr>
              <a:tr h="35046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ndarray.tofile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dirty="0"/>
                        <a:t>f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생성한 파일에 배열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6339769"/>
                  </a:ext>
                </a:extLst>
              </a:tr>
              <a:tr h="35046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f.close</a:t>
                      </a:r>
                      <a:r>
                        <a:rPr lang="en-US" altLang="ko-KR" b="1" dirty="0"/>
                        <a:t>()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생성한 파일을 닫고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3208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15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5A5A42-278F-4E2A-811B-8F62BE630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79464"/>
              </p:ext>
            </p:extLst>
          </p:nvPr>
        </p:nvGraphicFramePr>
        <p:xfrm>
          <a:off x="275896" y="1581259"/>
          <a:ext cx="7200000" cy="8613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20000">
                  <a:extLst>
                    <a:ext uri="{9D8B030D-6E8A-4147-A177-3AD203B41FA5}">
                      <a16:colId xmlns:a16="http://schemas.microsoft.com/office/drawing/2014/main" val="334931965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857639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np.fromfile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0" dirty="0"/>
                        <a:t>파일 경로</a:t>
                      </a:r>
                      <a:r>
                        <a:rPr lang="en-US" altLang="ko-KR" b="0" dirty="0"/>
                        <a:t>, </a:t>
                      </a:r>
                      <a:r>
                        <a:rPr lang="en-US" altLang="ko-KR" b="0" dirty="0" err="1"/>
                        <a:t>dtype</a:t>
                      </a:r>
                      <a:r>
                        <a:rPr lang="en-US" altLang="ko-KR" b="0" dirty="0"/>
                        <a:t> = </a:t>
                      </a:r>
                      <a:r>
                        <a:rPr lang="ko-KR" altLang="en-US" b="0" dirty="0"/>
                        <a:t>자료형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Binary</a:t>
                      </a:r>
                      <a:r>
                        <a:rPr lang="ko-KR" altLang="en-US" b="0" dirty="0"/>
                        <a:t> 파일 읽기</a:t>
                      </a:r>
                      <a:endParaRPr lang="en-US" altLang="ko-KR" b="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NumPy </a:t>
                      </a:r>
                      <a:r>
                        <a:rPr lang="ko-KR" altLang="en-US" b="0" dirty="0"/>
                        <a:t>자료형 참고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5324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33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C5F7A0-7D99-4BB9-A2C1-57EFEE71E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48223"/>
              </p:ext>
            </p:extLst>
          </p:nvPr>
        </p:nvGraphicFramePr>
        <p:xfrm>
          <a:off x="275896" y="1581259"/>
          <a:ext cx="10440000" cy="22494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3349319659"/>
                    </a:ext>
                  </a:extLst>
                </a:gridCol>
                <a:gridCol w="5760000">
                  <a:extLst>
                    <a:ext uri="{9D8B030D-6E8A-4147-A177-3AD203B41FA5}">
                      <a16:colId xmlns:a16="http://schemas.microsoft.com/office/drawing/2014/main" val="3857639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from scipy.io import </a:t>
                      </a:r>
                      <a:r>
                        <a:rPr lang="en-US" altLang="ko-KR" b="1" dirty="0" err="1"/>
                        <a:t>loadmat</a:t>
                      </a:r>
                      <a:r>
                        <a:rPr lang="en-US" altLang="ko-KR" b="1" dirty="0"/>
                        <a:t>, </a:t>
                      </a:r>
                      <a:r>
                        <a:rPr lang="en-US" altLang="ko-KR" b="1" dirty="0" err="1"/>
                        <a:t>savemat</a:t>
                      </a:r>
                      <a:endParaRPr lang="en-US" altLang="ko-KR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SciPy</a:t>
                      </a:r>
                      <a:r>
                        <a:rPr lang="ko-KR" altLang="en-US" b="0" dirty="0"/>
                        <a:t> 패키지의 </a:t>
                      </a:r>
                      <a:r>
                        <a:rPr lang="en-US" altLang="ko-KR" b="0" dirty="0"/>
                        <a:t>.mat </a:t>
                      </a:r>
                      <a:r>
                        <a:rPr lang="ko-KR" altLang="en-US" b="0" dirty="0"/>
                        <a:t>파일 읽기 </a:t>
                      </a:r>
                      <a:r>
                        <a:rPr lang="en-US" altLang="ko-KR" b="0" dirty="0"/>
                        <a:t>&amp; </a:t>
                      </a:r>
                      <a:r>
                        <a:rPr lang="ko-KR" altLang="en-US" b="0" dirty="0"/>
                        <a:t>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532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savemat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0" dirty="0"/>
                        <a:t>파일 경로</a:t>
                      </a:r>
                      <a:r>
                        <a:rPr lang="en-US" altLang="ko-KR" b="0" dirty="0"/>
                        <a:t>, {</a:t>
                      </a:r>
                      <a:r>
                        <a:rPr lang="ko-KR" altLang="en-US" b="0" dirty="0"/>
                        <a:t>키</a:t>
                      </a:r>
                      <a:r>
                        <a:rPr lang="en-US" altLang="ko-KR" b="0" dirty="0"/>
                        <a:t>: </a:t>
                      </a:r>
                      <a:r>
                        <a:rPr lang="ko-KR" altLang="en-US" b="0" dirty="0"/>
                        <a:t>데이터</a:t>
                      </a:r>
                      <a:r>
                        <a:rPr lang="en-US" altLang="ko-KR" b="0" dirty="0"/>
                        <a:t>}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파일을 만들어 키</a:t>
                      </a:r>
                      <a:r>
                        <a:rPr lang="en-US" altLang="ko-KR" b="0" dirty="0"/>
                        <a:t>(key)</a:t>
                      </a:r>
                      <a:r>
                        <a:rPr lang="ko-KR" altLang="en-US" b="0" dirty="0"/>
                        <a:t>와 해당하는 데이터를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9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mat = </a:t>
                      </a:r>
                      <a:r>
                        <a:rPr lang="en-US" altLang="ko-KR" b="1" dirty="0" err="1"/>
                        <a:t>loadmat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0" dirty="0"/>
                        <a:t>파일 경로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파일 경로의 </a:t>
                      </a:r>
                      <a:r>
                        <a:rPr lang="en-US" altLang="ko-KR" b="0" dirty="0"/>
                        <a:t>.mat </a:t>
                      </a:r>
                      <a:r>
                        <a:rPr lang="ko-KR" altLang="en-US" b="0" dirty="0"/>
                        <a:t>파일을 읽기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920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mat.keys</a:t>
                      </a:r>
                      <a:r>
                        <a:rPr lang="en-US" altLang="ko-KR" b="1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파일 안에 있는 키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 err="1"/>
                        <a:t>변수명</a:t>
                      </a:r>
                      <a:r>
                        <a:rPr lang="en-US" altLang="ko-KR" b="0" dirty="0"/>
                        <a:t>)</a:t>
                      </a:r>
                      <a:r>
                        <a:rPr lang="ko-KR" altLang="en-US" b="0" dirty="0"/>
                        <a:t>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51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mat[</a:t>
                      </a:r>
                      <a:r>
                        <a:rPr lang="ko-KR" altLang="en-US" b="1" dirty="0"/>
                        <a:t>키</a:t>
                      </a:r>
                      <a:r>
                        <a:rPr lang="en-US" altLang="ko-KR" b="1" dirty="0"/>
                        <a:t>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파일 안에 있는 데이터 불러오기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0626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16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BDCECB-B2EA-414E-852B-2BCF8530F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32559"/>
              </p:ext>
            </p:extLst>
          </p:nvPr>
        </p:nvGraphicFramePr>
        <p:xfrm>
          <a:off x="275896" y="1581259"/>
          <a:ext cx="7920000" cy="31108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3349319659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3857639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from netCDF4 import Dataset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netCDF4 </a:t>
                      </a:r>
                      <a:r>
                        <a:rPr lang="ko-KR" altLang="en-US" b="0" dirty="0"/>
                        <a:t>패키지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2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nc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=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Dataset(</a:t>
                      </a:r>
                      <a:r>
                        <a:rPr lang="ko-KR" altLang="en-US" b="0" dirty="0"/>
                        <a:t>파일 경로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NetCDF4 </a:t>
                      </a:r>
                      <a:r>
                        <a:rPr lang="ko-KR" altLang="en-US" b="0" dirty="0"/>
                        <a:t>파일 읽기</a:t>
                      </a:r>
                      <a:endParaRPr lang="en-US" altLang="ko-KR" b="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Default: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“r”</a:t>
                      </a:r>
                      <a:r>
                        <a:rPr lang="ko-KR" altLang="en-US" b="0" dirty="0"/>
                        <a:t> </a:t>
                      </a:r>
                      <a:r>
                        <a:rPr lang="en-US" altLang="ko-KR" b="0" dirty="0"/>
                        <a:t>read</a:t>
                      </a:r>
                      <a:r>
                        <a:rPr lang="ko-KR" altLang="en-US" b="0" dirty="0"/>
                        <a:t> 모드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9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nc.variables</a:t>
                      </a:r>
                      <a:endParaRPr lang="en-US" altLang="ko-KR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/>
                        <a:t>NetCDF4 </a:t>
                      </a:r>
                      <a:r>
                        <a:rPr lang="ko-KR" altLang="en-US" b="0" dirty="0"/>
                        <a:t>파일의 변수 정보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920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nc.variables</a:t>
                      </a:r>
                      <a:r>
                        <a:rPr lang="en-US" altLang="ko-KR" b="1" dirty="0"/>
                        <a:t>[</a:t>
                      </a:r>
                      <a:r>
                        <a:rPr lang="ko-KR" altLang="en-US" b="0" dirty="0" err="1"/>
                        <a:t>변수명</a:t>
                      </a:r>
                      <a:r>
                        <a:rPr lang="en-US" altLang="ko-KR" b="1" dirty="0"/>
                        <a:t>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변수를 </a:t>
                      </a:r>
                      <a:r>
                        <a:rPr lang="en-US" altLang="ko-KR" b="0" dirty="0"/>
                        <a:t>netCDF4 </a:t>
                      </a:r>
                      <a:r>
                        <a:rPr lang="ko-KR" altLang="en-US" b="0" dirty="0"/>
                        <a:t>클래스 변수로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51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nc.variables</a:t>
                      </a:r>
                      <a:r>
                        <a:rPr lang="en-US" altLang="ko-KR" b="1" dirty="0"/>
                        <a:t>[</a:t>
                      </a:r>
                      <a:r>
                        <a:rPr lang="ko-KR" altLang="en-US" b="0" dirty="0" err="1"/>
                        <a:t>변수명</a:t>
                      </a:r>
                      <a:r>
                        <a:rPr lang="en-US" altLang="ko-KR" b="1" dirty="0"/>
                        <a:t>][:]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변수를 </a:t>
                      </a:r>
                      <a:r>
                        <a:rPr lang="en-US" altLang="ko-KR" b="0" dirty="0" err="1"/>
                        <a:t>Numpy</a:t>
                      </a:r>
                      <a:r>
                        <a:rPr lang="en-US" altLang="ko-KR" b="0" dirty="0"/>
                        <a:t> </a:t>
                      </a:r>
                      <a:r>
                        <a:rPr lang="en-US" altLang="ko-KR" b="0" dirty="0" err="1"/>
                        <a:t>ndarray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배열로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0626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b="1" dirty="0" err="1"/>
                        <a:t>nc.close</a:t>
                      </a:r>
                      <a:r>
                        <a:rPr lang="en-US" altLang="ko-KR" b="1" dirty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/>
                        <a:t>파일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2202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41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1508</Words>
  <Application>Microsoft Office PowerPoint</Application>
  <PresentationFormat>와이드스크린</PresentationFormat>
  <Paragraphs>220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백관구</dc:creator>
  <cp:lastModifiedBy>백관구</cp:lastModifiedBy>
  <cp:revision>167</cp:revision>
  <dcterms:created xsi:type="dcterms:W3CDTF">2020-08-23T13:44:12Z</dcterms:created>
  <dcterms:modified xsi:type="dcterms:W3CDTF">2020-08-24T21:51:42Z</dcterms:modified>
</cp:coreProperties>
</file>