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C0CBC-A849-4E33-A6E7-D2DBB714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1EE80-48FC-427F-843F-ECBF085CE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AAEB5-0B53-4D51-8677-3226A82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150CB-0065-49F7-BA06-D4A9BAC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CA901-851F-46AF-97C0-10F415E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A931-3EF7-4FFF-89CA-73513AA1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CFA20-3AD4-4BBF-AA00-90F4AAB0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FE590-88D4-4A23-822D-E512B887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69825-99A4-4610-8A3D-A9B2E11B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052C-E486-4357-B790-42DC0E14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792849-92A2-4AF1-9BF5-E91A599F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FE1913-4884-4F7B-86D7-E0CCDACFF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84120-C690-4C0C-9F2F-2A8C0D7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120D-E401-498A-92ED-85BB67DE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7A979-DEAB-44E3-88E6-568413A4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58388-F601-4FE3-B82F-692C0A96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B7A61-DD5E-4C36-97C5-2A468D4F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EB5DF-4390-4912-BBB5-E7F6DE95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C681C-BEDC-44C8-B7A3-A421AEC5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C56E0-B635-4EEE-AE0E-80291194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2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0F95-41C0-448F-B915-F3733EB8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5FD69-6E4E-465C-B50F-B4941E3A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AAE54-E1CF-4B65-AFA1-D3728DB5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0173-B2AC-4C08-B1AF-8FA687B2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79228-694B-443C-889E-DC85E98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8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478FB-A52C-47AC-86CB-7DBB2D4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D43A-4C13-4F10-AEE5-40639CA63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61DDA-4085-408B-930A-8ACD60C8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AE53B-C2D4-4764-A830-E926BA0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26B4A-BD51-4B97-B941-B9AFFF69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92D1A7-E764-4DA8-8483-C1A4B029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9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62F82-4ED2-42CB-8BB9-7C5945EA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9F361-8F99-4C38-A937-2E528774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E8846-B435-41DE-AC64-75EE40F21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F05AB-5AE3-4120-8A0E-B4F3E5D86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EB5DA7-FB05-4DC1-88D2-0619F9154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1E37C1-1242-41D0-B0F1-C5EE2DEA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3DAF16-04AA-4D11-B5A5-EF3A4DA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76CC1-0471-47C8-9F59-AEBDF451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6D95B-F116-4986-92E6-EAA13EB2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251C9-57CF-48BC-9DC5-6DFDEF1B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02402-A6BB-41B9-AA90-A108A6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EDAB4-258F-4508-9B63-6098148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848A41-149E-4808-95E8-39238F41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6F0C9F-22C4-4399-A9B1-4848174D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ECF6E-AF23-4D67-9B3B-46D722F8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1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E6135-0AA0-485B-94C9-A9F7E08E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EA3B4-4003-483C-B4DE-52746B7B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C933-3216-4ADB-84B1-C859ED479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18279F-BB26-49B5-902C-D318920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F8EF37-4EBF-41D4-BBE7-DAE0D088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5C163-A4AF-48FC-B2AE-7720D75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9D4FE-3009-4CF8-AD6A-A9C4998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96F53-D33A-40A6-B622-A227A7C98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B35C3-8BE0-489C-8B18-D0C35E3B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EBDB4-C69A-4610-9152-BEA274B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F90FD-E5C1-455F-9D23-B6C769C7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C64B5-72E1-42EF-B7B9-EDA6DE52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2F52F9-BFDE-40F9-87E7-63C0951C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96E19-5DA7-473A-95E7-A008AD57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B5994-DC35-497D-8F04-BE1B35D40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7059-2B68-424B-89E1-0601A048B6B8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26BD2-65AA-409B-B66D-CC683B96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8C8CD-42C2-44EE-94B5-6662C5BC0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8513-033D-4CE7-B2B4-4D41C2A21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1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D04B0-B57B-4557-ADCD-912527DBA38B}"/>
              </a:ext>
            </a:extLst>
          </p:cNvPr>
          <p:cNvSpPr txBox="1"/>
          <p:nvPr/>
        </p:nvSpPr>
        <p:spPr>
          <a:xfrm>
            <a:off x="336000" y="559676"/>
            <a:ext cx="115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서포트 벡터 머신 </a:t>
            </a:r>
            <a:r>
              <a:rPr lang="en-US" altLang="ko-KR" sz="2000" dirty="0">
                <a:latin typeface="+mj-ea"/>
                <a:ea typeface="+mj-ea"/>
              </a:rPr>
              <a:t>(SVM)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분류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7052D-F541-4CED-B0F0-3AC933789683}"/>
              </a:ext>
            </a:extLst>
          </p:cNvPr>
          <p:cNvSpPr txBox="1"/>
          <p:nvPr/>
        </p:nvSpPr>
        <p:spPr>
          <a:xfrm>
            <a:off x="336000" y="1277008"/>
            <a:ext cx="576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선형</a:t>
            </a:r>
            <a:r>
              <a:rPr lang="en-US" altLang="ko-KR" sz="1400" dirty="0"/>
              <a:t>/</a:t>
            </a:r>
            <a:r>
              <a:rPr lang="ko-KR" altLang="en-US" sz="1400" dirty="0"/>
              <a:t>비선형</a:t>
            </a: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분류</a:t>
            </a:r>
            <a:r>
              <a:rPr lang="en-US" altLang="ko-KR" sz="1400" dirty="0"/>
              <a:t>/</a:t>
            </a:r>
            <a:r>
              <a:rPr lang="ko-KR" altLang="en-US" sz="1400" dirty="0"/>
              <a:t>회귀</a:t>
            </a:r>
            <a:r>
              <a:rPr lang="en-US" altLang="ko-KR" sz="1400" dirty="0"/>
              <a:t>/</a:t>
            </a:r>
            <a:r>
              <a:rPr lang="ko-KR" altLang="en-US" sz="1400" dirty="0"/>
              <a:t>이상치 탐색</a:t>
            </a: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</a:rPr>
              <a:t>서포트 벡터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(Support Vector) : </a:t>
            </a:r>
            <a:r>
              <a:rPr lang="ko-KR" altLang="en-US" sz="1400" dirty="0"/>
              <a:t>경계에 위치한 샘플</a:t>
            </a:r>
            <a:endParaRPr lang="en-US" altLang="ko-KR" sz="14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결정 경계에 영향을 끼치는 샘플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861846-7915-4529-B67D-E3EF425E1288}"/>
              </a:ext>
            </a:extLst>
          </p:cNvPr>
          <p:cNvGrpSpPr/>
          <p:nvPr/>
        </p:nvGrpSpPr>
        <p:grpSpPr>
          <a:xfrm>
            <a:off x="962517" y="3240834"/>
            <a:ext cx="3406034" cy="1988166"/>
            <a:chOff x="962517" y="3240834"/>
            <a:chExt cx="3406034" cy="198816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892E3C-D6AA-4DB5-91C7-96B94BF5B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2517" y="3429000"/>
              <a:ext cx="3406034" cy="18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4E615B-23A3-4AD4-97E8-A9ECF294A90F}"/>
                </a:ext>
              </a:extLst>
            </p:cNvPr>
            <p:cNvSpPr txBox="1"/>
            <p:nvPr/>
          </p:nvSpPr>
          <p:spPr>
            <a:xfrm>
              <a:off x="1588401" y="3240834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결정 경계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F996994D-FE87-45DF-B93D-BBEE256E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03" y="1717833"/>
            <a:ext cx="3406896" cy="18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2822AA-7568-4160-B5F7-E07844332C6C}"/>
              </a:ext>
            </a:extLst>
          </p:cNvPr>
          <p:cNvSpPr txBox="1"/>
          <p:nvPr/>
        </p:nvSpPr>
        <p:spPr>
          <a:xfrm>
            <a:off x="6096000" y="1277008"/>
            <a:ext cx="57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>
                <a:sym typeface="Wingdings" panose="05000000000000000000" pitchFamily="2" charset="2"/>
              </a:rPr>
              <a:t>복잡한 데이터의 경우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완벽한 분류가 불가능할 수 있음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189DF-72D3-4C8E-BF54-2F57C8BDD135}"/>
              </a:ext>
            </a:extLst>
          </p:cNvPr>
          <p:cNvSpPr txBox="1"/>
          <p:nvPr/>
        </p:nvSpPr>
        <p:spPr>
          <a:xfrm>
            <a:off x="6096000" y="3646887"/>
            <a:ext cx="576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마진 오류</a:t>
            </a:r>
            <a:r>
              <a:rPr lang="en-US" altLang="ko-KR" sz="1400" dirty="0"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sym typeface="Wingdings" panose="05000000000000000000" pitchFamily="2" charset="2"/>
              </a:rPr>
              <a:t>경계 내부 또는 반대쪽에 위치한 샘플로 인해 발생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마진 오류를 줄이기 위해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결정 경계를 좁히면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과대적합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일반화를 위해 결정 경계를 넓히면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마진 오류 증가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 err="1">
                <a:sym typeface="Wingdings" panose="05000000000000000000" pitchFamily="2" charset="2"/>
              </a:rPr>
              <a:t>sklearn.svm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에서는 </a:t>
            </a:r>
            <a:r>
              <a:rPr lang="en-US" altLang="ko-KR" sz="1400" dirty="0">
                <a:sym typeface="Wingdings" panose="05000000000000000000" pitchFamily="2" charset="2"/>
              </a:rPr>
              <a:t>“C”</a:t>
            </a:r>
            <a:r>
              <a:rPr lang="ko-KR" altLang="en-US" sz="1400" dirty="0">
                <a:sym typeface="Wingdings" panose="05000000000000000000" pitchFamily="2" charset="2"/>
              </a:rPr>
              <a:t>라는 </a:t>
            </a:r>
            <a:r>
              <a:rPr lang="ko-KR" altLang="en-US" sz="1400" dirty="0" err="1">
                <a:sym typeface="Wingdings" panose="05000000000000000000" pitchFamily="2" charset="2"/>
              </a:rPr>
              <a:t>하이퍼파라미터를</a:t>
            </a:r>
            <a:r>
              <a:rPr lang="ko-KR" altLang="en-US" sz="1400" dirty="0">
                <a:sym typeface="Wingdings" panose="05000000000000000000" pitchFamily="2" charset="2"/>
              </a:rPr>
              <a:t> 통해 이 둘의 균형을 설정 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E2DCEC-3026-4E40-A2B2-C8968B014603}"/>
              </a:ext>
            </a:extLst>
          </p:cNvPr>
          <p:cNvCxnSpPr>
            <a:cxnSpLocks/>
          </p:cNvCxnSpPr>
          <p:nvPr/>
        </p:nvCxnSpPr>
        <p:spPr>
          <a:xfrm>
            <a:off x="5730766" y="1129967"/>
            <a:ext cx="0" cy="540000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2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616D1-7BD4-4801-A540-3E79FF0BBD3E}"/>
              </a:ext>
            </a:extLst>
          </p:cNvPr>
          <p:cNvSpPr txBox="1"/>
          <p:nvPr/>
        </p:nvSpPr>
        <p:spPr>
          <a:xfrm>
            <a:off x="343883" y="559676"/>
            <a:ext cx="576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선형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SVM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결정 경계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함수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가 선형 식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 err="1">
                <a:sym typeface="Wingdings" panose="05000000000000000000" pitchFamily="2" charset="2"/>
              </a:rPr>
              <a:t>sklearn.svm.LinearSVC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A3B4-0098-412B-B1B4-0F9CD618E95A}"/>
              </a:ext>
            </a:extLst>
          </p:cNvPr>
          <p:cNvSpPr txBox="1"/>
          <p:nvPr/>
        </p:nvSpPr>
        <p:spPr>
          <a:xfrm>
            <a:off x="6103883" y="559676"/>
            <a:ext cx="609731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비선형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비선형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은 커널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SVM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으로 불리기도 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/>
              <a:ea typeface="Noto Sans KR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커널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(Kernel) : </a:t>
            </a:r>
            <a:r>
              <a:rPr kumimoji="0" lang="en-US" altLang="ko-KR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‘linear’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, ‘poly’, ‘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rbf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’, ‘sigmoid’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/>
                <a:ea typeface="Noto Sans KR"/>
                <a:cs typeface="+mn-cs"/>
                <a:sym typeface="Wingdings" panose="05000000000000000000" pitchFamily="2" charset="2"/>
              </a:rPr>
              <a:t>sklearn.svm.SVC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/>
              <a:ea typeface="Noto Sans KR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99DAC1-C2DB-48CB-A6DC-6D7D01C4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0" y="2429131"/>
            <a:ext cx="4555385" cy="25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762EC7-2277-4834-8129-31EFAD9C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395" y="2499000"/>
            <a:ext cx="3670290" cy="2520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B04AAC9-C354-427B-B1CF-23CE4C9C3CF2}"/>
              </a:ext>
            </a:extLst>
          </p:cNvPr>
          <p:cNvCxnSpPr>
            <a:cxnSpLocks/>
          </p:cNvCxnSpPr>
          <p:nvPr/>
        </p:nvCxnSpPr>
        <p:spPr>
          <a:xfrm>
            <a:off x="5730766" y="459000"/>
            <a:ext cx="0" cy="594000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7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866EAC-C30B-4E93-9704-1561074F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559778"/>
            <a:ext cx="5760000" cy="149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8DB413-5730-46A3-A32A-D22B369AFB13}"/>
              </a:ext>
            </a:extLst>
          </p:cNvPr>
          <p:cNvSpPr txBox="1"/>
          <p:nvPr/>
        </p:nvSpPr>
        <p:spPr>
          <a:xfrm>
            <a:off x="343883" y="559778"/>
            <a:ext cx="576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규제 파라미터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작은 </a:t>
            </a:r>
            <a:r>
              <a:rPr lang="en-US" altLang="ko-KR" sz="1400" dirty="0">
                <a:sym typeface="Wingdings" panose="05000000000000000000" pitchFamily="2" charset="2"/>
              </a:rPr>
              <a:t>C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ym typeface="Wingdings" panose="05000000000000000000" pitchFamily="2" charset="2"/>
              </a:rPr>
              <a:t> 넓은 마진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결정 경계의 폭</a:t>
            </a:r>
            <a:r>
              <a:rPr lang="en-US" altLang="ko-KR" sz="1400" dirty="0">
                <a:sym typeface="Wingdings" panose="05000000000000000000" pitchFamily="2" charset="2"/>
              </a:rPr>
              <a:t>)  </a:t>
            </a:r>
            <a:r>
              <a:rPr lang="ko-KR" altLang="en-US" sz="1400" dirty="0">
                <a:sym typeface="Wingdings" panose="05000000000000000000" pitchFamily="2" charset="2"/>
              </a:rPr>
              <a:t>일반화에 유리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큰 </a:t>
            </a:r>
            <a:r>
              <a:rPr lang="en-US" altLang="ko-KR" sz="1400" dirty="0">
                <a:sym typeface="Wingdings" panose="05000000000000000000" pitchFamily="2" charset="2"/>
              </a:rPr>
              <a:t>C  </a:t>
            </a:r>
            <a:r>
              <a:rPr lang="ko-KR" altLang="en-US" sz="1400" dirty="0">
                <a:sym typeface="Wingdings" panose="05000000000000000000" pitchFamily="2" charset="2"/>
              </a:rPr>
              <a:t>좁은 마진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과대적합에 유리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D69B2D-1B63-49ED-B80F-695652B096B4}"/>
              </a:ext>
            </a:extLst>
          </p:cNvPr>
          <p:cNvGrpSpPr/>
          <p:nvPr/>
        </p:nvGrpSpPr>
        <p:grpSpPr>
          <a:xfrm>
            <a:off x="1368973" y="1803392"/>
            <a:ext cx="5035924" cy="1080000"/>
            <a:chOff x="6784428" y="2546235"/>
            <a:chExt cx="5035924" cy="10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B5530F-5844-4C78-AFFC-493483F45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4428" y="2546235"/>
              <a:ext cx="3694346" cy="10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46B1DB-C718-44AF-AFFE-487F817F8543}"/>
                </a:ext>
              </a:extLst>
            </p:cNvPr>
            <p:cNvSpPr/>
            <p:nvPr/>
          </p:nvSpPr>
          <p:spPr>
            <a:xfrm>
              <a:off x="9120352" y="3097821"/>
              <a:ext cx="36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F71A5C-A4CF-4EE5-ACFA-DB478B935FAF}"/>
                </a:ext>
              </a:extLst>
            </p:cNvPr>
            <p:cNvSpPr txBox="1"/>
            <p:nvPr/>
          </p:nvSpPr>
          <p:spPr>
            <a:xfrm>
              <a:off x="9480352" y="3069455"/>
              <a:ext cx="234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</a:rPr>
                <a:t>경계를 얼마나 위반하는지</a:t>
              </a:r>
              <a:endParaRPr lang="en-US" altLang="ko-KR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54F7E3F-EE68-45E1-A5E6-172F31B6C919}"/>
              </a:ext>
            </a:extLst>
          </p:cNvPr>
          <p:cNvSpPr txBox="1"/>
          <p:nvPr/>
        </p:nvSpPr>
        <p:spPr>
          <a:xfrm>
            <a:off x="343882" y="3069415"/>
            <a:ext cx="5760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/>
              <a:t>C </a:t>
            </a:r>
            <a:r>
              <a:rPr lang="ko-KR" altLang="en-US" sz="1400" dirty="0"/>
              <a:t>가 클수록</a:t>
            </a:r>
            <a:r>
              <a:rPr lang="en-US" altLang="ko-KR" sz="1400" dirty="0"/>
              <a:t>, </a:t>
            </a:r>
            <a:r>
              <a:rPr lang="ko-KR" altLang="en-US" sz="1400" dirty="0"/>
              <a:t>적은 샘플이 경계를 위반해도 그 영향이 커짐</a:t>
            </a:r>
            <a:endParaRPr lang="en-US" altLang="ko-KR" sz="1400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è"/>
            </a:pPr>
            <a:r>
              <a:rPr lang="ko-KR" altLang="en-US" sz="1400" dirty="0">
                <a:sym typeface="Wingdings" panose="05000000000000000000" pitchFamily="2" charset="2"/>
              </a:rPr>
              <a:t>많은 샘플이 경계를 위반하지 않도록 마진 폭이 </a:t>
            </a:r>
            <a:r>
              <a:rPr lang="ko-KR" altLang="en-US" sz="1400" dirty="0" err="1">
                <a:sym typeface="Wingdings" panose="05000000000000000000" pitchFamily="2" charset="2"/>
              </a:rPr>
              <a:t>좁아짐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ym typeface="Wingdings" panose="05000000000000000000" pitchFamily="2" charset="2"/>
              </a:rPr>
              <a:t>하이퍼파라미터인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</a:t>
            </a:r>
            <a:r>
              <a:rPr lang="ko-KR" altLang="en-US" sz="1400" dirty="0">
                <a:sym typeface="Wingdings" panose="05000000000000000000" pitchFamily="2" charset="2"/>
              </a:rPr>
              <a:t>의 최적 값을 찾기 위한 방법은 일반적으로 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그리드 탐색</a:t>
            </a:r>
            <a:r>
              <a:rPr lang="en-US" altLang="ko-KR" sz="1400" dirty="0">
                <a:sym typeface="Wingdings" panose="05000000000000000000" pitchFamily="2" charset="2"/>
              </a:rPr>
              <a:t>“,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무작위 탐색</a:t>
            </a:r>
            <a:r>
              <a:rPr lang="en-US" altLang="ko-KR" sz="1400" dirty="0">
                <a:sym typeface="Wingdings" panose="05000000000000000000" pitchFamily="2" charset="2"/>
              </a:rPr>
              <a:t>“, “</a:t>
            </a:r>
            <a:r>
              <a:rPr lang="ko-KR" altLang="en-US" sz="1400" dirty="0">
                <a:sym typeface="Wingdings" panose="05000000000000000000" pitchFamily="2" charset="2"/>
              </a:rPr>
              <a:t>베이지안 최적화</a:t>
            </a: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와 같이 검증 데이터셋을 활용하는 방법이 있음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C4D057-D07B-4256-8252-2629F7C57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374275"/>
            <a:ext cx="5760000" cy="171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7ED10-D3AC-49F4-BF1A-E7F601F5F7B5}"/>
              </a:ext>
            </a:extLst>
          </p:cNvPr>
          <p:cNvSpPr txBox="1"/>
          <p:nvPr/>
        </p:nvSpPr>
        <p:spPr>
          <a:xfrm>
            <a:off x="343883" y="559778"/>
            <a:ext cx="57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커널</a:t>
            </a:r>
            <a:endParaRPr lang="en-US" altLang="ko-KR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복잡한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비선형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sym typeface="Wingdings" panose="05000000000000000000" pitchFamily="2" charset="2"/>
              </a:rPr>
              <a:t> 특성을 학습할 때 사용됨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68AAA-AC18-4C6C-B22D-19786B3B6E5F}"/>
              </a:ext>
            </a:extLst>
          </p:cNvPr>
          <p:cNvSpPr txBox="1"/>
          <p:nvPr/>
        </p:nvSpPr>
        <p:spPr>
          <a:xfrm>
            <a:off x="343883" y="1458413"/>
            <a:ext cx="576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다항식 커널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(kernel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‘poly’)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낮은 차수의 다항식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복잡한 특성을 표현하지 못함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빠름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높은 차수의 다항식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복잡한 특성을 표현 가능함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느림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과대적합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ym typeface="Wingdings" panose="05000000000000000000" pitchFamily="2" charset="2"/>
              </a:rPr>
              <a:t>차수</a:t>
            </a:r>
            <a:r>
              <a:rPr lang="en-US" altLang="ko-KR" sz="1400" b="1" dirty="0">
                <a:sym typeface="Wingdings" panose="05000000000000000000" pitchFamily="2" charset="2"/>
              </a:rPr>
              <a:t>(degree)</a:t>
            </a:r>
            <a:r>
              <a:rPr lang="ko-KR" altLang="en-US" sz="1400" b="1" dirty="0">
                <a:sym typeface="Wingdings" panose="05000000000000000000" pitchFamily="2" charset="2"/>
              </a:rPr>
              <a:t> 낮춤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일반화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과소적합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ko-KR" altLang="en-US" sz="1400" b="1" dirty="0">
                <a:sym typeface="Wingdings" panose="05000000000000000000" pitchFamily="2" charset="2"/>
              </a:rPr>
              <a:t>차수</a:t>
            </a:r>
            <a:r>
              <a:rPr lang="en-US" altLang="ko-KR" sz="1400" b="1" dirty="0">
                <a:sym typeface="Wingdings" panose="05000000000000000000" pitchFamily="2" charset="2"/>
              </a:rPr>
              <a:t>(degree)</a:t>
            </a:r>
            <a:r>
              <a:rPr lang="ko-KR" altLang="en-US" sz="1400" b="1" dirty="0">
                <a:sym typeface="Wingdings" panose="05000000000000000000" pitchFamily="2" charset="2"/>
              </a:rPr>
              <a:t> 높임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적합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5B16B9-E64F-43BB-B301-DC605BFD5536}"/>
              </a:ext>
            </a:extLst>
          </p:cNvPr>
          <p:cNvGrpSpPr/>
          <p:nvPr/>
        </p:nvGrpSpPr>
        <p:grpSpPr>
          <a:xfrm>
            <a:off x="3216000" y="3614484"/>
            <a:ext cx="5760000" cy="2072684"/>
            <a:chOff x="343883" y="3429000"/>
            <a:chExt cx="5760000" cy="20726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09295B-DD6D-4E3F-AF3C-A703925DB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883" y="3429000"/>
              <a:ext cx="5760000" cy="20726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51AFCA3-DCAF-4908-B9F4-24D91C09B56A}"/>
                </a:ext>
              </a:extLst>
            </p:cNvPr>
            <p:cNvSpPr/>
            <p:nvPr/>
          </p:nvSpPr>
          <p:spPr>
            <a:xfrm>
              <a:off x="1497724" y="3429000"/>
              <a:ext cx="433552" cy="1854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A92E80-9B8C-43D4-8661-5D235DCF77E1}"/>
                </a:ext>
              </a:extLst>
            </p:cNvPr>
            <p:cNvSpPr/>
            <p:nvPr/>
          </p:nvSpPr>
          <p:spPr>
            <a:xfrm>
              <a:off x="4043854" y="3429000"/>
              <a:ext cx="504000" cy="18548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39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5A9D7-0355-4DE1-95F9-E66CEDAFC98E}"/>
              </a:ext>
            </a:extLst>
          </p:cNvPr>
          <p:cNvSpPr txBox="1"/>
          <p:nvPr/>
        </p:nvSpPr>
        <p:spPr>
          <a:xfrm>
            <a:off x="349466" y="559779"/>
            <a:ext cx="5760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가우시안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RBF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커널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(kernel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=</a:t>
            </a: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‘</a:t>
            </a:r>
            <a:r>
              <a:rPr lang="en-US" altLang="ko-KR" sz="14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rbf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’)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유사도 특성 방식을 적용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과대적합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ym typeface="Wingdings" panose="05000000000000000000" pitchFamily="2" charset="2"/>
              </a:rPr>
              <a:t>gamma </a:t>
            </a:r>
            <a:r>
              <a:rPr lang="ko-KR" altLang="en-US" sz="1400" b="1" dirty="0">
                <a:sym typeface="Wingdings" panose="05000000000000000000" pitchFamily="2" charset="2"/>
              </a:rPr>
              <a:t>작게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일반화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과소적합</a:t>
            </a:r>
            <a:r>
              <a:rPr lang="en-US" altLang="ko-KR" sz="1400" dirty="0">
                <a:sym typeface="Wingdings" panose="05000000000000000000" pitchFamily="2" charset="2"/>
              </a:rPr>
              <a:t>  </a:t>
            </a:r>
            <a:r>
              <a:rPr lang="en-US" altLang="ko-KR" sz="1400" b="1" dirty="0">
                <a:sym typeface="Wingdings" panose="05000000000000000000" pitchFamily="2" charset="2"/>
              </a:rPr>
              <a:t>gamma </a:t>
            </a:r>
            <a:r>
              <a:rPr lang="ko-KR" altLang="en-US" sz="1400" b="1" dirty="0">
                <a:sym typeface="Wingdings" panose="05000000000000000000" pitchFamily="2" charset="2"/>
              </a:rPr>
              <a:t>크게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적합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AFD35-F7E2-4997-89A8-571013B4BE6B}"/>
              </a:ext>
            </a:extLst>
          </p:cNvPr>
          <p:cNvGrpSpPr>
            <a:grpSpLocks noChangeAspect="1"/>
          </p:cNvGrpSpPr>
          <p:nvPr/>
        </p:nvGrpSpPr>
        <p:grpSpPr>
          <a:xfrm>
            <a:off x="5628380" y="3429000"/>
            <a:ext cx="6227620" cy="2160000"/>
            <a:chOff x="488237" y="6525073"/>
            <a:chExt cx="9501143" cy="32953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4954C87-CD4A-4842-BDD1-088A8D8BA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982"/>
            <a:stretch/>
          </p:blipFill>
          <p:spPr>
            <a:xfrm>
              <a:off x="488237" y="6525073"/>
              <a:ext cx="5124450" cy="292443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E3C0C17-9BB9-42BF-AB8A-2FB8DF367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592" t="47018" b="-1"/>
            <a:stretch/>
          </p:blipFill>
          <p:spPr>
            <a:xfrm>
              <a:off x="5612687" y="6525073"/>
              <a:ext cx="4376693" cy="329539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A548895-2EFB-427D-8A1B-389BA1AB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9779"/>
            <a:ext cx="5760000" cy="21146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A3A44C-4F36-423F-961D-F7E2CAF11831}"/>
              </a:ext>
            </a:extLst>
          </p:cNvPr>
          <p:cNvGrpSpPr/>
          <p:nvPr/>
        </p:nvGrpSpPr>
        <p:grpSpPr>
          <a:xfrm>
            <a:off x="1691222" y="2435893"/>
            <a:ext cx="2160000" cy="730562"/>
            <a:chOff x="1484749" y="2255492"/>
            <a:chExt cx="2160000" cy="73056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714BA7-882E-42D5-82E3-BE9D9CED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4749" y="2255492"/>
              <a:ext cx="216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CFD645-C017-4F25-A375-B413FF5334CD}"/>
                </a:ext>
              </a:extLst>
            </p:cNvPr>
            <p:cNvSpPr/>
            <p:nvPr/>
          </p:nvSpPr>
          <p:spPr>
            <a:xfrm>
              <a:off x="2785212" y="2626054"/>
              <a:ext cx="180000" cy="36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61187CF-1308-4CEE-938A-ADD3CA5073B9}"/>
              </a:ext>
            </a:extLst>
          </p:cNvPr>
          <p:cNvSpPr/>
          <p:nvPr/>
        </p:nvSpPr>
        <p:spPr>
          <a:xfrm>
            <a:off x="4458380" y="936465"/>
            <a:ext cx="900000" cy="579383"/>
          </a:xfrm>
          <a:custGeom>
            <a:avLst/>
            <a:gdLst>
              <a:gd name="connsiteX0" fmla="*/ 0 w 900000"/>
              <a:gd name="connsiteY0" fmla="*/ 579383 h 579383"/>
              <a:gd name="connsiteX1" fmla="*/ 124363 w 900000"/>
              <a:gd name="connsiteY1" fmla="*/ 531593 h 579383"/>
              <a:gd name="connsiteX2" fmla="*/ 202909 w 900000"/>
              <a:gd name="connsiteY2" fmla="*/ 436014 h 579383"/>
              <a:gd name="connsiteX3" fmla="*/ 274909 w 900000"/>
              <a:gd name="connsiteY3" fmla="*/ 292646 h 579383"/>
              <a:gd name="connsiteX4" fmla="*/ 340363 w 900000"/>
              <a:gd name="connsiteY4" fmla="*/ 149277 h 579383"/>
              <a:gd name="connsiteX5" fmla="*/ 386181 w 900000"/>
              <a:gd name="connsiteY5" fmla="*/ 44140 h 579383"/>
              <a:gd name="connsiteX6" fmla="*/ 441818 w 900000"/>
              <a:gd name="connsiteY6" fmla="*/ 2723 h 579383"/>
              <a:gd name="connsiteX7" fmla="*/ 490909 w 900000"/>
              <a:gd name="connsiteY7" fmla="*/ 18652 h 579383"/>
              <a:gd name="connsiteX8" fmla="*/ 566181 w 900000"/>
              <a:gd name="connsiteY8" fmla="*/ 136533 h 579383"/>
              <a:gd name="connsiteX9" fmla="*/ 618545 w 900000"/>
              <a:gd name="connsiteY9" fmla="*/ 295831 h 579383"/>
              <a:gd name="connsiteX10" fmla="*/ 687272 w 900000"/>
              <a:gd name="connsiteY10" fmla="*/ 426456 h 579383"/>
              <a:gd name="connsiteX11" fmla="*/ 778909 w 900000"/>
              <a:gd name="connsiteY11" fmla="*/ 537965 h 579383"/>
              <a:gd name="connsiteX12" fmla="*/ 837817 w 900000"/>
              <a:gd name="connsiteY12" fmla="*/ 560267 h 579383"/>
              <a:gd name="connsiteX13" fmla="*/ 900000 w 900000"/>
              <a:gd name="connsiteY13" fmla="*/ 573010 h 57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0000" h="579383" extrusionOk="0">
                <a:moveTo>
                  <a:pt x="0" y="579383"/>
                </a:moveTo>
                <a:cubicBezTo>
                  <a:pt x="37813" y="568374"/>
                  <a:pt x="86605" y="557325"/>
                  <a:pt x="124363" y="531593"/>
                </a:cubicBezTo>
                <a:cubicBezTo>
                  <a:pt x="158906" y="508409"/>
                  <a:pt x="182738" y="473110"/>
                  <a:pt x="202909" y="436014"/>
                </a:cubicBezTo>
                <a:cubicBezTo>
                  <a:pt x="226105" y="396104"/>
                  <a:pt x="255069" y="339407"/>
                  <a:pt x="274909" y="292646"/>
                </a:cubicBezTo>
                <a:cubicBezTo>
                  <a:pt x="297400" y="243484"/>
                  <a:pt x="323764" y="192505"/>
                  <a:pt x="340363" y="149277"/>
                </a:cubicBezTo>
                <a:cubicBezTo>
                  <a:pt x="357870" y="107308"/>
                  <a:pt x="368995" y="64504"/>
                  <a:pt x="386181" y="44140"/>
                </a:cubicBezTo>
                <a:cubicBezTo>
                  <a:pt x="402828" y="16908"/>
                  <a:pt x="424061" y="9245"/>
                  <a:pt x="441818" y="2723"/>
                </a:cubicBezTo>
                <a:cubicBezTo>
                  <a:pt x="460470" y="-1792"/>
                  <a:pt x="470897" y="-3237"/>
                  <a:pt x="490909" y="18652"/>
                </a:cubicBezTo>
                <a:cubicBezTo>
                  <a:pt x="506507" y="33596"/>
                  <a:pt x="535724" y="91280"/>
                  <a:pt x="566181" y="136533"/>
                </a:cubicBezTo>
                <a:cubicBezTo>
                  <a:pt x="584384" y="178259"/>
                  <a:pt x="603953" y="249286"/>
                  <a:pt x="618545" y="295831"/>
                </a:cubicBezTo>
                <a:cubicBezTo>
                  <a:pt x="634537" y="337143"/>
                  <a:pt x="669110" y="383889"/>
                  <a:pt x="687272" y="426456"/>
                </a:cubicBezTo>
                <a:cubicBezTo>
                  <a:pt x="719256" y="467676"/>
                  <a:pt x="753094" y="520824"/>
                  <a:pt x="778909" y="537965"/>
                </a:cubicBezTo>
                <a:cubicBezTo>
                  <a:pt x="805117" y="559209"/>
                  <a:pt x="819522" y="553552"/>
                  <a:pt x="837817" y="560267"/>
                </a:cubicBezTo>
                <a:cubicBezTo>
                  <a:pt x="857687" y="562135"/>
                  <a:pt x="878250" y="573531"/>
                  <a:pt x="900000" y="573010"/>
                </a:cubicBezTo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2167759"/>
                      <a:gd name="connsiteY0" fmla="*/ 1433517 h 1433517"/>
                      <a:gd name="connsiteX1" fmla="*/ 299545 w 2167759"/>
                      <a:gd name="connsiteY1" fmla="*/ 1315276 h 1433517"/>
                      <a:gd name="connsiteX2" fmla="*/ 488731 w 2167759"/>
                      <a:gd name="connsiteY2" fmla="*/ 1078793 h 1433517"/>
                      <a:gd name="connsiteX3" fmla="*/ 662152 w 2167759"/>
                      <a:gd name="connsiteY3" fmla="*/ 724069 h 1433517"/>
                      <a:gd name="connsiteX4" fmla="*/ 819807 w 2167759"/>
                      <a:gd name="connsiteY4" fmla="*/ 369344 h 1433517"/>
                      <a:gd name="connsiteX5" fmla="*/ 930166 w 2167759"/>
                      <a:gd name="connsiteY5" fmla="*/ 109213 h 1433517"/>
                      <a:gd name="connsiteX6" fmla="*/ 1064173 w 2167759"/>
                      <a:gd name="connsiteY6" fmla="*/ 6738 h 1433517"/>
                      <a:gd name="connsiteX7" fmla="*/ 1182414 w 2167759"/>
                      <a:gd name="connsiteY7" fmla="*/ 46151 h 1433517"/>
                      <a:gd name="connsiteX8" fmla="*/ 1363717 w 2167759"/>
                      <a:gd name="connsiteY8" fmla="*/ 337813 h 1433517"/>
                      <a:gd name="connsiteX9" fmla="*/ 1489841 w 2167759"/>
                      <a:gd name="connsiteY9" fmla="*/ 731951 h 1433517"/>
                      <a:gd name="connsiteX10" fmla="*/ 1655379 w 2167759"/>
                      <a:gd name="connsiteY10" fmla="*/ 1055144 h 1433517"/>
                      <a:gd name="connsiteX11" fmla="*/ 1876097 w 2167759"/>
                      <a:gd name="connsiteY11" fmla="*/ 1331041 h 1433517"/>
                      <a:gd name="connsiteX12" fmla="*/ 2017986 w 2167759"/>
                      <a:gd name="connsiteY12" fmla="*/ 1386220 h 1433517"/>
                      <a:gd name="connsiteX13" fmla="*/ 2167759 w 2167759"/>
                      <a:gd name="connsiteY13" fmla="*/ 1417751 h 143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7759" h="1433517">
                        <a:moveTo>
                          <a:pt x="0" y="1433517"/>
                        </a:moveTo>
                        <a:cubicBezTo>
                          <a:pt x="109045" y="1403957"/>
                          <a:pt x="218090" y="1374397"/>
                          <a:pt x="299545" y="1315276"/>
                        </a:cubicBezTo>
                        <a:cubicBezTo>
                          <a:pt x="381000" y="1256155"/>
                          <a:pt x="428297" y="1177327"/>
                          <a:pt x="488731" y="1078793"/>
                        </a:cubicBezTo>
                        <a:cubicBezTo>
                          <a:pt x="549165" y="980259"/>
                          <a:pt x="606973" y="842310"/>
                          <a:pt x="662152" y="724069"/>
                        </a:cubicBezTo>
                        <a:cubicBezTo>
                          <a:pt x="717331" y="605828"/>
                          <a:pt x="775138" y="471820"/>
                          <a:pt x="819807" y="369344"/>
                        </a:cubicBezTo>
                        <a:cubicBezTo>
                          <a:pt x="864476" y="266868"/>
                          <a:pt x="889438" y="169647"/>
                          <a:pt x="930166" y="109213"/>
                        </a:cubicBezTo>
                        <a:cubicBezTo>
                          <a:pt x="970894" y="48779"/>
                          <a:pt x="1022132" y="17248"/>
                          <a:pt x="1064173" y="6738"/>
                        </a:cubicBezTo>
                        <a:cubicBezTo>
                          <a:pt x="1106214" y="-3772"/>
                          <a:pt x="1132490" y="-9028"/>
                          <a:pt x="1182414" y="46151"/>
                        </a:cubicBezTo>
                        <a:cubicBezTo>
                          <a:pt x="1232338" y="101330"/>
                          <a:pt x="1312479" y="223513"/>
                          <a:pt x="1363717" y="337813"/>
                        </a:cubicBezTo>
                        <a:cubicBezTo>
                          <a:pt x="1414955" y="452113"/>
                          <a:pt x="1441231" y="612396"/>
                          <a:pt x="1489841" y="731951"/>
                        </a:cubicBezTo>
                        <a:cubicBezTo>
                          <a:pt x="1538451" y="851506"/>
                          <a:pt x="1591003" y="955296"/>
                          <a:pt x="1655379" y="1055144"/>
                        </a:cubicBezTo>
                        <a:cubicBezTo>
                          <a:pt x="1719755" y="1154992"/>
                          <a:pt x="1815663" y="1275862"/>
                          <a:pt x="1876097" y="1331041"/>
                        </a:cubicBezTo>
                        <a:cubicBezTo>
                          <a:pt x="1936532" y="1386220"/>
                          <a:pt x="1969376" y="1371768"/>
                          <a:pt x="2017986" y="1386220"/>
                        </a:cubicBezTo>
                        <a:cubicBezTo>
                          <a:pt x="2066596" y="1400672"/>
                          <a:pt x="2117177" y="1409211"/>
                          <a:pt x="2167759" y="141775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3ECF1C2-0ACB-473C-8A93-6497DCC9E01E}"/>
              </a:ext>
            </a:extLst>
          </p:cNvPr>
          <p:cNvSpPr/>
          <p:nvPr/>
        </p:nvSpPr>
        <p:spPr>
          <a:xfrm>
            <a:off x="4188380" y="936464"/>
            <a:ext cx="1440000" cy="579383"/>
          </a:xfrm>
          <a:custGeom>
            <a:avLst/>
            <a:gdLst>
              <a:gd name="connsiteX0" fmla="*/ 0 w 1440000"/>
              <a:gd name="connsiteY0" fmla="*/ 579383 h 579383"/>
              <a:gd name="connsiteX1" fmla="*/ 198981 w 1440000"/>
              <a:gd name="connsiteY1" fmla="*/ 531593 h 579383"/>
              <a:gd name="connsiteX2" fmla="*/ 324654 w 1440000"/>
              <a:gd name="connsiteY2" fmla="*/ 436014 h 579383"/>
              <a:gd name="connsiteX3" fmla="*/ 439854 w 1440000"/>
              <a:gd name="connsiteY3" fmla="*/ 292646 h 579383"/>
              <a:gd name="connsiteX4" fmla="*/ 544581 w 1440000"/>
              <a:gd name="connsiteY4" fmla="*/ 149277 h 579383"/>
              <a:gd name="connsiteX5" fmla="*/ 617891 w 1440000"/>
              <a:gd name="connsiteY5" fmla="*/ 44140 h 579383"/>
              <a:gd name="connsiteX6" fmla="*/ 706909 w 1440000"/>
              <a:gd name="connsiteY6" fmla="*/ 2723 h 579383"/>
              <a:gd name="connsiteX7" fmla="*/ 785454 w 1440000"/>
              <a:gd name="connsiteY7" fmla="*/ 18652 h 579383"/>
              <a:gd name="connsiteX8" fmla="*/ 905890 w 1440000"/>
              <a:gd name="connsiteY8" fmla="*/ 136533 h 579383"/>
              <a:gd name="connsiteX9" fmla="*/ 989672 w 1440000"/>
              <a:gd name="connsiteY9" fmla="*/ 295831 h 579383"/>
              <a:gd name="connsiteX10" fmla="*/ 1099635 w 1440000"/>
              <a:gd name="connsiteY10" fmla="*/ 426456 h 579383"/>
              <a:gd name="connsiteX11" fmla="*/ 1246254 w 1440000"/>
              <a:gd name="connsiteY11" fmla="*/ 537965 h 579383"/>
              <a:gd name="connsiteX12" fmla="*/ 1340508 w 1440000"/>
              <a:gd name="connsiteY12" fmla="*/ 560267 h 579383"/>
              <a:gd name="connsiteX13" fmla="*/ 1440000 w 1440000"/>
              <a:gd name="connsiteY13" fmla="*/ 573010 h 57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0000" h="579383" extrusionOk="0">
                <a:moveTo>
                  <a:pt x="0" y="579383"/>
                </a:moveTo>
                <a:cubicBezTo>
                  <a:pt x="71087" y="567605"/>
                  <a:pt x="137982" y="558700"/>
                  <a:pt x="198981" y="531593"/>
                </a:cubicBezTo>
                <a:cubicBezTo>
                  <a:pt x="254599" y="509178"/>
                  <a:pt x="286126" y="474941"/>
                  <a:pt x="324654" y="436014"/>
                </a:cubicBezTo>
                <a:cubicBezTo>
                  <a:pt x="354434" y="395719"/>
                  <a:pt x="412729" y="337243"/>
                  <a:pt x="439854" y="292646"/>
                </a:cubicBezTo>
                <a:cubicBezTo>
                  <a:pt x="473693" y="235610"/>
                  <a:pt x="521729" y="197041"/>
                  <a:pt x="544581" y="149277"/>
                </a:cubicBezTo>
                <a:cubicBezTo>
                  <a:pt x="568739" y="104936"/>
                  <a:pt x="590465" y="63113"/>
                  <a:pt x="617891" y="44140"/>
                </a:cubicBezTo>
                <a:cubicBezTo>
                  <a:pt x="644473" y="14666"/>
                  <a:pt x="678510" y="10519"/>
                  <a:pt x="706909" y="2723"/>
                </a:cubicBezTo>
                <a:cubicBezTo>
                  <a:pt x="735393" y="-1649"/>
                  <a:pt x="753951" y="-2695"/>
                  <a:pt x="785454" y="18652"/>
                </a:cubicBezTo>
                <a:cubicBezTo>
                  <a:pt x="816828" y="38386"/>
                  <a:pt x="868419" y="90690"/>
                  <a:pt x="905890" y="136533"/>
                </a:cubicBezTo>
                <a:cubicBezTo>
                  <a:pt x="937817" y="179659"/>
                  <a:pt x="961060" y="248679"/>
                  <a:pt x="989672" y="295831"/>
                </a:cubicBezTo>
                <a:cubicBezTo>
                  <a:pt x="1020341" y="341440"/>
                  <a:pt x="1059793" y="385346"/>
                  <a:pt x="1099635" y="426456"/>
                </a:cubicBezTo>
                <a:cubicBezTo>
                  <a:pt x="1146400" y="467469"/>
                  <a:pt x="1205249" y="521794"/>
                  <a:pt x="1246254" y="537965"/>
                </a:cubicBezTo>
                <a:cubicBezTo>
                  <a:pt x="1288660" y="558127"/>
                  <a:pt x="1312040" y="552655"/>
                  <a:pt x="1340508" y="560267"/>
                </a:cubicBezTo>
                <a:cubicBezTo>
                  <a:pt x="1372750" y="565479"/>
                  <a:pt x="1405364" y="575046"/>
                  <a:pt x="1440000" y="573010"/>
                </a:cubicBezTo>
              </a:path>
            </a:pathLst>
          </a:custGeom>
          <a:noFill/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2167759"/>
                      <a:gd name="connsiteY0" fmla="*/ 1433517 h 1433517"/>
                      <a:gd name="connsiteX1" fmla="*/ 299545 w 2167759"/>
                      <a:gd name="connsiteY1" fmla="*/ 1315276 h 1433517"/>
                      <a:gd name="connsiteX2" fmla="*/ 488731 w 2167759"/>
                      <a:gd name="connsiteY2" fmla="*/ 1078793 h 1433517"/>
                      <a:gd name="connsiteX3" fmla="*/ 662152 w 2167759"/>
                      <a:gd name="connsiteY3" fmla="*/ 724069 h 1433517"/>
                      <a:gd name="connsiteX4" fmla="*/ 819807 w 2167759"/>
                      <a:gd name="connsiteY4" fmla="*/ 369344 h 1433517"/>
                      <a:gd name="connsiteX5" fmla="*/ 930166 w 2167759"/>
                      <a:gd name="connsiteY5" fmla="*/ 109213 h 1433517"/>
                      <a:gd name="connsiteX6" fmla="*/ 1064173 w 2167759"/>
                      <a:gd name="connsiteY6" fmla="*/ 6738 h 1433517"/>
                      <a:gd name="connsiteX7" fmla="*/ 1182414 w 2167759"/>
                      <a:gd name="connsiteY7" fmla="*/ 46151 h 1433517"/>
                      <a:gd name="connsiteX8" fmla="*/ 1363717 w 2167759"/>
                      <a:gd name="connsiteY8" fmla="*/ 337813 h 1433517"/>
                      <a:gd name="connsiteX9" fmla="*/ 1489841 w 2167759"/>
                      <a:gd name="connsiteY9" fmla="*/ 731951 h 1433517"/>
                      <a:gd name="connsiteX10" fmla="*/ 1655379 w 2167759"/>
                      <a:gd name="connsiteY10" fmla="*/ 1055144 h 1433517"/>
                      <a:gd name="connsiteX11" fmla="*/ 1876097 w 2167759"/>
                      <a:gd name="connsiteY11" fmla="*/ 1331041 h 1433517"/>
                      <a:gd name="connsiteX12" fmla="*/ 2017986 w 2167759"/>
                      <a:gd name="connsiteY12" fmla="*/ 1386220 h 1433517"/>
                      <a:gd name="connsiteX13" fmla="*/ 2167759 w 2167759"/>
                      <a:gd name="connsiteY13" fmla="*/ 1417751 h 143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7759" h="1433517">
                        <a:moveTo>
                          <a:pt x="0" y="1433517"/>
                        </a:moveTo>
                        <a:cubicBezTo>
                          <a:pt x="109045" y="1403957"/>
                          <a:pt x="218090" y="1374397"/>
                          <a:pt x="299545" y="1315276"/>
                        </a:cubicBezTo>
                        <a:cubicBezTo>
                          <a:pt x="381000" y="1256155"/>
                          <a:pt x="428297" y="1177327"/>
                          <a:pt x="488731" y="1078793"/>
                        </a:cubicBezTo>
                        <a:cubicBezTo>
                          <a:pt x="549165" y="980259"/>
                          <a:pt x="606973" y="842310"/>
                          <a:pt x="662152" y="724069"/>
                        </a:cubicBezTo>
                        <a:cubicBezTo>
                          <a:pt x="717331" y="605828"/>
                          <a:pt x="775138" y="471820"/>
                          <a:pt x="819807" y="369344"/>
                        </a:cubicBezTo>
                        <a:cubicBezTo>
                          <a:pt x="864476" y="266868"/>
                          <a:pt x="889438" y="169647"/>
                          <a:pt x="930166" y="109213"/>
                        </a:cubicBezTo>
                        <a:cubicBezTo>
                          <a:pt x="970894" y="48779"/>
                          <a:pt x="1022132" y="17248"/>
                          <a:pt x="1064173" y="6738"/>
                        </a:cubicBezTo>
                        <a:cubicBezTo>
                          <a:pt x="1106214" y="-3772"/>
                          <a:pt x="1132490" y="-9028"/>
                          <a:pt x="1182414" y="46151"/>
                        </a:cubicBezTo>
                        <a:cubicBezTo>
                          <a:pt x="1232338" y="101330"/>
                          <a:pt x="1312479" y="223513"/>
                          <a:pt x="1363717" y="337813"/>
                        </a:cubicBezTo>
                        <a:cubicBezTo>
                          <a:pt x="1414955" y="452113"/>
                          <a:pt x="1441231" y="612396"/>
                          <a:pt x="1489841" y="731951"/>
                        </a:cubicBezTo>
                        <a:cubicBezTo>
                          <a:pt x="1538451" y="851506"/>
                          <a:pt x="1591003" y="955296"/>
                          <a:pt x="1655379" y="1055144"/>
                        </a:cubicBezTo>
                        <a:cubicBezTo>
                          <a:pt x="1719755" y="1154992"/>
                          <a:pt x="1815663" y="1275862"/>
                          <a:pt x="1876097" y="1331041"/>
                        </a:cubicBezTo>
                        <a:cubicBezTo>
                          <a:pt x="1936532" y="1386220"/>
                          <a:pt x="1969376" y="1371768"/>
                          <a:pt x="2017986" y="1386220"/>
                        </a:cubicBezTo>
                        <a:cubicBezTo>
                          <a:pt x="2066596" y="1400672"/>
                          <a:pt x="2117177" y="1409211"/>
                          <a:pt x="2167759" y="141775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6935D5-85CB-40F5-9C4C-EB2A643C2F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22" y="3429000"/>
            <a:ext cx="3600000" cy="2007392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D207827-1194-43AC-A006-D7448CE66BE7}"/>
              </a:ext>
            </a:extLst>
          </p:cNvPr>
          <p:cNvSpPr/>
          <p:nvPr/>
        </p:nvSpPr>
        <p:spPr>
          <a:xfrm>
            <a:off x="4477932" y="1515848"/>
            <a:ext cx="900000" cy="579383"/>
          </a:xfrm>
          <a:custGeom>
            <a:avLst/>
            <a:gdLst>
              <a:gd name="connsiteX0" fmla="*/ 0 w 900000"/>
              <a:gd name="connsiteY0" fmla="*/ 579383 h 579383"/>
              <a:gd name="connsiteX1" fmla="*/ 124363 w 900000"/>
              <a:gd name="connsiteY1" fmla="*/ 531593 h 579383"/>
              <a:gd name="connsiteX2" fmla="*/ 202909 w 900000"/>
              <a:gd name="connsiteY2" fmla="*/ 436014 h 579383"/>
              <a:gd name="connsiteX3" fmla="*/ 274909 w 900000"/>
              <a:gd name="connsiteY3" fmla="*/ 292646 h 579383"/>
              <a:gd name="connsiteX4" fmla="*/ 340363 w 900000"/>
              <a:gd name="connsiteY4" fmla="*/ 149277 h 579383"/>
              <a:gd name="connsiteX5" fmla="*/ 386181 w 900000"/>
              <a:gd name="connsiteY5" fmla="*/ 44140 h 579383"/>
              <a:gd name="connsiteX6" fmla="*/ 441818 w 900000"/>
              <a:gd name="connsiteY6" fmla="*/ 2723 h 579383"/>
              <a:gd name="connsiteX7" fmla="*/ 490909 w 900000"/>
              <a:gd name="connsiteY7" fmla="*/ 18652 h 579383"/>
              <a:gd name="connsiteX8" fmla="*/ 566181 w 900000"/>
              <a:gd name="connsiteY8" fmla="*/ 136533 h 579383"/>
              <a:gd name="connsiteX9" fmla="*/ 618545 w 900000"/>
              <a:gd name="connsiteY9" fmla="*/ 295831 h 579383"/>
              <a:gd name="connsiteX10" fmla="*/ 687272 w 900000"/>
              <a:gd name="connsiteY10" fmla="*/ 426456 h 579383"/>
              <a:gd name="connsiteX11" fmla="*/ 778909 w 900000"/>
              <a:gd name="connsiteY11" fmla="*/ 537965 h 579383"/>
              <a:gd name="connsiteX12" fmla="*/ 837817 w 900000"/>
              <a:gd name="connsiteY12" fmla="*/ 560267 h 579383"/>
              <a:gd name="connsiteX13" fmla="*/ 900000 w 900000"/>
              <a:gd name="connsiteY13" fmla="*/ 573010 h 57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0000" h="579383" extrusionOk="0">
                <a:moveTo>
                  <a:pt x="0" y="579383"/>
                </a:moveTo>
                <a:cubicBezTo>
                  <a:pt x="37813" y="568374"/>
                  <a:pt x="86605" y="557325"/>
                  <a:pt x="124363" y="531593"/>
                </a:cubicBezTo>
                <a:cubicBezTo>
                  <a:pt x="158906" y="508409"/>
                  <a:pt x="182738" y="473110"/>
                  <a:pt x="202909" y="436014"/>
                </a:cubicBezTo>
                <a:cubicBezTo>
                  <a:pt x="226105" y="396104"/>
                  <a:pt x="255069" y="339407"/>
                  <a:pt x="274909" y="292646"/>
                </a:cubicBezTo>
                <a:cubicBezTo>
                  <a:pt x="297400" y="243484"/>
                  <a:pt x="323764" y="192505"/>
                  <a:pt x="340363" y="149277"/>
                </a:cubicBezTo>
                <a:cubicBezTo>
                  <a:pt x="357870" y="107308"/>
                  <a:pt x="368995" y="64504"/>
                  <a:pt x="386181" y="44140"/>
                </a:cubicBezTo>
                <a:cubicBezTo>
                  <a:pt x="402828" y="16908"/>
                  <a:pt x="424061" y="9245"/>
                  <a:pt x="441818" y="2723"/>
                </a:cubicBezTo>
                <a:cubicBezTo>
                  <a:pt x="460470" y="-1792"/>
                  <a:pt x="470897" y="-3237"/>
                  <a:pt x="490909" y="18652"/>
                </a:cubicBezTo>
                <a:cubicBezTo>
                  <a:pt x="506507" y="33596"/>
                  <a:pt x="535724" y="91280"/>
                  <a:pt x="566181" y="136533"/>
                </a:cubicBezTo>
                <a:cubicBezTo>
                  <a:pt x="584384" y="178259"/>
                  <a:pt x="603953" y="249286"/>
                  <a:pt x="618545" y="295831"/>
                </a:cubicBezTo>
                <a:cubicBezTo>
                  <a:pt x="634537" y="337143"/>
                  <a:pt x="669110" y="383889"/>
                  <a:pt x="687272" y="426456"/>
                </a:cubicBezTo>
                <a:cubicBezTo>
                  <a:pt x="719256" y="467676"/>
                  <a:pt x="753094" y="520824"/>
                  <a:pt x="778909" y="537965"/>
                </a:cubicBezTo>
                <a:cubicBezTo>
                  <a:pt x="805117" y="559209"/>
                  <a:pt x="819522" y="553552"/>
                  <a:pt x="837817" y="560267"/>
                </a:cubicBezTo>
                <a:cubicBezTo>
                  <a:pt x="857687" y="562135"/>
                  <a:pt x="878250" y="573531"/>
                  <a:pt x="900000" y="573010"/>
                </a:cubicBezTo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2167759"/>
                      <a:gd name="connsiteY0" fmla="*/ 1433517 h 1433517"/>
                      <a:gd name="connsiteX1" fmla="*/ 299545 w 2167759"/>
                      <a:gd name="connsiteY1" fmla="*/ 1315276 h 1433517"/>
                      <a:gd name="connsiteX2" fmla="*/ 488731 w 2167759"/>
                      <a:gd name="connsiteY2" fmla="*/ 1078793 h 1433517"/>
                      <a:gd name="connsiteX3" fmla="*/ 662152 w 2167759"/>
                      <a:gd name="connsiteY3" fmla="*/ 724069 h 1433517"/>
                      <a:gd name="connsiteX4" fmla="*/ 819807 w 2167759"/>
                      <a:gd name="connsiteY4" fmla="*/ 369344 h 1433517"/>
                      <a:gd name="connsiteX5" fmla="*/ 930166 w 2167759"/>
                      <a:gd name="connsiteY5" fmla="*/ 109213 h 1433517"/>
                      <a:gd name="connsiteX6" fmla="*/ 1064173 w 2167759"/>
                      <a:gd name="connsiteY6" fmla="*/ 6738 h 1433517"/>
                      <a:gd name="connsiteX7" fmla="*/ 1182414 w 2167759"/>
                      <a:gd name="connsiteY7" fmla="*/ 46151 h 1433517"/>
                      <a:gd name="connsiteX8" fmla="*/ 1363717 w 2167759"/>
                      <a:gd name="connsiteY8" fmla="*/ 337813 h 1433517"/>
                      <a:gd name="connsiteX9" fmla="*/ 1489841 w 2167759"/>
                      <a:gd name="connsiteY9" fmla="*/ 731951 h 1433517"/>
                      <a:gd name="connsiteX10" fmla="*/ 1655379 w 2167759"/>
                      <a:gd name="connsiteY10" fmla="*/ 1055144 h 1433517"/>
                      <a:gd name="connsiteX11" fmla="*/ 1876097 w 2167759"/>
                      <a:gd name="connsiteY11" fmla="*/ 1331041 h 1433517"/>
                      <a:gd name="connsiteX12" fmla="*/ 2017986 w 2167759"/>
                      <a:gd name="connsiteY12" fmla="*/ 1386220 h 1433517"/>
                      <a:gd name="connsiteX13" fmla="*/ 2167759 w 2167759"/>
                      <a:gd name="connsiteY13" fmla="*/ 1417751 h 143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7759" h="1433517">
                        <a:moveTo>
                          <a:pt x="0" y="1433517"/>
                        </a:moveTo>
                        <a:cubicBezTo>
                          <a:pt x="109045" y="1403957"/>
                          <a:pt x="218090" y="1374397"/>
                          <a:pt x="299545" y="1315276"/>
                        </a:cubicBezTo>
                        <a:cubicBezTo>
                          <a:pt x="381000" y="1256155"/>
                          <a:pt x="428297" y="1177327"/>
                          <a:pt x="488731" y="1078793"/>
                        </a:cubicBezTo>
                        <a:cubicBezTo>
                          <a:pt x="549165" y="980259"/>
                          <a:pt x="606973" y="842310"/>
                          <a:pt x="662152" y="724069"/>
                        </a:cubicBezTo>
                        <a:cubicBezTo>
                          <a:pt x="717331" y="605828"/>
                          <a:pt x="775138" y="471820"/>
                          <a:pt x="819807" y="369344"/>
                        </a:cubicBezTo>
                        <a:cubicBezTo>
                          <a:pt x="864476" y="266868"/>
                          <a:pt x="889438" y="169647"/>
                          <a:pt x="930166" y="109213"/>
                        </a:cubicBezTo>
                        <a:cubicBezTo>
                          <a:pt x="970894" y="48779"/>
                          <a:pt x="1022132" y="17248"/>
                          <a:pt x="1064173" y="6738"/>
                        </a:cubicBezTo>
                        <a:cubicBezTo>
                          <a:pt x="1106214" y="-3772"/>
                          <a:pt x="1132490" y="-9028"/>
                          <a:pt x="1182414" y="46151"/>
                        </a:cubicBezTo>
                        <a:cubicBezTo>
                          <a:pt x="1232338" y="101330"/>
                          <a:pt x="1312479" y="223513"/>
                          <a:pt x="1363717" y="337813"/>
                        </a:cubicBezTo>
                        <a:cubicBezTo>
                          <a:pt x="1414955" y="452113"/>
                          <a:pt x="1441231" y="612396"/>
                          <a:pt x="1489841" y="731951"/>
                        </a:cubicBezTo>
                        <a:cubicBezTo>
                          <a:pt x="1538451" y="851506"/>
                          <a:pt x="1591003" y="955296"/>
                          <a:pt x="1655379" y="1055144"/>
                        </a:cubicBezTo>
                        <a:cubicBezTo>
                          <a:pt x="1719755" y="1154992"/>
                          <a:pt x="1815663" y="1275862"/>
                          <a:pt x="1876097" y="1331041"/>
                        </a:cubicBezTo>
                        <a:cubicBezTo>
                          <a:pt x="1936532" y="1386220"/>
                          <a:pt x="1969376" y="1371768"/>
                          <a:pt x="2017986" y="1386220"/>
                        </a:cubicBezTo>
                        <a:cubicBezTo>
                          <a:pt x="2066596" y="1400672"/>
                          <a:pt x="2117177" y="1409211"/>
                          <a:pt x="2167759" y="141775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D4877E9-3974-49CA-A861-A01612A21035}"/>
              </a:ext>
            </a:extLst>
          </p:cNvPr>
          <p:cNvSpPr/>
          <p:nvPr/>
        </p:nvSpPr>
        <p:spPr>
          <a:xfrm>
            <a:off x="4657932" y="1515847"/>
            <a:ext cx="540000" cy="579383"/>
          </a:xfrm>
          <a:custGeom>
            <a:avLst/>
            <a:gdLst>
              <a:gd name="connsiteX0" fmla="*/ 0 w 540000"/>
              <a:gd name="connsiteY0" fmla="*/ 579383 h 579383"/>
              <a:gd name="connsiteX1" fmla="*/ 74618 w 540000"/>
              <a:gd name="connsiteY1" fmla="*/ 531593 h 579383"/>
              <a:gd name="connsiteX2" fmla="*/ 121745 w 540000"/>
              <a:gd name="connsiteY2" fmla="*/ 436014 h 579383"/>
              <a:gd name="connsiteX3" fmla="*/ 164945 w 540000"/>
              <a:gd name="connsiteY3" fmla="*/ 292646 h 579383"/>
              <a:gd name="connsiteX4" fmla="*/ 204218 w 540000"/>
              <a:gd name="connsiteY4" fmla="*/ 149277 h 579383"/>
              <a:gd name="connsiteX5" fmla="*/ 231709 w 540000"/>
              <a:gd name="connsiteY5" fmla="*/ 44140 h 579383"/>
              <a:gd name="connsiteX6" fmla="*/ 265091 w 540000"/>
              <a:gd name="connsiteY6" fmla="*/ 2723 h 579383"/>
              <a:gd name="connsiteX7" fmla="*/ 294545 w 540000"/>
              <a:gd name="connsiteY7" fmla="*/ 18652 h 579383"/>
              <a:gd name="connsiteX8" fmla="*/ 339708 w 540000"/>
              <a:gd name="connsiteY8" fmla="*/ 136533 h 579383"/>
              <a:gd name="connsiteX9" fmla="*/ 371127 w 540000"/>
              <a:gd name="connsiteY9" fmla="*/ 295831 h 579383"/>
              <a:gd name="connsiteX10" fmla="*/ 412363 w 540000"/>
              <a:gd name="connsiteY10" fmla="*/ 426456 h 579383"/>
              <a:gd name="connsiteX11" fmla="*/ 467345 w 540000"/>
              <a:gd name="connsiteY11" fmla="*/ 537965 h 579383"/>
              <a:gd name="connsiteX12" fmla="*/ 502690 w 540000"/>
              <a:gd name="connsiteY12" fmla="*/ 560267 h 579383"/>
              <a:gd name="connsiteX13" fmla="*/ 540000 w 540000"/>
              <a:gd name="connsiteY13" fmla="*/ 573010 h 57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0000" h="579383" extrusionOk="0">
                <a:moveTo>
                  <a:pt x="0" y="579383"/>
                </a:moveTo>
                <a:cubicBezTo>
                  <a:pt x="23595" y="567884"/>
                  <a:pt x="50403" y="557317"/>
                  <a:pt x="74618" y="531593"/>
                </a:cubicBezTo>
                <a:cubicBezTo>
                  <a:pt x="99320" y="512024"/>
                  <a:pt x="107476" y="475402"/>
                  <a:pt x="121745" y="436014"/>
                </a:cubicBezTo>
                <a:cubicBezTo>
                  <a:pt x="128885" y="395830"/>
                  <a:pt x="153808" y="339561"/>
                  <a:pt x="164945" y="292646"/>
                </a:cubicBezTo>
                <a:cubicBezTo>
                  <a:pt x="176718" y="238377"/>
                  <a:pt x="198554" y="195779"/>
                  <a:pt x="204218" y="149277"/>
                </a:cubicBezTo>
                <a:cubicBezTo>
                  <a:pt x="211537" y="105840"/>
                  <a:pt x="221450" y="66903"/>
                  <a:pt x="231709" y="44140"/>
                </a:cubicBezTo>
                <a:cubicBezTo>
                  <a:pt x="241762" y="18729"/>
                  <a:pt x="254527" y="7653"/>
                  <a:pt x="265091" y="2723"/>
                </a:cubicBezTo>
                <a:cubicBezTo>
                  <a:pt x="276678" y="-1774"/>
                  <a:pt x="282208" y="-3592"/>
                  <a:pt x="294545" y="18652"/>
                </a:cubicBezTo>
                <a:cubicBezTo>
                  <a:pt x="305700" y="39117"/>
                  <a:pt x="322597" y="90783"/>
                  <a:pt x="339708" y="136533"/>
                </a:cubicBezTo>
                <a:cubicBezTo>
                  <a:pt x="349827" y="178878"/>
                  <a:pt x="367839" y="250311"/>
                  <a:pt x="371127" y="295831"/>
                </a:cubicBezTo>
                <a:cubicBezTo>
                  <a:pt x="381698" y="341578"/>
                  <a:pt x="400058" y="385137"/>
                  <a:pt x="412363" y="426456"/>
                </a:cubicBezTo>
                <a:cubicBezTo>
                  <a:pt x="433105" y="467585"/>
                  <a:pt x="452112" y="516941"/>
                  <a:pt x="467345" y="537965"/>
                </a:cubicBezTo>
                <a:cubicBezTo>
                  <a:pt x="482827" y="559863"/>
                  <a:pt x="491863" y="553831"/>
                  <a:pt x="502690" y="560267"/>
                </a:cubicBezTo>
                <a:cubicBezTo>
                  <a:pt x="514649" y="564203"/>
                  <a:pt x="527287" y="570155"/>
                  <a:pt x="540000" y="573010"/>
                </a:cubicBezTo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2167759"/>
                      <a:gd name="connsiteY0" fmla="*/ 1433517 h 1433517"/>
                      <a:gd name="connsiteX1" fmla="*/ 299545 w 2167759"/>
                      <a:gd name="connsiteY1" fmla="*/ 1315276 h 1433517"/>
                      <a:gd name="connsiteX2" fmla="*/ 488731 w 2167759"/>
                      <a:gd name="connsiteY2" fmla="*/ 1078793 h 1433517"/>
                      <a:gd name="connsiteX3" fmla="*/ 662152 w 2167759"/>
                      <a:gd name="connsiteY3" fmla="*/ 724069 h 1433517"/>
                      <a:gd name="connsiteX4" fmla="*/ 819807 w 2167759"/>
                      <a:gd name="connsiteY4" fmla="*/ 369344 h 1433517"/>
                      <a:gd name="connsiteX5" fmla="*/ 930166 w 2167759"/>
                      <a:gd name="connsiteY5" fmla="*/ 109213 h 1433517"/>
                      <a:gd name="connsiteX6" fmla="*/ 1064173 w 2167759"/>
                      <a:gd name="connsiteY6" fmla="*/ 6738 h 1433517"/>
                      <a:gd name="connsiteX7" fmla="*/ 1182414 w 2167759"/>
                      <a:gd name="connsiteY7" fmla="*/ 46151 h 1433517"/>
                      <a:gd name="connsiteX8" fmla="*/ 1363717 w 2167759"/>
                      <a:gd name="connsiteY8" fmla="*/ 337813 h 1433517"/>
                      <a:gd name="connsiteX9" fmla="*/ 1489841 w 2167759"/>
                      <a:gd name="connsiteY9" fmla="*/ 731951 h 1433517"/>
                      <a:gd name="connsiteX10" fmla="*/ 1655379 w 2167759"/>
                      <a:gd name="connsiteY10" fmla="*/ 1055144 h 1433517"/>
                      <a:gd name="connsiteX11" fmla="*/ 1876097 w 2167759"/>
                      <a:gd name="connsiteY11" fmla="*/ 1331041 h 1433517"/>
                      <a:gd name="connsiteX12" fmla="*/ 2017986 w 2167759"/>
                      <a:gd name="connsiteY12" fmla="*/ 1386220 h 1433517"/>
                      <a:gd name="connsiteX13" fmla="*/ 2167759 w 2167759"/>
                      <a:gd name="connsiteY13" fmla="*/ 1417751 h 14335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67759" h="1433517">
                        <a:moveTo>
                          <a:pt x="0" y="1433517"/>
                        </a:moveTo>
                        <a:cubicBezTo>
                          <a:pt x="109045" y="1403957"/>
                          <a:pt x="218090" y="1374397"/>
                          <a:pt x="299545" y="1315276"/>
                        </a:cubicBezTo>
                        <a:cubicBezTo>
                          <a:pt x="381000" y="1256155"/>
                          <a:pt x="428297" y="1177327"/>
                          <a:pt x="488731" y="1078793"/>
                        </a:cubicBezTo>
                        <a:cubicBezTo>
                          <a:pt x="549165" y="980259"/>
                          <a:pt x="606973" y="842310"/>
                          <a:pt x="662152" y="724069"/>
                        </a:cubicBezTo>
                        <a:cubicBezTo>
                          <a:pt x="717331" y="605828"/>
                          <a:pt x="775138" y="471820"/>
                          <a:pt x="819807" y="369344"/>
                        </a:cubicBezTo>
                        <a:cubicBezTo>
                          <a:pt x="864476" y="266868"/>
                          <a:pt x="889438" y="169647"/>
                          <a:pt x="930166" y="109213"/>
                        </a:cubicBezTo>
                        <a:cubicBezTo>
                          <a:pt x="970894" y="48779"/>
                          <a:pt x="1022132" y="17248"/>
                          <a:pt x="1064173" y="6738"/>
                        </a:cubicBezTo>
                        <a:cubicBezTo>
                          <a:pt x="1106214" y="-3772"/>
                          <a:pt x="1132490" y="-9028"/>
                          <a:pt x="1182414" y="46151"/>
                        </a:cubicBezTo>
                        <a:cubicBezTo>
                          <a:pt x="1232338" y="101330"/>
                          <a:pt x="1312479" y="223513"/>
                          <a:pt x="1363717" y="337813"/>
                        </a:cubicBezTo>
                        <a:cubicBezTo>
                          <a:pt x="1414955" y="452113"/>
                          <a:pt x="1441231" y="612396"/>
                          <a:pt x="1489841" y="731951"/>
                        </a:cubicBezTo>
                        <a:cubicBezTo>
                          <a:pt x="1538451" y="851506"/>
                          <a:pt x="1591003" y="955296"/>
                          <a:pt x="1655379" y="1055144"/>
                        </a:cubicBezTo>
                        <a:cubicBezTo>
                          <a:pt x="1719755" y="1154992"/>
                          <a:pt x="1815663" y="1275862"/>
                          <a:pt x="1876097" y="1331041"/>
                        </a:cubicBezTo>
                        <a:cubicBezTo>
                          <a:pt x="1936532" y="1386220"/>
                          <a:pt x="1969376" y="1371768"/>
                          <a:pt x="2017986" y="1386220"/>
                        </a:cubicBezTo>
                        <a:cubicBezTo>
                          <a:pt x="2066596" y="1400672"/>
                          <a:pt x="2117177" y="1409211"/>
                          <a:pt x="2167759" y="141775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5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49719-F275-4FAD-BC33-6CE049C13C2F}"/>
              </a:ext>
            </a:extLst>
          </p:cNvPr>
          <p:cNvSpPr txBox="1"/>
          <p:nvPr/>
        </p:nvSpPr>
        <p:spPr>
          <a:xfrm>
            <a:off x="349466" y="559779"/>
            <a:ext cx="576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복잡도</a:t>
            </a:r>
            <a:endParaRPr lang="en-US" altLang="ko-KR" sz="14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>
                <a:sym typeface="Wingdings" panose="05000000000000000000" pitchFamily="2" charset="2"/>
              </a:rPr>
              <a:t>m : </a:t>
            </a:r>
            <a:r>
              <a:rPr lang="ko-KR" altLang="en-US" sz="1400" dirty="0">
                <a:sym typeface="Wingdings" panose="05000000000000000000" pitchFamily="2" charset="2"/>
              </a:rPr>
              <a:t>훈련 샘플 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>
                <a:sym typeface="Wingdings" panose="05000000000000000000" pitchFamily="2" charset="2"/>
              </a:rPr>
              <a:t>n : </a:t>
            </a:r>
            <a:r>
              <a:rPr lang="ko-KR" altLang="en-US" sz="1400" dirty="0">
                <a:sym typeface="Wingdings" panose="05000000000000000000" pitchFamily="2" charset="2"/>
              </a:rPr>
              <a:t>특성 수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412B00-F82C-4150-B44D-78EBA1DA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783476"/>
            <a:ext cx="7200000" cy="128063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6D3404-2A0F-4CBE-86F4-356DACF61C6A}"/>
              </a:ext>
            </a:extLst>
          </p:cNvPr>
          <p:cNvSpPr/>
          <p:nvPr/>
        </p:nvSpPr>
        <p:spPr>
          <a:xfrm>
            <a:off x="2577662" y="2088931"/>
            <a:ext cx="2104697" cy="275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EA6D6E-0231-46BC-9135-4EDD0EBEC2C7}"/>
              </a:ext>
            </a:extLst>
          </p:cNvPr>
          <p:cNvSpPr/>
          <p:nvPr/>
        </p:nvSpPr>
        <p:spPr>
          <a:xfrm>
            <a:off x="2577662" y="2670283"/>
            <a:ext cx="2934138" cy="275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6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">
      <a:majorFont>
        <a:latin typeface="Noto Sans"/>
        <a:ea typeface="Noto Sans KR Black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298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 Black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Kwan-Gu</dc:creator>
  <cp:lastModifiedBy>Baek Kwan-Gu</cp:lastModifiedBy>
  <cp:revision>101</cp:revision>
  <dcterms:created xsi:type="dcterms:W3CDTF">2021-07-25T10:34:58Z</dcterms:created>
  <dcterms:modified xsi:type="dcterms:W3CDTF">2021-08-01T10:23:42Z</dcterms:modified>
</cp:coreProperties>
</file>