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7" r:id="rId9"/>
    <p:sldId id="268" r:id="rId10"/>
    <p:sldId id="269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747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098A0168-EB40-45AF-89A1-87DE0A55FFC6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8F8CA68F-747D-436A-B5BB-2EBC3ED499E4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6DD8DC11-9E39-40A0-B3DC-E3F2AD04A616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0000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4937"/>
            <a:ext cx="9527275" cy="42113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486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60E05506-6815-4E0E-B1DE-ECA35C2016DF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FC6E85F7-A724-48A4-9D33-CEBC5174E86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42806E7A-BDD3-46A3-BEE2-EB821F9236B4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9ED1540C-9440-4E7A-B71A-BEFEE06869E3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E0318DDB-88AC-4039-B59C-B05DC4C9C16C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E082ABFB-60E7-4BA1-866A-7059F058065B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/>
          <a:lstStyle/>
          <a:p>
            <a:fld id="{2694112F-55F4-4776-A323-7418930321C8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900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5951"/>
            <a:ext cx="9485163" cy="418225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trees in the forest">
            <a:extLst>
              <a:ext uri="{FF2B5EF4-FFF2-40B4-BE49-F238E27FC236}">
                <a16:creationId xmlns:a16="http://schemas.microsoft.com/office/drawing/2014/main" id="{39637656-9ABF-1C4A-2342-585F1A7D6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4C29D-059F-7416-78F5-380B083F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Isolation Forest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26080-37FB-5FA6-9585-C59B8BF4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이상치 탐지에 대한 효과적인 알고리즘</a:t>
            </a:r>
            <a:endParaRPr lang="en-GB" sz="12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r">
              <a:lnSpc>
                <a:spcPct val="90000"/>
              </a:lnSpc>
            </a:pPr>
            <a:r>
              <a:rPr lang="en-GB" sz="1200" dirty="0">
                <a:solidFill>
                  <a:srgbClr val="FFFFFF"/>
                </a:solidFill>
                <a:latin typeface="+mj-ea"/>
                <a:ea typeface="+mj-ea"/>
              </a:rPr>
              <a:t>2023.12. </a:t>
            </a:r>
            <a:r>
              <a:rPr lang="ko-KR" altLang="en-US" sz="1200" dirty="0">
                <a:solidFill>
                  <a:srgbClr val="FFFFFF"/>
                </a:solidFill>
                <a:latin typeface="+mj-ea"/>
                <a:ea typeface="+mj-ea"/>
              </a:rPr>
              <a:t>백관구</a:t>
            </a:r>
            <a:endParaRPr lang="en-GB" sz="1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DAAFD-724E-4854-A5E2-54C0EC28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Isolation Forest</a:t>
            </a:r>
            <a:r>
              <a:rPr lang="ko-KR" altLang="en-US" dirty="0"/>
              <a:t>의</a:t>
            </a:r>
            <a:r>
              <a:rPr lang="en-GB" altLang="ko-KR" dirty="0"/>
              <a:t> </a:t>
            </a:r>
            <a:r>
              <a:rPr lang="ko-KR" altLang="en-US" dirty="0"/>
              <a:t>하이퍼파라미터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C124-0EB8-A439-050A-1B23BA0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트리의 개수</a:t>
            </a:r>
            <a:r>
              <a:rPr lang="en-GB" altLang="ko-KR" dirty="0"/>
              <a:t>(n_estimators)</a:t>
            </a:r>
          </a:p>
          <a:p>
            <a:pPr lvl="1"/>
            <a:r>
              <a:rPr lang="ko-KR" altLang="en-US" dirty="0"/>
              <a:t>이상치 탐지에 사용할 트리</a:t>
            </a:r>
            <a:r>
              <a:rPr lang="en-GB" altLang="ko-KR" dirty="0"/>
              <a:t>(Isolation Tree)</a:t>
            </a:r>
            <a:r>
              <a:rPr lang="ko-KR" altLang="en-US" dirty="0"/>
              <a:t>의 개수</a:t>
            </a:r>
            <a:endParaRPr lang="en-GB" altLang="ko-KR" dirty="0"/>
          </a:p>
          <a:p>
            <a:pPr lvl="1"/>
            <a:r>
              <a:rPr lang="ko-KR" altLang="en-US" dirty="0"/>
              <a:t>많은 트리를 사용할수록 성능이 향상될 수 있음</a:t>
            </a:r>
            <a:endParaRPr lang="en-GB" altLang="ko-KR" dirty="0"/>
          </a:p>
          <a:p>
            <a:r>
              <a:rPr lang="ko-KR" altLang="en-US" dirty="0"/>
              <a:t>이상치 비율</a:t>
            </a:r>
            <a:r>
              <a:rPr lang="en-GB" altLang="ko-KR" dirty="0"/>
              <a:t>(contamination)</a:t>
            </a:r>
          </a:p>
          <a:p>
            <a:pPr lvl="1"/>
            <a:r>
              <a:rPr lang="ko-KR" altLang="en-US" dirty="0"/>
              <a:t>데이터에서 이상치가 차지하는 비율</a:t>
            </a:r>
            <a:endParaRPr lang="en-GB" altLang="ko-KR" dirty="0"/>
          </a:p>
          <a:p>
            <a:pPr lvl="1"/>
            <a:r>
              <a:rPr lang="ko-KR" altLang="en-US" dirty="0"/>
              <a:t>높게 설정하면 이상치로 간주하는 데이터의 비율이 늘어남</a:t>
            </a:r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B4DA8-08F3-ABBA-B50C-29EB1D31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2F3DFB-8908-AD94-C43C-27227E1F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24" y="1713308"/>
            <a:ext cx="3917364" cy="12348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76A025-7BC8-32A2-93BC-5411C563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28" y="4477937"/>
            <a:ext cx="9048816" cy="1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DAAFD-724E-4854-A5E2-54C0EC28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Isolation Forest</a:t>
            </a:r>
            <a:r>
              <a:rPr lang="ko-KR" altLang="en-US" dirty="0"/>
              <a:t>의</a:t>
            </a:r>
            <a:r>
              <a:rPr lang="en-GB" altLang="ko-KR" dirty="0"/>
              <a:t> </a:t>
            </a:r>
            <a:r>
              <a:rPr lang="ko-KR" altLang="en-US" dirty="0"/>
              <a:t>하이퍼파라미터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C124-0EB8-A439-050A-1B23BA0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샘플링 비율</a:t>
            </a:r>
            <a:r>
              <a:rPr lang="en-GB" altLang="ko-KR" dirty="0"/>
              <a:t>(</a:t>
            </a:r>
            <a:r>
              <a:rPr lang="en-GB" altLang="ko-KR" dirty="0" err="1"/>
              <a:t>max_samples</a:t>
            </a:r>
            <a:r>
              <a:rPr lang="en-GB" altLang="ko-KR" dirty="0"/>
              <a:t>)</a:t>
            </a:r>
          </a:p>
          <a:p>
            <a:pPr lvl="1"/>
            <a:r>
              <a:rPr lang="ko-KR" altLang="en-US" dirty="0"/>
              <a:t>각</a:t>
            </a:r>
            <a:r>
              <a:rPr lang="en-GB" dirty="0"/>
              <a:t> </a:t>
            </a:r>
            <a:r>
              <a:rPr lang="ko-KR" altLang="en-US" dirty="0"/>
              <a:t>트리를 생성할 때 무작위 추출되는 데이터의 샘플링 비율</a:t>
            </a:r>
            <a:endParaRPr lang="en-GB" altLang="ko-KR" dirty="0"/>
          </a:p>
          <a:p>
            <a:pPr lvl="1"/>
            <a:r>
              <a:rPr lang="ko-KR" altLang="en-US" dirty="0"/>
              <a:t>높은 샘플링 비율의 경우 </a:t>
            </a:r>
            <a:r>
              <a:rPr lang="ko-KR" altLang="en-US" dirty="0" err="1"/>
              <a:t>계산량이</a:t>
            </a:r>
            <a:r>
              <a:rPr lang="ko-KR" altLang="en-US" dirty="0"/>
              <a:t> 증가될 수 있음</a:t>
            </a:r>
            <a:endParaRPr lang="en-GB" altLang="ko-KR" dirty="0"/>
          </a:p>
          <a:p>
            <a:r>
              <a:rPr lang="ko-KR" altLang="en-US" dirty="0"/>
              <a:t>특성 샘플링 비율</a:t>
            </a:r>
            <a:r>
              <a:rPr lang="en-GB" altLang="ko-KR" dirty="0"/>
              <a:t>(</a:t>
            </a:r>
            <a:r>
              <a:rPr lang="en-GB" altLang="ko-KR" dirty="0" err="1"/>
              <a:t>max_features</a:t>
            </a:r>
            <a:r>
              <a:rPr lang="en-GB" altLang="ko-KR" dirty="0"/>
              <a:t>)</a:t>
            </a:r>
          </a:p>
          <a:p>
            <a:pPr lvl="1"/>
            <a:r>
              <a:rPr lang="ko-KR" altLang="en-US" dirty="0"/>
              <a:t>각 트리를 생성할 때 무작위 추출되는 특성의 샘플링 비율</a:t>
            </a:r>
            <a:endParaRPr lang="en-GB" altLang="ko-KR" dirty="0"/>
          </a:p>
          <a:p>
            <a:pPr lvl="1"/>
            <a:r>
              <a:rPr lang="ko-KR" altLang="en-US" dirty="0"/>
              <a:t>높은 값은 다양한 특성을 고려하도록</a:t>
            </a:r>
            <a:r>
              <a:rPr lang="en-GB" altLang="ko-KR" dirty="0"/>
              <a:t>, </a:t>
            </a:r>
            <a:r>
              <a:rPr lang="ko-KR" altLang="en-US" dirty="0"/>
              <a:t>낮은 값은 심플한 트리를 생성하도록 함</a:t>
            </a:r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B4DA8-08F3-ABBA-B50C-29EB1D31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2F3DFB-8908-AD94-C43C-27227E1F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24" y="1713308"/>
            <a:ext cx="3917364" cy="12348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80A4CC-741B-1190-5514-7AB5EF24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28" y="4477937"/>
            <a:ext cx="9048816" cy="1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EBBC9-FC9F-A39A-A6AD-A5DF4FFD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</a:t>
            </a:r>
            <a:r>
              <a:rPr lang="ko-KR" altLang="en-US" dirty="0"/>
              <a:t>의 한계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D6248-8494-8988-785E-EF7A16ED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4937"/>
            <a:ext cx="9883463" cy="4211388"/>
          </a:xfrm>
        </p:spPr>
        <p:txBody>
          <a:bodyPr/>
          <a:lstStyle/>
          <a:p>
            <a:r>
              <a:rPr lang="ko-KR" altLang="en-US" dirty="0"/>
              <a:t>낮은 차원의 데이터</a:t>
            </a:r>
            <a:endParaRPr lang="en-GB" altLang="ko-KR" dirty="0"/>
          </a:p>
          <a:p>
            <a:pPr lvl="1"/>
            <a:r>
              <a:rPr lang="ko-KR" altLang="en-US" dirty="0"/>
              <a:t>고차원 데이터에 좋은 성능을 보이지만</a:t>
            </a:r>
            <a:r>
              <a:rPr lang="en-GB" altLang="ko-KR" dirty="0"/>
              <a:t>, </a:t>
            </a:r>
            <a:r>
              <a:rPr lang="ko-KR" altLang="en-US" dirty="0"/>
              <a:t>낮은 차원의 데이터는 다른 이상치 탐지 기법이 효과적일 수 있음</a:t>
            </a:r>
            <a:endParaRPr lang="en-GB" altLang="ko-KR" dirty="0"/>
          </a:p>
          <a:p>
            <a:r>
              <a:rPr lang="ko-KR" altLang="en-US" dirty="0"/>
              <a:t>높은 이상치 밀도 </a:t>
            </a:r>
            <a:r>
              <a:rPr lang="en-GB" altLang="ko-KR" dirty="0"/>
              <a:t>&amp; </a:t>
            </a:r>
            <a:r>
              <a:rPr lang="ko-KR" altLang="en-US" dirty="0"/>
              <a:t>균일한 클러스터링</a:t>
            </a:r>
            <a:endParaRPr lang="en-GB" altLang="ko-KR" dirty="0"/>
          </a:p>
          <a:p>
            <a:pPr lvl="1"/>
            <a:r>
              <a:rPr lang="ko-KR" altLang="en-US" dirty="0"/>
              <a:t>이상치 밀도가 높거나 데이터가 균일하게 군집화 되어 있는 경우</a:t>
            </a:r>
            <a:r>
              <a:rPr lang="en-GB" altLang="ko-KR" dirty="0"/>
              <a:t>, </a:t>
            </a:r>
            <a:r>
              <a:rPr lang="ko-KR" altLang="en-US" dirty="0"/>
              <a:t>정상</a:t>
            </a:r>
            <a:r>
              <a:rPr lang="en-GB" altLang="ko-KR" dirty="0"/>
              <a:t>/</a:t>
            </a:r>
            <a:r>
              <a:rPr lang="ko-KR" altLang="en-US" dirty="0"/>
              <a:t>이상치를 구분하기 어려워짐</a:t>
            </a:r>
            <a:endParaRPr lang="en-GB" altLang="ko-KR" dirty="0"/>
          </a:p>
          <a:p>
            <a:r>
              <a:rPr lang="ko-KR" altLang="en-US" dirty="0"/>
              <a:t>컴퓨팅 메모리</a:t>
            </a:r>
            <a:endParaRPr lang="en-GB" altLang="ko-KR" dirty="0"/>
          </a:p>
          <a:p>
            <a:pPr lvl="1"/>
            <a:r>
              <a:rPr lang="ko-KR" altLang="en-US" dirty="0"/>
              <a:t>모든 데이터 샘플을 기반으로 많은 트리를 생성하므로</a:t>
            </a:r>
            <a:r>
              <a:rPr lang="en-GB" altLang="ko-KR" dirty="0"/>
              <a:t>, </a:t>
            </a:r>
            <a:r>
              <a:rPr lang="ko-KR" altLang="en-US" dirty="0"/>
              <a:t>대량의 데이터의 경우 메모리를 많이 소모할 수 있음</a:t>
            </a:r>
            <a:endParaRPr lang="en-GB" altLang="ko-KR" dirty="0"/>
          </a:p>
          <a:p>
            <a:r>
              <a:rPr lang="ko-KR" altLang="en-US" dirty="0"/>
              <a:t>데이터 드리프트</a:t>
            </a:r>
            <a:endParaRPr lang="en-GB" altLang="ko-KR" dirty="0"/>
          </a:p>
          <a:p>
            <a:pPr lvl="1"/>
            <a:r>
              <a:rPr lang="ko-KR" altLang="en-US" dirty="0"/>
              <a:t>데이터 분포가 급격히 변하는 경우</a:t>
            </a:r>
            <a:r>
              <a:rPr lang="en-GB" altLang="ko-KR" dirty="0"/>
              <a:t>, </a:t>
            </a:r>
            <a:r>
              <a:rPr lang="ko-KR" altLang="en-US" dirty="0"/>
              <a:t>모형</a:t>
            </a:r>
            <a:r>
              <a:rPr lang="en-GB" altLang="ko-KR" dirty="0"/>
              <a:t> </a:t>
            </a:r>
            <a:r>
              <a:rPr lang="ko-KR" altLang="en-US" dirty="0"/>
              <a:t>성능 저하 → 재학습으로 문제 완화</a:t>
            </a:r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EF808-FD93-CE19-9D8F-0A6CFF4B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5419-2664-F1EF-6043-BEAE471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이상치 탐지의 필요성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0D90F-D842-AE64-8B4C-CDF599DE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“</a:t>
            </a:r>
            <a:r>
              <a:rPr lang="ko-KR" altLang="en-US" dirty="0"/>
              <a:t>이상치</a:t>
            </a:r>
            <a:r>
              <a:rPr lang="en-GB" altLang="ko-KR" dirty="0"/>
              <a:t>”</a:t>
            </a:r>
            <a:r>
              <a:rPr lang="ko-KR" altLang="en-US" dirty="0"/>
              <a:t>란 무엇인가</a:t>
            </a:r>
            <a:endParaRPr lang="en-GB" altLang="ko-KR" dirty="0"/>
          </a:p>
          <a:p>
            <a:pPr lvl="1"/>
            <a:r>
              <a:rPr lang="ko-KR" altLang="en-US" dirty="0"/>
              <a:t>데이터 집합의 일반적인 분포에서 벗어나는 관측치</a:t>
            </a:r>
            <a:endParaRPr lang="en-GB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36333-1A24-53E6-58E5-979288AA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33E09-C3FA-776A-BBCB-6B44F8CF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774" y="2660116"/>
            <a:ext cx="689012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5419-2664-F1EF-6043-BEAE471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이상치 탐지의 필요성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0D90F-D842-AE64-8B4C-CDF599DE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사례</a:t>
            </a:r>
            <a:endParaRPr lang="en-GB" altLang="ko-KR" dirty="0"/>
          </a:p>
          <a:p>
            <a:pPr lvl="1"/>
            <a:r>
              <a:rPr lang="ko-KR" altLang="en-US" dirty="0"/>
              <a:t>금융 </a:t>
            </a:r>
            <a:r>
              <a:rPr lang="en-GB" altLang="ko-KR" dirty="0"/>
              <a:t>: </a:t>
            </a:r>
            <a:r>
              <a:rPr lang="ko-KR" altLang="en-US" dirty="0"/>
              <a:t>사기 탐지</a:t>
            </a:r>
            <a:r>
              <a:rPr lang="en-GB" altLang="ko-KR" dirty="0"/>
              <a:t>. </a:t>
            </a:r>
            <a:r>
              <a:rPr lang="ko-KR" altLang="en-US" dirty="0"/>
              <a:t>정상적인 금융거래 패턴을 기준으로 벗어난 거래를 감지하여 사기 행위를 탐지</a:t>
            </a:r>
            <a:endParaRPr lang="en-GB" altLang="ko-KR" dirty="0"/>
          </a:p>
          <a:p>
            <a:pPr lvl="1"/>
            <a:r>
              <a:rPr lang="ko-KR" altLang="en-US" dirty="0"/>
              <a:t>제조 </a:t>
            </a:r>
            <a:r>
              <a:rPr lang="en-GB" altLang="ko-KR" dirty="0"/>
              <a:t>: </a:t>
            </a:r>
            <a:r>
              <a:rPr lang="ko-KR" altLang="en-US" dirty="0"/>
              <a:t>공정에서 제품의 생산 불량</a:t>
            </a:r>
            <a:r>
              <a:rPr lang="en-GB" altLang="ko-KR" dirty="0"/>
              <a:t>, </a:t>
            </a:r>
            <a:r>
              <a:rPr lang="ko-KR" altLang="en-US" dirty="0"/>
              <a:t>공정 이상을 감지하고 조치</a:t>
            </a:r>
            <a:endParaRPr lang="en-GB" altLang="ko-KR" dirty="0"/>
          </a:p>
          <a:p>
            <a:pPr lvl="1"/>
            <a:r>
              <a:rPr lang="ko-KR" altLang="en-US" dirty="0"/>
              <a:t>보안 </a:t>
            </a:r>
            <a:r>
              <a:rPr lang="en-GB" altLang="ko-KR" dirty="0"/>
              <a:t>: </a:t>
            </a:r>
            <a:r>
              <a:rPr lang="ko-KR" altLang="en-US" dirty="0"/>
              <a:t>네트워크에서 이상 행위를 탐지해 사이버공격을 차단</a:t>
            </a:r>
            <a:endParaRPr lang="en-GB" altLang="ko-KR" dirty="0"/>
          </a:p>
          <a:p>
            <a:pPr lvl="1"/>
            <a:r>
              <a:rPr lang="ko-KR" altLang="en-US" dirty="0"/>
              <a:t>의료 </a:t>
            </a:r>
            <a:r>
              <a:rPr lang="en-GB" altLang="ko-KR" dirty="0"/>
              <a:t>: </a:t>
            </a:r>
            <a:r>
              <a:rPr lang="ko-KR" altLang="en-US" dirty="0"/>
              <a:t>환자의 생체데이터를 모니터링해 상태 이상을 감지하고 진단</a:t>
            </a:r>
            <a:endParaRPr lang="en-GB" altLang="ko-KR" dirty="0"/>
          </a:p>
          <a:p>
            <a:pPr lvl="1"/>
            <a:r>
              <a:rPr lang="ko-KR" altLang="en-US" dirty="0"/>
              <a:t>환경 </a:t>
            </a:r>
            <a:r>
              <a:rPr lang="en-GB" altLang="ko-KR" dirty="0"/>
              <a:t>: </a:t>
            </a:r>
            <a:r>
              <a:rPr lang="ko-KR" altLang="en-US" dirty="0"/>
              <a:t>대기</a:t>
            </a:r>
            <a:r>
              <a:rPr lang="en-GB" altLang="ko-KR" dirty="0"/>
              <a:t>, </a:t>
            </a:r>
            <a:r>
              <a:rPr lang="ko-KR" altLang="en-US" dirty="0"/>
              <a:t>수질 중 오염을 감지</a:t>
            </a:r>
            <a:endParaRPr lang="en-GB" altLang="ko-KR" dirty="0"/>
          </a:p>
          <a:p>
            <a:pPr marL="0" indent="0">
              <a:buNone/>
            </a:pPr>
            <a:r>
              <a:rPr lang="ko-KR" altLang="en-US" dirty="0"/>
              <a:t>▶ 이상치 탐지는 시스템의 안정성과 신뢰성을 유지하기 위해 중요하게 사용됨</a:t>
            </a:r>
            <a:r>
              <a:rPr lang="en-GB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36333-1A24-53E6-58E5-979288AA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AEA3-772E-EF4B-0B9B-72E1140A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개요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E979A-D6C2-F5C2-732D-55B31BA0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이상치 탐지 기법</a:t>
            </a:r>
            <a:endParaRPr lang="en-GB" altLang="ko-KR" dirty="0"/>
          </a:p>
          <a:p>
            <a:pPr lvl="1"/>
            <a:r>
              <a:rPr lang="en-GB" altLang="ko-KR" dirty="0"/>
              <a:t>One-Class SVM (Support Vector Machine)</a:t>
            </a:r>
          </a:p>
          <a:p>
            <a:pPr lvl="2"/>
            <a:r>
              <a:rPr lang="ko-KR" altLang="en-US" dirty="0"/>
              <a:t>정상 샘플의 고밀도 영역을 정의하고</a:t>
            </a:r>
            <a:r>
              <a:rPr lang="en-GB" altLang="ko-KR" dirty="0"/>
              <a:t>, </a:t>
            </a:r>
            <a:r>
              <a:rPr lang="ko-KR" altLang="en-US" dirty="0"/>
              <a:t>그 외 영역을 이상치로 간주 </a:t>
            </a:r>
            <a:r>
              <a:rPr lang="en-GB" altLang="ko-KR" dirty="0"/>
              <a:t>(</a:t>
            </a:r>
            <a:r>
              <a:rPr lang="ko-KR" altLang="en-US" dirty="0"/>
              <a:t>정상 샘플의 밀도 기반</a:t>
            </a:r>
            <a:r>
              <a:rPr lang="en-GB" altLang="ko-KR" dirty="0"/>
              <a:t>)</a:t>
            </a:r>
          </a:p>
          <a:p>
            <a:pPr marL="914400" lvl="2" indent="0">
              <a:buNone/>
            </a:pPr>
            <a:r>
              <a:rPr lang="ko-KR" altLang="en-US" dirty="0"/>
              <a:t>→ </a:t>
            </a:r>
            <a:r>
              <a:rPr lang="en-GB" altLang="ko-KR" dirty="0"/>
              <a:t>Isolation Forest</a:t>
            </a:r>
            <a:r>
              <a:rPr lang="ko-KR" altLang="en-US" dirty="0"/>
              <a:t>는 정상 영역을 정의하지 않고도 효과적으로 이상치를 탐지</a:t>
            </a:r>
            <a:endParaRPr lang="en-GB" altLang="ko-KR" dirty="0"/>
          </a:p>
          <a:p>
            <a:pPr lvl="1"/>
            <a:r>
              <a:rPr lang="en-GB" altLang="ko-KR" dirty="0"/>
              <a:t>LOF (Local Outlier Factor)</a:t>
            </a:r>
          </a:p>
          <a:p>
            <a:pPr lvl="2"/>
            <a:r>
              <a:rPr lang="ko-KR" altLang="en-US" dirty="0"/>
              <a:t>주변 샘플들과의 상대적인 밀도를 고려하여 이상치를 판단하므로</a:t>
            </a:r>
            <a:r>
              <a:rPr lang="en-GB" altLang="ko-KR" dirty="0"/>
              <a:t>, </a:t>
            </a:r>
            <a:r>
              <a:rPr lang="ko-KR" altLang="en-US" dirty="0"/>
              <a:t>국소적</a:t>
            </a:r>
            <a:r>
              <a:rPr lang="en-GB" altLang="ko-KR" dirty="0"/>
              <a:t>(local)</a:t>
            </a:r>
            <a:r>
              <a:rPr lang="ko-KR" altLang="en-US" dirty="0"/>
              <a:t>으로 이상</a:t>
            </a:r>
            <a:r>
              <a:rPr lang="en-GB" altLang="ko-KR" dirty="0"/>
              <a:t>/</a:t>
            </a:r>
            <a:r>
              <a:rPr lang="ko-KR" altLang="en-US" dirty="0"/>
              <a:t>정상인지 판단</a:t>
            </a:r>
            <a:endParaRPr lang="en-GB" altLang="ko-KR" dirty="0"/>
          </a:p>
          <a:p>
            <a:pPr lvl="2"/>
            <a:r>
              <a:rPr lang="ko-KR" altLang="en-US" dirty="0"/>
              <a:t>차원의 저주에 취약하며</a:t>
            </a:r>
            <a:r>
              <a:rPr lang="en-GB" altLang="ko-KR" dirty="0"/>
              <a:t>, </a:t>
            </a:r>
            <a:r>
              <a:rPr lang="ko-KR" altLang="en-US" dirty="0"/>
              <a:t>고차원 데이터에서 연산량이 상당히 많음</a:t>
            </a:r>
            <a:endParaRPr lang="en-GB" altLang="ko-KR" dirty="0"/>
          </a:p>
          <a:p>
            <a:pPr marL="914400" lvl="2" indent="0">
              <a:buNone/>
            </a:pPr>
            <a:r>
              <a:rPr lang="ko-KR" altLang="en-US" dirty="0"/>
              <a:t>→ </a:t>
            </a:r>
            <a:r>
              <a:rPr lang="en-GB" altLang="ko-KR" dirty="0"/>
              <a:t>Isolation Forest</a:t>
            </a:r>
            <a:r>
              <a:rPr lang="ko-KR" altLang="en-US" dirty="0"/>
              <a:t>는 고차원 데이터에서 상대적으로 좋은 성능 </a:t>
            </a:r>
            <a:r>
              <a:rPr lang="en-GB" altLang="ko-KR" dirty="0"/>
              <a:t>(</a:t>
            </a:r>
            <a:r>
              <a:rPr lang="ko-KR" altLang="en-US" dirty="0"/>
              <a:t>∵ 무작위 분할</a:t>
            </a:r>
            <a:r>
              <a:rPr lang="en-GB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en-GB" altLang="ko-KR" dirty="0"/>
              <a:t>Isolation Forest</a:t>
            </a:r>
            <a:r>
              <a:rPr lang="ko-KR" altLang="en-US" dirty="0"/>
              <a:t>의 빠른 계산 속도</a:t>
            </a:r>
            <a:r>
              <a:rPr lang="en-GB" altLang="ko-KR" dirty="0"/>
              <a:t>, </a:t>
            </a:r>
            <a:r>
              <a:rPr lang="ko-KR" altLang="en-US" dirty="0"/>
              <a:t>고차원 데이터에서 상대적으로 높은 성능</a:t>
            </a:r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D021C-5EBC-1009-3349-EFBDA0F8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AEA3-772E-EF4B-0B9B-72E1140A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개요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E979A-D6C2-F5C2-732D-55B31BA0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이상치 탐지를 위한 비지도학습 알고리즘</a:t>
            </a:r>
            <a:r>
              <a:rPr lang="en-GB" altLang="ko-KR" dirty="0"/>
              <a:t>	</a:t>
            </a:r>
            <a:r>
              <a:rPr lang="ko-KR" altLang="en-US" dirty="0"/>
              <a:t>★ 특히</a:t>
            </a:r>
            <a:r>
              <a:rPr lang="en-GB" altLang="ko-KR" dirty="0"/>
              <a:t> </a:t>
            </a:r>
            <a:r>
              <a:rPr lang="ko-KR" altLang="en-US" dirty="0"/>
              <a:t>고차원 데이터에서 좋은 성능을 보임</a:t>
            </a:r>
            <a:endParaRPr lang="en-GB" altLang="ko-KR" dirty="0"/>
          </a:p>
          <a:p>
            <a:r>
              <a:rPr lang="ko-KR" altLang="en-US" dirty="0"/>
              <a:t>핵심 아이디어</a:t>
            </a:r>
            <a:endParaRPr lang="en-GB" altLang="ko-KR" dirty="0"/>
          </a:p>
          <a:p>
            <a:pPr lvl="1"/>
            <a:r>
              <a:rPr lang="ko-KR" altLang="en-US" dirty="0"/>
              <a:t>이상 샘플이 정상 샘플보다 더 적은 분할</a:t>
            </a:r>
            <a:r>
              <a:rPr lang="en-GB" altLang="ko-KR" dirty="0"/>
              <a:t>(split)</a:t>
            </a:r>
            <a:r>
              <a:rPr lang="ko-KR" altLang="en-US" dirty="0"/>
              <a:t>을 필요로 함</a:t>
            </a:r>
            <a:endParaRPr lang="en-GB" altLang="ko-KR" dirty="0"/>
          </a:p>
          <a:p>
            <a:pPr lvl="1"/>
            <a:r>
              <a:rPr lang="ko-KR" altLang="en-US" dirty="0"/>
              <a:t>즉</a:t>
            </a:r>
            <a:r>
              <a:rPr lang="en-GB" altLang="ko-KR" dirty="0"/>
              <a:t>, </a:t>
            </a:r>
            <a:r>
              <a:rPr lang="ko-KR" altLang="en-US" dirty="0"/>
              <a:t>이상 샘플은 트리 구조에서 빠르게 고립</a:t>
            </a:r>
            <a:r>
              <a:rPr lang="en-GB" altLang="ko-KR" dirty="0"/>
              <a:t>(isolate)</a:t>
            </a:r>
            <a:r>
              <a:rPr lang="ko-KR" altLang="en-US" dirty="0"/>
              <a:t>될 것이고 정상 샘플은 더 많은 분할을 필요로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D021C-5EBC-1009-3349-EFBDA0F8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B98038-7DEE-C70A-4405-6380FDB98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8891" b="12752"/>
          <a:stretch/>
        </p:blipFill>
        <p:spPr>
          <a:xfrm>
            <a:off x="3006526" y="3452932"/>
            <a:ext cx="51906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7AA8-3E96-07AF-7B29-BB6B58F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작동 원리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745A-812B-295C-92B6-F6340785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결정 트리를 사용하여 데이터를 분할</a:t>
            </a:r>
            <a:endParaRPr lang="en-GB" altLang="ko-KR" dirty="0"/>
          </a:p>
          <a:p>
            <a:pPr lvl="1"/>
            <a:r>
              <a:rPr lang="ko-KR" altLang="en-US" dirty="0"/>
              <a:t>트리를 생성할 때</a:t>
            </a:r>
            <a:r>
              <a:rPr lang="en-GB" altLang="ko-KR" dirty="0"/>
              <a:t>, </a:t>
            </a:r>
            <a:r>
              <a:rPr lang="ko-KR" altLang="en-US" dirty="0"/>
              <a:t>각 분할에서 무작위로 특성</a:t>
            </a:r>
            <a:r>
              <a:rPr lang="en-GB" altLang="ko-KR" dirty="0"/>
              <a:t>(feature)</a:t>
            </a:r>
            <a:r>
              <a:rPr lang="ko-KR" altLang="en-US" dirty="0"/>
              <a:t>을 선택하고 해당 특성의 최소값</a:t>
            </a:r>
            <a:r>
              <a:rPr lang="en-GB" altLang="ko-KR" dirty="0"/>
              <a:t>~</a:t>
            </a:r>
            <a:r>
              <a:rPr lang="ko-KR" altLang="en-US" dirty="0"/>
              <a:t>최대값 사이에서 임의의 임계값</a:t>
            </a:r>
            <a:r>
              <a:rPr lang="en-GB" altLang="ko-KR" dirty="0"/>
              <a:t>(threshold)</a:t>
            </a:r>
            <a:r>
              <a:rPr lang="ko-KR" altLang="en-US" dirty="0"/>
              <a:t>을 선택</a:t>
            </a:r>
            <a:endParaRPr lang="en-GB" altLang="ko-KR" dirty="0"/>
          </a:p>
          <a:p>
            <a:pPr lvl="1"/>
            <a:r>
              <a:rPr lang="ko-KR" altLang="en-US" dirty="0"/>
              <a:t>트리의 각 분기가 생성</a:t>
            </a:r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6145F-86CA-1017-FCF2-86705FE1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0F5D5-8E28-F8A7-5AA8-32AB51AC210D}"/>
              </a:ext>
            </a:extLst>
          </p:cNvPr>
          <p:cNvSpPr txBox="1"/>
          <p:nvPr/>
        </p:nvSpPr>
        <p:spPr>
          <a:xfrm>
            <a:off x="3124263" y="3567448"/>
            <a:ext cx="471205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(2, 3), (5, 8), (9, 6), (4, 6), (3,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611FF-70BE-2F29-078E-A9745B37F639}"/>
              </a:ext>
            </a:extLst>
          </p:cNvPr>
          <p:cNvSpPr txBox="1"/>
          <p:nvPr/>
        </p:nvSpPr>
        <p:spPr>
          <a:xfrm>
            <a:off x="2667646" y="4209661"/>
            <a:ext cx="5625290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Isolation Tree :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(x1 &lt;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/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(2, 3)          (9,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(5, 8)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(4, 6)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(3, 2)</a:t>
            </a:r>
          </a:p>
        </p:txBody>
      </p:sp>
    </p:spTree>
    <p:extLst>
      <p:ext uri="{BB962C8B-B14F-4D97-AF65-F5344CB8AC3E}">
        <p14:creationId xmlns:p14="http://schemas.microsoft.com/office/powerpoint/2010/main" val="383664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7AA8-3E96-07AF-7B29-BB6B58F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작동 원리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745A-812B-295C-92B6-F6340785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과정을 반복하여 각 샘플의 고립도를 측정</a:t>
            </a:r>
            <a:endParaRPr lang="en-GB" altLang="ko-KR" dirty="0"/>
          </a:p>
          <a:p>
            <a:pPr lvl="1"/>
            <a:r>
              <a:rPr lang="ko-KR" altLang="en-US" dirty="0"/>
              <a:t>각 샘플이 몇 번째 레벨에서 고립되었는지 측정</a:t>
            </a:r>
            <a:r>
              <a:rPr lang="en-GB" altLang="ko-KR" dirty="0"/>
              <a:t>. </a:t>
            </a:r>
            <a:r>
              <a:rPr lang="ko-KR" altLang="en-US" dirty="0"/>
              <a:t>즉</a:t>
            </a:r>
            <a:r>
              <a:rPr lang="en-GB" altLang="ko-KR" dirty="0"/>
              <a:t>, </a:t>
            </a:r>
            <a:r>
              <a:rPr lang="ko-KR" altLang="en-US" dirty="0"/>
              <a:t>트리의 뿌리에서부터 해당 샘플이 몇 번째 레벨에서 리프 노드에 도달하는지 계산</a:t>
            </a:r>
            <a:r>
              <a:rPr lang="en-GB" altLang="ko-KR" dirty="0"/>
              <a:t> </a:t>
            </a:r>
            <a:r>
              <a:rPr lang="ko-KR" altLang="en-US" dirty="0"/>
              <a:t>→</a:t>
            </a:r>
            <a:r>
              <a:rPr lang="en-GB" altLang="ko-KR" dirty="0"/>
              <a:t> </a:t>
            </a:r>
            <a:r>
              <a:rPr lang="ko-KR" altLang="en-US" dirty="0"/>
              <a:t>이상치 일수록 빨리 고립되어 더 낮은 레벨에 위치함</a:t>
            </a:r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6145F-86CA-1017-FCF2-86705FE1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5FAE8-0D7B-ECF5-604B-7C2B9A74736B}"/>
              </a:ext>
            </a:extLst>
          </p:cNvPr>
          <p:cNvSpPr txBox="1"/>
          <p:nvPr/>
        </p:nvSpPr>
        <p:spPr>
          <a:xfrm>
            <a:off x="1443501" y="3043113"/>
            <a:ext cx="599518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Isolation Tree :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(x1 &lt;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/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(2, 3)          (9, 6)  </a:t>
            </a:r>
            <a:r>
              <a:rPr lang="en-GB" sz="1400" dirty="0">
                <a:highlight>
                  <a:srgbClr val="FFFF00"/>
                </a:highlight>
                <a:latin typeface="Consolas" panose="020B0609020204030204" pitchFamily="49" charset="0"/>
              </a:rPr>
              <a:t># 1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(5, 8)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(4, 6)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(3, 2)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(x1 &lt; 4)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/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(2, 3)          (5, 8)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(3, 2)          (4, 6)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/              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(x1 &lt; 3)                        (x1 &lt; 5)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/        \                      /        \</a:t>
            </a:r>
          </a:p>
          <a:p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(2, 3)          (3, 2)          (4, 6)          (5, 8)  </a:t>
            </a:r>
            <a:r>
              <a:rPr lang="en-GB" sz="1400" dirty="0">
                <a:highlight>
                  <a:srgbClr val="FFFF00"/>
                </a:highlight>
                <a:latin typeface="Consolas" panose="020B0609020204030204" pitchFamily="49" charset="0"/>
              </a:rPr>
              <a:t>#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A7D6-F14D-4F51-CA60-EC819C797F9E}"/>
              </a:ext>
            </a:extLst>
          </p:cNvPr>
          <p:cNvSpPr txBox="1"/>
          <p:nvPr/>
        </p:nvSpPr>
        <p:spPr>
          <a:xfrm>
            <a:off x="7847159" y="3043113"/>
            <a:ext cx="1683203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Isolation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(2, 3) : 3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(5, 8) : 3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(9, 6) : 1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(4, 6) : 3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(3, 2) : 3</a:t>
            </a:r>
          </a:p>
        </p:txBody>
      </p:sp>
    </p:spTree>
    <p:extLst>
      <p:ext uri="{BB962C8B-B14F-4D97-AF65-F5344CB8AC3E}">
        <p14:creationId xmlns:p14="http://schemas.microsoft.com/office/powerpoint/2010/main" val="73050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7AA8-3E96-07AF-7B29-BB6B58F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작동 원리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E745A-812B-295C-92B6-F6340785C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고립도를 사용해 이상치 스코어 계산</a:t>
                </a:r>
                <a:endParaRPr lang="en-GB" altLang="ko-KR" dirty="0"/>
              </a:p>
              <a:p>
                <a:pPr lvl="1"/>
                <a:r>
                  <a:rPr lang="ko-KR" altLang="en-US" dirty="0"/>
                  <a:t>오른쪽 식을 통해</a:t>
                </a:r>
                <a:r>
                  <a:rPr lang="en-GB" altLang="ko-KR" dirty="0"/>
                  <a:t>,</a:t>
                </a:r>
                <a:r>
                  <a:rPr lang="ko-KR" altLang="en-US" dirty="0"/>
                  <a:t> 고립도를 </a:t>
                </a:r>
                <a:r>
                  <a:rPr lang="en-GB" altLang="ko-KR" dirty="0"/>
                  <a:t>0~1 </a:t>
                </a:r>
                <a:r>
                  <a:rPr lang="ko-KR" altLang="en-US" dirty="0"/>
                  <a:t>값으로 변환</a:t>
                </a:r>
                <a:endParaRPr lang="en-GB" altLang="ko-KR" dirty="0"/>
              </a:p>
              <a:p>
                <a:pPr lvl="1"/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en-GB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는 고립도를 정규화 하기 위한 상수</a:t>
                </a:r>
                <a:r>
                  <a:rPr lang="en-GB" altLang="ko-KR" dirty="0"/>
                  <a:t>.</a:t>
                </a:r>
                <a:br>
                  <a:rPr lang="en-GB" altLang="ko-KR" dirty="0"/>
                </a:br>
                <a:r>
                  <a:rPr lang="ko-KR" altLang="en-US" dirty="0"/>
                  <a:t>주로 트리의 평균 경로길이로 설정</a:t>
                </a:r>
                <a:r>
                  <a:rPr lang="en-GB" altLang="ko-KR" dirty="0"/>
                  <a:t>.</a:t>
                </a:r>
              </a:p>
              <a:p>
                <a:pPr lvl="1"/>
                <a:r>
                  <a:rPr lang="en-GB" altLang="ko-KR" dirty="0"/>
                  <a:t>1</a:t>
                </a:r>
                <a:r>
                  <a:rPr lang="ko-KR" altLang="en-US" dirty="0"/>
                  <a:t>에 가까울수록 이상치에 가까우며</a:t>
                </a:r>
                <a:r>
                  <a:rPr lang="en-GB" altLang="ko-KR" dirty="0"/>
                  <a:t>, 0.5 </a:t>
                </a:r>
                <a:r>
                  <a:rPr lang="ko-KR" altLang="en-US" dirty="0"/>
                  <a:t>이하</a:t>
                </a:r>
                <a:r>
                  <a:rPr lang="en-GB" altLang="ko-KR" dirty="0"/>
                  <a:t>(</a:t>
                </a:r>
                <a:r>
                  <a:rPr lang="ko-KR" altLang="en-US" dirty="0"/>
                  <a:t>샘플이 평균 경로길이와 유사</a:t>
                </a:r>
                <a:r>
                  <a:rPr lang="en-GB" altLang="ko-KR" dirty="0"/>
                  <a:t>)</a:t>
                </a:r>
                <a:r>
                  <a:rPr lang="ko-KR" altLang="en-US" dirty="0"/>
                  <a:t>면 정상치로 판단</a:t>
                </a:r>
                <a:endParaRPr lang="en-GB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E745A-812B-295C-92B6-F6340785C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6145F-86CA-1017-FCF2-86705FE1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1A448-3091-DB26-42C6-4EAD179C0E6A}"/>
                  </a:ext>
                </a:extLst>
              </p:cNvPr>
              <p:cNvSpPr txBox="1"/>
              <p:nvPr/>
            </p:nvSpPr>
            <p:spPr>
              <a:xfrm>
                <a:off x="6970309" y="2171694"/>
                <a:ext cx="1815304" cy="368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𝑰𝒔𝒐𝒍𝒂𝒕𝒊𝒐𝒏</m:t>
                              </m:r>
                            </m:num>
                            <m:den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1A448-3091-DB26-42C6-4EAD179C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09" y="2171694"/>
                <a:ext cx="1815304" cy="368114"/>
              </a:xfrm>
              <a:prstGeom prst="rect">
                <a:avLst/>
              </a:prstGeom>
              <a:blipFill>
                <a:blip r:embed="rId3"/>
                <a:stretch>
                  <a:fillRect l="-1342" t="-8197" r="-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CC2F97-D04A-C175-6B88-9894FD9D463E}"/>
              </a:ext>
            </a:extLst>
          </p:cNvPr>
          <p:cNvGrpSpPr/>
          <p:nvPr/>
        </p:nvGrpSpPr>
        <p:grpSpPr>
          <a:xfrm>
            <a:off x="2432740" y="4036826"/>
            <a:ext cx="6338191" cy="1509528"/>
            <a:chOff x="3423149" y="3953109"/>
            <a:chExt cx="6338191" cy="15095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AB2E68-62AF-E931-D682-CD1916BC8783}"/>
                </a:ext>
              </a:extLst>
            </p:cNvPr>
            <p:cNvSpPr txBox="1"/>
            <p:nvPr/>
          </p:nvSpPr>
          <p:spPr>
            <a:xfrm>
              <a:off x="3423149" y="3953110"/>
              <a:ext cx="1683203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GB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Isolation</a:t>
              </a:r>
              <a:r>
                <a:rPr lang="ko-KR" alt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GB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(2, 3) : 3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(5, 8) : 3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(9, 6) : 1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(4, 6) : 3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(3, 2) : 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3A83B-DCEC-66C4-8CFE-BB6AF14F1F14}"/>
                </a:ext>
              </a:extLst>
            </p:cNvPr>
            <p:cNvSpPr txBox="1"/>
            <p:nvPr/>
          </p:nvSpPr>
          <p:spPr>
            <a:xfrm>
              <a:off x="8078137" y="3953109"/>
              <a:ext cx="1683203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GB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Score</a:t>
              </a:r>
              <a:r>
                <a:rPr lang="ko-KR" alt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GB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(2, 3) : 0.45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(5, 8) : 0.45</a:t>
              </a:r>
            </a:p>
            <a:p>
              <a:r>
                <a:rPr lang="en-US" sz="1400" dirty="0">
                  <a:highlight>
                    <a:srgbClr val="FFFF00"/>
                  </a:highlight>
                  <a:latin typeface="Consolas" panose="020B0609020204030204" pitchFamily="49" charset="0"/>
                </a:rPr>
                <a:t>(9, 6) : 0.77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(4, 6) : 0.45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(3, 2) : 0.45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DAA965-4CF4-F524-702F-9A415CEA0668}"/>
                    </a:ext>
                  </a:extLst>
                </p:cNvPr>
                <p:cNvSpPr txBox="1"/>
                <p:nvPr/>
              </p:nvSpPr>
              <p:spPr>
                <a:xfrm>
                  <a:off x="5067629" y="4965578"/>
                  <a:ext cx="3049229" cy="4970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3+3+1+3+3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=2.6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DAA965-4CF4-F524-702F-9A415CEA0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629" y="4965578"/>
                  <a:ext cx="3049229" cy="497059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5FD6E8-04B3-13A3-4BD2-F159F4618807}"/>
                    </a:ext>
                  </a:extLst>
                </p:cNvPr>
                <p:cNvSpPr txBox="1"/>
                <p:nvPr/>
              </p:nvSpPr>
              <p:spPr>
                <a:xfrm>
                  <a:off x="5717933" y="4462127"/>
                  <a:ext cx="1748620" cy="3669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𝐼𝑠𝑜𝑙𝑎𝑡𝑖𝑜𝑛</m:t>
                                </m:r>
                              </m:num>
                              <m:den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5FD6E8-04B3-13A3-4BD2-F159F4618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933" y="4462127"/>
                  <a:ext cx="1748620" cy="366960"/>
                </a:xfrm>
                <a:prstGeom prst="rect">
                  <a:avLst/>
                </a:prstGeom>
                <a:blipFill>
                  <a:blip r:embed="rId5"/>
                  <a:stretch>
                    <a:fillRect l="-2098" t="-6667" r="-3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488CBC9-F4FF-5A23-443D-1A10A84111F4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5106352" y="4645607"/>
              <a:ext cx="6115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290C695-908A-7EC4-5D5E-E201C5DBFF1D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7466553" y="4645607"/>
              <a:ext cx="6115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8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7AA8-3E96-07AF-7B29-BB6B58F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Isolation Forest </a:t>
            </a:r>
            <a:r>
              <a:rPr lang="ko-KR" altLang="en-US" dirty="0"/>
              <a:t>작동 원리</a:t>
            </a:r>
            <a:endParaRPr lang="en-GB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745A-812B-295C-92B6-F6340785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앙상블</a:t>
            </a:r>
            <a:r>
              <a:rPr lang="en-GB" altLang="ko-KR" dirty="0"/>
              <a:t>(Ensemble)</a:t>
            </a:r>
          </a:p>
          <a:p>
            <a:pPr lvl="1"/>
            <a:r>
              <a:rPr lang="ko-KR" altLang="en-US" dirty="0"/>
              <a:t>여러 개의 </a:t>
            </a:r>
            <a:r>
              <a:rPr lang="en-GB" altLang="ko-KR" dirty="0"/>
              <a:t>Isolation Tree</a:t>
            </a:r>
            <a:r>
              <a:rPr lang="ko-KR" altLang="en-US" dirty="0"/>
              <a:t>를 독립적으로 생성 → 다양한 특성과 임계값을 사용하여 분할</a:t>
            </a:r>
            <a:endParaRPr lang="en-GB" altLang="ko-KR" dirty="0"/>
          </a:p>
          <a:p>
            <a:pPr lvl="1"/>
            <a:r>
              <a:rPr lang="ko-KR" altLang="en-US" dirty="0"/>
              <a:t>각 </a:t>
            </a:r>
            <a:r>
              <a:rPr lang="en-GB" altLang="ko-KR" dirty="0"/>
              <a:t>Isolation Tree</a:t>
            </a:r>
            <a:r>
              <a:rPr lang="ko-KR" altLang="en-US" dirty="0"/>
              <a:t>는 각 샘플에 대한 이상치 스코어를 제공하므로</a:t>
            </a:r>
            <a:r>
              <a:rPr lang="en-GB" altLang="ko-KR" dirty="0"/>
              <a:t>, </a:t>
            </a:r>
            <a:r>
              <a:rPr lang="ko-KR" altLang="en-US" dirty="0"/>
              <a:t>이들의 평균 또는 중앙값을 사용해 앙상블 된 이상치 스코어 계산 → 높은 신뢰도 확보</a:t>
            </a:r>
            <a:endParaRPr lang="en-GB" altLang="ko-KR" dirty="0"/>
          </a:p>
          <a:p>
            <a:pPr lvl="1"/>
            <a:r>
              <a:rPr lang="en-GB" altLang="ko-KR" dirty="0"/>
              <a:t>0</a:t>
            </a:r>
            <a:r>
              <a:rPr lang="ko-KR" altLang="en-US" dirty="0"/>
              <a:t>에 가까울수록 이상치에</a:t>
            </a:r>
            <a:r>
              <a:rPr lang="en-GB" altLang="ko-KR" dirty="0"/>
              <a:t>, 1</a:t>
            </a:r>
            <a:r>
              <a:rPr lang="ko-KR" altLang="en-US" dirty="0"/>
              <a:t>에 가까울수록 정상치에 가까움</a:t>
            </a:r>
            <a:endParaRPr lang="en-GB" altLang="ko-KR" dirty="0"/>
          </a:p>
          <a:p>
            <a:pPr lvl="1"/>
            <a:endParaRPr lang="en-GB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6145F-86CA-1017-FCF2-86705FE1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13A0BA-095E-BEA1-051A-5AD801279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46439"/>
          <a:stretch/>
        </p:blipFill>
        <p:spPr>
          <a:xfrm>
            <a:off x="1418725" y="3799271"/>
            <a:ext cx="836622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936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273B21"/>
      </a:dk2>
      <a:lt2>
        <a:srgbClr val="E8E2E2"/>
      </a:lt2>
      <a:accent1>
        <a:srgbClr val="45AFB0"/>
      </a:accent1>
      <a:accent2>
        <a:srgbClr val="3BB181"/>
      </a:accent2>
      <a:accent3>
        <a:srgbClr val="48B75B"/>
      </a:accent3>
      <a:accent4>
        <a:srgbClr val="57B13B"/>
      </a:accent4>
      <a:accent5>
        <a:srgbClr val="89AD44"/>
      </a:accent5>
      <a:accent6>
        <a:srgbClr val="ACA339"/>
      </a:accent6>
      <a:hlink>
        <a:srgbClr val="5D8E2F"/>
      </a:hlink>
      <a:folHlink>
        <a:srgbClr val="7F7F7F"/>
      </a:folHlink>
    </a:clrScheme>
    <a:fontScheme name="KoPubWorldDotum_Pro">
      <a:majorFont>
        <a:latin typeface="KoPubWorldDotum_Pro Bold"/>
        <a:ea typeface="KoPubWorldDotum_Pro Bold"/>
        <a:cs typeface=""/>
      </a:majorFont>
      <a:minorFont>
        <a:latin typeface="KoPubWorldDotum_Pro Light"/>
        <a:ea typeface="KoPubWorldDotum_Pro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925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KoPubWorldDotum_Pro Bold</vt:lpstr>
      <vt:lpstr>KoPubWorldDotum_Pro Light</vt:lpstr>
      <vt:lpstr>Arial</vt:lpstr>
      <vt:lpstr>Cambria Math</vt:lpstr>
      <vt:lpstr>Consolas</vt:lpstr>
      <vt:lpstr>MemoVTI</vt:lpstr>
      <vt:lpstr>Isolation Forest</vt:lpstr>
      <vt:lpstr>이상치 탐지의 필요성</vt:lpstr>
      <vt:lpstr>이상치 탐지의 필요성</vt:lpstr>
      <vt:lpstr>Isolation Forest 개요</vt:lpstr>
      <vt:lpstr>Isolation Forest 개요</vt:lpstr>
      <vt:lpstr>Isolation Forest 작동 원리</vt:lpstr>
      <vt:lpstr>Isolation Forest 작동 원리</vt:lpstr>
      <vt:lpstr>Isolation Forest 작동 원리</vt:lpstr>
      <vt:lpstr>Isolation Forest 작동 원리</vt:lpstr>
      <vt:lpstr>Isolation Forest의 하이퍼파라미터</vt:lpstr>
      <vt:lpstr>Isolation Forest의 하이퍼파라미터</vt:lpstr>
      <vt:lpstr>Isolation Forest의 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Kwan-Gu Baek</dc:creator>
  <cp:lastModifiedBy>Kwan-Gu Baek</cp:lastModifiedBy>
  <cp:revision>143</cp:revision>
  <dcterms:created xsi:type="dcterms:W3CDTF">2023-12-20T09:12:22Z</dcterms:created>
  <dcterms:modified xsi:type="dcterms:W3CDTF">2023-12-20T11:51:23Z</dcterms:modified>
</cp:coreProperties>
</file>