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C0CBC-A849-4E33-A6E7-D2DBB714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21EE80-48FC-427F-843F-ECBF085CE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AAEB5-0B53-4D51-8677-3226A820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150CB-0065-49F7-BA06-D4A9BAC1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CA901-851F-46AF-97C0-10F415EB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3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CA931-3EF7-4FFF-89CA-73513AA1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3CFA20-3AD4-4BBF-AA00-90F4AAB07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FE590-88D4-4A23-822D-E512B887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69825-99A4-4610-8A3D-A9B2E11B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F052C-E486-4357-B790-42DC0E14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792849-92A2-4AF1-9BF5-E91A599F5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E1913-4884-4F7B-86D7-E0CCDACFF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84120-C690-4C0C-9F2F-2A8C0D7B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A120D-E401-498A-92ED-85BB67DE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7A979-DEAB-44E3-88E6-568413A4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2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58388-F601-4FE3-B82F-692C0A96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B7A61-DD5E-4C36-97C5-2A468D4F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EB5DF-4390-4912-BBB5-E7F6DE95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C681C-BEDC-44C8-B7A3-A421AEC5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C56E0-B635-4EEE-AE0E-80291194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2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20F95-41C0-448F-B915-F3733EB8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5FD69-6E4E-465C-B50F-B4941E3AB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AAE54-E1CF-4B65-AFA1-D3728DB5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0173-B2AC-4C08-B1AF-8FA687B2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79228-694B-443C-889E-DC85E989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88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478FB-A52C-47AC-86CB-7DBB2D45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FD43A-4C13-4F10-AEE5-40639CA63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61DDA-4085-408B-930A-8ACD60C83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AE53B-C2D4-4764-A830-E926BA00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26B4A-BD51-4B97-B941-B9AFFF69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92D1A7-E764-4DA8-8483-C1A4B029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9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62F82-4ED2-42CB-8BB9-7C5945EA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19F361-8F99-4C38-A937-2E528774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E8846-B435-41DE-AC64-75EE40F21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DF05AB-5AE3-4120-8A0E-B4F3E5D86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EB5DA7-FB05-4DC1-88D2-0619F9154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1E37C1-1242-41D0-B0F1-C5EE2DEA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3DAF16-04AA-4D11-B5A5-EF3A4DA7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76CC1-0471-47C8-9F59-AEBDF451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73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6D95B-F116-4986-92E6-EAA13EB2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E251C9-57CF-48BC-9DC5-6DFDEF1B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A02402-A6BB-41B9-AA90-A108A6DF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AEDAB4-258F-4508-9B63-60981484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4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848A41-149E-4808-95E8-39238F41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6F0C9F-22C4-4399-A9B1-4848174D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7ECF6E-AF23-4D67-9B3B-46D722F8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1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E6135-0AA0-485B-94C9-A9F7E08E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EA3B4-4003-483C-B4DE-52746B7B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E3C933-3216-4ADB-84B1-C859ED479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18279F-BB26-49B5-902C-D3189207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F8EF37-4EBF-41D4-BBE7-DAE0D088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5C163-A4AF-48FC-B2AE-7720D75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2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D4FE-3009-4CF8-AD6A-A9C4998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996F53-D33A-40A6-B622-A227A7C98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2B35C3-8BE0-489C-8B18-D0C35E3B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EBDB4-C69A-4610-9152-BEA274B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F90FD-E5C1-455F-9D23-B6C769C7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C64B5-72E1-42EF-B7B9-EDA6DE52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2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2F52F9-BFDE-40F9-87E7-63C0951C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96E19-5DA7-473A-95E7-A008AD57F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B5994-DC35-497D-8F04-BE1B35D40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7059-2B68-424B-89E1-0601A048B6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26BD2-65AA-409B-B66D-CC683B964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8C8CD-42C2-44EE-94B5-6662C5BC0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1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AD04B0-B57B-4557-ADCD-912527DBA38B}"/>
              </a:ext>
            </a:extLst>
          </p:cNvPr>
          <p:cNvSpPr txBox="1"/>
          <p:nvPr/>
        </p:nvSpPr>
        <p:spPr>
          <a:xfrm>
            <a:off x="336000" y="559676"/>
            <a:ext cx="115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서포트 벡터 머신 </a:t>
            </a:r>
            <a:r>
              <a:rPr lang="en-US" altLang="ko-KR" sz="2000" dirty="0">
                <a:latin typeface="+mj-ea"/>
                <a:ea typeface="+mj-ea"/>
              </a:rPr>
              <a:t>(SVM)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분류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7052D-F541-4CED-B0F0-3AC933789683}"/>
              </a:ext>
            </a:extLst>
          </p:cNvPr>
          <p:cNvSpPr txBox="1"/>
          <p:nvPr/>
        </p:nvSpPr>
        <p:spPr>
          <a:xfrm>
            <a:off x="336000" y="1277008"/>
            <a:ext cx="5760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/>
              <a:t>선형</a:t>
            </a:r>
            <a:r>
              <a:rPr lang="en-US" altLang="ko-KR" sz="1400" dirty="0"/>
              <a:t>/</a:t>
            </a:r>
            <a:r>
              <a:rPr lang="ko-KR" altLang="en-US" sz="1400" dirty="0"/>
              <a:t>비선형</a:t>
            </a:r>
            <a:endParaRPr lang="en-US" altLang="ko-KR" sz="14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/>
              <a:t>분류</a:t>
            </a:r>
            <a:r>
              <a:rPr lang="en-US" altLang="ko-KR" sz="1400" dirty="0"/>
              <a:t>/</a:t>
            </a:r>
            <a:r>
              <a:rPr lang="ko-KR" altLang="en-US" sz="1400" dirty="0"/>
              <a:t>회귀</a:t>
            </a:r>
            <a:r>
              <a:rPr lang="en-US" altLang="ko-KR" sz="1400" dirty="0"/>
              <a:t>/</a:t>
            </a:r>
            <a:r>
              <a:rPr lang="ko-KR" altLang="en-US" sz="1400" dirty="0"/>
              <a:t>이상치 탐색</a:t>
            </a:r>
            <a:endParaRPr lang="en-US" altLang="ko-KR" sz="14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/>
              <a:t>서포트 벡터</a:t>
            </a:r>
            <a:r>
              <a:rPr lang="en-US" altLang="ko-KR" sz="1400" dirty="0"/>
              <a:t> (Support Vector) : </a:t>
            </a:r>
            <a:r>
              <a:rPr lang="ko-KR" altLang="en-US" sz="1400" dirty="0"/>
              <a:t>결정 경계에 위치한 샘플</a:t>
            </a:r>
            <a:endParaRPr lang="en-US" altLang="ko-KR" sz="1400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è"/>
            </a:pPr>
            <a:r>
              <a:rPr lang="ko-KR" altLang="en-US" sz="1400" dirty="0">
                <a:sym typeface="Wingdings" panose="05000000000000000000" pitchFamily="2" charset="2"/>
              </a:rPr>
              <a:t>결정 경계에 영향을 끼치는 샘플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861846-7915-4529-B67D-E3EF425E1288}"/>
              </a:ext>
            </a:extLst>
          </p:cNvPr>
          <p:cNvGrpSpPr/>
          <p:nvPr/>
        </p:nvGrpSpPr>
        <p:grpSpPr>
          <a:xfrm>
            <a:off x="962517" y="3240834"/>
            <a:ext cx="3406034" cy="1988166"/>
            <a:chOff x="962517" y="3240834"/>
            <a:chExt cx="3406034" cy="19881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8892E3C-D6AA-4DB5-91C7-96B94BF5B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2517" y="3429000"/>
              <a:ext cx="3406034" cy="180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4E615B-23A3-4AD4-97E8-A9ECF294A90F}"/>
                </a:ext>
              </a:extLst>
            </p:cNvPr>
            <p:cNvSpPr txBox="1"/>
            <p:nvPr/>
          </p:nvSpPr>
          <p:spPr>
            <a:xfrm>
              <a:off x="2057400" y="3240834"/>
              <a:ext cx="9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결정 경계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360A0D-A07B-405B-B17F-9634F0AED768}"/>
                </a:ext>
              </a:extLst>
            </p:cNvPr>
            <p:cNvSpPr txBox="1"/>
            <p:nvPr/>
          </p:nvSpPr>
          <p:spPr>
            <a:xfrm>
              <a:off x="1095704" y="3240834"/>
              <a:ext cx="9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결정 경계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F996994D-FE87-45DF-B93D-BBEE256E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703" y="1717833"/>
            <a:ext cx="3406896" cy="180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2822AA-7568-4160-B5F7-E07844332C6C}"/>
              </a:ext>
            </a:extLst>
          </p:cNvPr>
          <p:cNvSpPr txBox="1"/>
          <p:nvPr/>
        </p:nvSpPr>
        <p:spPr>
          <a:xfrm>
            <a:off x="6096000" y="1277008"/>
            <a:ext cx="57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sym typeface="Wingdings" panose="05000000000000000000" pitchFamily="2" charset="2"/>
              </a:rPr>
              <a:t>복잡한 데이터의 경우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sym typeface="Wingdings" panose="05000000000000000000" pitchFamily="2" charset="2"/>
              </a:rPr>
              <a:t>완벽힌</a:t>
            </a:r>
            <a:r>
              <a:rPr lang="ko-KR" altLang="en-US" sz="1400" dirty="0">
                <a:sym typeface="Wingdings" panose="05000000000000000000" pitchFamily="2" charset="2"/>
              </a:rPr>
              <a:t> 분류가 불가능할 수 있음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0189DF-72D3-4C8E-BF54-2F57C8BDD135}"/>
              </a:ext>
            </a:extLst>
          </p:cNvPr>
          <p:cNvSpPr txBox="1"/>
          <p:nvPr/>
        </p:nvSpPr>
        <p:spPr>
          <a:xfrm>
            <a:off x="6096000" y="3646887"/>
            <a:ext cx="576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마진 오류</a:t>
            </a:r>
            <a:r>
              <a:rPr lang="en-US" altLang="ko-KR" sz="1400" dirty="0">
                <a:sym typeface="Wingdings" panose="05000000000000000000" pitchFamily="2" charset="2"/>
              </a:rPr>
              <a:t> : </a:t>
            </a:r>
            <a:r>
              <a:rPr lang="ko-KR" altLang="en-US" sz="1400" dirty="0">
                <a:sym typeface="Wingdings" panose="05000000000000000000" pitchFamily="2" charset="2"/>
              </a:rPr>
              <a:t>결정 경계 내부 또는 반대쪽에 위치한 샘플로 인해 발생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마진 오류를 줄이기 위해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결정 경계를 좁히면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과대적합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일반화를 위해 결정 경계를 넓히면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마진 오류 증가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1400" dirty="0" err="1">
                <a:sym typeface="Wingdings" panose="05000000000000000000" pitchFamily="2" charset="2"/>
              </a:rPr>
              <a:t>sklearn.svm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에서는 </a:t>
            </a:r>
            <a:r>
              <a:rPr lang="en-US" altLang="ko-KR" sz="1400" dirty="0">
                <a:sym typeface="Wingdings" panose="05000000000000000000" pitchFamily="2" charset="2"/>
              </a:rPr>
              <a:t>“C”</a:t>
            </a:r>
            <a:r>
              <a:rPr lang="ko-KR" altLang="en-US" sz="1400" dirty="0">
                <a:sym typeface="Wingdings" panose="05000000000000000000" pitchFamily="2" charset="2"/>
              </a:rPr>
              <a:t>라는 </a:t>
            </a:r>
            <a:r>
              <a:rPr lang="ko-KR" altLang="en-US" sz="1400" dirty="0" err="1">
                <a:sym typeface="Wingdings" panose="05000000000000000000" pitchFamily="2" charset="2"/>
              </a:rPr>
              <a:t>하이퍼파라미터를</a:t>
            </a:r>
            <a:r>
              <a:rPr lang="ko-KR" altLang="en-US" sz="1400" dirty="0">
                <a:sym typeface="Wingdings" panose="05000000000000000000" pitchFamily="2" charset="2"/>
              </a:rPr>
              <a:t> 통해 이 둘의 균형을 설정 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AE2DCEC-3026-4E40-A2B2-C8968B014603}"/>
              </a:ext>
            </a:extLst>
          </p:cNvPr>
          <p:cNvCxnSpPr>
            <a:cxnSpLocks/>
          </p:cNvCxnSpPr>
          <p:nvPr/>
        </p:nvCxnSpPr>
        <p:spPr>
          <a:xfrm>
            <a:off x="5730766" y="1129967"/>
            <a:ext cx="0" cy="540000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42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616D1-7BD4-4801-A540-3E79FF0BBD3E}"/>
              </a:ext>
            </a:extLst>
          </p:cNvPr>
          <p:cNvSpPr txBox="1"/>
          <p:nvPr/>
        </p:nvSpPr>
        <p:spPr>
          <a:xfrm>
            <a:off x="343883" y="559676"/>
            <a:ext cx="5760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sym typeface="Wingdings" panose="05000000000000000000" pitchFamily="2" charset="2"/>
              </a:rPr>
              <a:t>선형 </a:t>
            </a:r>
            <a:r>
              <a:rPr lang="en-US" altLang="ko-KR" sz="1400" dirty="0">
                <a:sym typeface="Wingdings" panose="05000000000000000000" pitchFamily="2" charset="2"/>
              </a:rPr>
              <a:t>SVM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결정 경계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함수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sym typeface="Wingdings" panose="05000000000000000000" pitchFamily="2" charset="2"/>
              </a:rPr>
              <a:t>가 선형 식</a:t>
            </a:r>
            <a:r>
              <a:rPr lang="en-US" altLang="ko-KR" sz="1400" dirty="0">
                <a:sym typeface="Wingdings" panose="05000000000000000000" pitchFamily="2" charset="2"/>
              </a:rPr>
              <a:t>!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1400" dirty="0" err="1">
                <a:sym typeface="Wingdings" panose="05000000000000000000" pitchFamily="2" charset="2"/>
              </a:rPr>
              <a:t>sklearn.svm.LinearSVC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BA3B4-0098-412B-B1B4-0F9CD618E95A}"/>
              </a:ext>
            </a:extLst>
          </p:cNvPr>
          <p:cNvSpPr txBox="1"/>
          <p:nvPr/>
        </p:nvSpPr>
        <p:spPr>
          <a:xfrm>
            <a:off x="6103883" y="559676"/>
            <a:ext cx="6097314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비선형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SVM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비선형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SVM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은 커널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SVM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으로 불리기도 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/>
              <a:ea typeface="Noto Sans KR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커널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(Kernel) : </a:t>
            </a:r>
            <a:r>
              <a:rPr kumimoji="0" lang="en-US" altLang="ko-KR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‘linear’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, ‘poly’, ‘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rbf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’, ‘sigmoid’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sklearn.svm.SVC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/>
              <a:ea typeface="Noto Sans KR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99DAC1-C2DB-48CB-A6DC-6D7D01C40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90" y="2429131"/>
            <a:ext cx="4555385" cy="25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762EC7-2277-4834-8129-31EFAD9CF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395" y="2499000"/>
            <a:ext cx="3670290" cy="25200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04AAC9-C354-427B-B1CF-23CE4C9C3CF2}"/>
              </a:ext>
            </a:extLst>
          </p:cNvPr>
          <p:cNvCxnSpPr>
            <a:cxnSpLocks/>
          </p:cNvCxnSpPr>
          <p:nvPr/>
        </p:nvCxnSpPr>
        <p:spPr>
          <a:xfrm>
            <a:off x="5730766" y="459000"/>
            <a:ext cx="0" cy="594000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7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866EAC-C30B-4E93-9704-1561074F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559778"/>
            <a:ext cx="5760000" cy="1492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8DB413-5730-46A3-A32A-D22B369AFB13}"/>
              </a:ext>
            </a:extLst>
          </p:cNvPr>
          <p:cNvSpPr txBox="1"/>
          <p:nvPr/>
        </p:nvSpPr>
        <p:spPr>
          <a:xfrm>
            <a:off x="343883" y="559778"/>
            <a:ext cx="5760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sym typeface="Wingdings" panose="05000000000000000000" pitchFamily="2" charset="2"/>
              </a:rPr>
              <a:t>규제 파라미터 </a:t>
            </a:r>
            <a:r>
              <a:rPr lang="en-US" altLang="ko-KR" sz="1400" dirty="0">
                <a:sym typeface="Wingdings" panose="05000000000000000000" pitchFamily="2" charset="2"/>
              </a:rPr>
              <a:t>C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작은 </a:t>
            </a:r>
            <a:r>
              <a:rPr lang="en-US" altLang="ko-KR" sz="1400" dirty="0">
                <a:sym typeface="Wingdings" panose="05000000000000000000" pitchFamily="2" charset="2"/>
              </a:rPr>
              <a:t>C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sym typeface="Wingdings" panose="05000000000000000000" pitchFamily="2" charset="2"/>
              </a:rPr>
              <a:t> 넓은 마진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결정 경계의 폭</a:t>
            </a:r>
            <a:r>
              <a:rPr lang="en-US" altLang="ko-KR" sz="1400" dirty="0">
                <a:sym typeface="Wingdings" panose="05000000000000000000" pitchFamily="2" charset="2"/>
              </a:rPr>
              <a:t>)  </a:t>
            </a:r>
            <a:r>
              <a:rPr lang="ko-KR" altLang="en-US" sz="1400" dirty="0">
                <a:sym typeface="Wingdings" panose="05000000000000000000" pitchFamily="2" charset="2"/>
              </a:rPr>
              <a:t>일반화에 유리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큰 </a:t>
            </a:r>
            <a:r>
              <a:rPr lang="en-US" altLang="ko-KR" sz="1400" dirty="0">
                <a:sym typeface="Wingdings" panose="05000000000000000000" pitchFamily="2" charset="2"/>
              </a:rPr>
              <a:t>C  </a:t>
            </a:r>
            <a:r>
              <a:rPr lang="ko-KR" altLang="en-US" sz="1400" dirty="0">
                <a:sym typeface="Wingdings" panose="05000000000000000000" pitchFamily="2" charset="2"/>
              </a:rPr>
              <a:t>좁은 마진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과대적합에 유리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D69B2D-1B63-49ED-B80F-695652B096B4}"/>
              </a:ext>
            </a:extLst>
          </p:cNvPr>
          <p:cNvGrpSpPr/>
          <p:nvPr/>
        </p:nvGrpSpPr>
        <p:grpSpPr>
          <a:xfrm>
            <a:off x="1368973" y="1803392"/>
            <a:ext cx="5035924" cy="1080000"/>
            <a:chOff x="6784428" y="2546235"/>
            <a:chExt cx="5035924" cy="1080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B5530F-5844-4C78-AFFC-493483F45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4428" y="2546235"/>
              <a:ext cx="3694346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546B1DB-C718-44AF-AFFE-487F817F8543}"/>
                </a:ext>
              </a:extLst>
            </p:cNvPr>
            <p:cNvSpPr/>
            <p:nvPr/>
          </p:nvSpPr>
          <p:spPr>
            <a:xfrm>
              <a:off x="9120352" y="3097821"/>
              <a:ext cx="360000" cy="3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F71A5C-A4CF-4EE5-ACFA-DB478B935FAF}"/>
                </a:ext>
              </a:extLst>
            </p:cNvPr>
            <p:cNvSpPr txBox="1"/>
            <p:nvPr/>
          </p:nvSpPr>
          <p:spPr>
            <a:xfrm>
              <a:off x="9480352" y="3069455"/>
              <a:ext cx="23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</a:rPr>
                <a:t>결정 경계를 얼마나 위반하는지</a:t>
              </a:r>
              <a:endParaRPr lang="en-US" altLang="ko-KR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4F7E3F-EE68-45E1-A5E6-172F31B6C919}"/>
              </a:ext>
            </a:extLst>
          </p:cNvPr>
          <p:cNvSpPr txBox="1"/>
          <p:nvPr/>
        </p:nvSpPr>
        <p:spPr>
          <a:xfrm>
            <a:off x="343882" y="3069415"/>
            <a:ext cx="5760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1400" dirty="0"/>
              <a:t>C </a:t>
            </a:r>
            <a:r>
              <a:rPr lang="ko-KR" altLang="en-US" sz="1400" dirty="0"/>
              <a:t>가 클수록</a:t>
            </a:r>
            <a:r>
              <a:rPr lang="en-US" altLang="ko-KR" sz="1400" dirty="0"/>
              <a:t>, </a:t>
            </a:r>
            <a:r>
              <a:rPr lang="ko-KR" altLang="en-US" sz="1400" dirty="0"/>
              <a:t>적은 샘플이 결정 경계를 위반해도 그 영향이 커짐</a:t>
            </a:r>
            <a:endParaRPr lang="en-US" altLang="ko-KR" sz="1400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è"/>
            </a:pPr>
            <a:r>
              <a:rPr lang="ko-KR" altLang="en-US" sz="1400" dirty="0">
                <a:sym typeface="Wingdings" panose="05000000000000000000" pitchFamily="2" charset="2"/>
              </a:rPr>
              <a:t>위반하지 않도록 결정 경계가 </a:t>
            </a:r>
            <a:r>
              <a:rPr lang="ko-KR" altLang="en-US" sz="1400" dirty="0" err="1">
                <a:sym typeface="Wingdings" panose="05000000000000000000" pitchFamily="2" charset="2"/>
              </a:rPr>
              <a:t>좁아짐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ym typeface="Wingdings" panose="05000000000000000000" pitchFamily="2" charset="2"/>
              </a:rPr>
              <a:t>하이퍼파라미터인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C</a:t>
            </a:r>
            <a:r>
              <a:rPr lang="ko-KR" altLang="en-US" sz="1400" dirty="0">
                <a:sym typeface="Wingdings" panose="05000000000000000000" pitchFamily="2" charset="2"/>
              </a:rPr>
              <a:t>의 최적 값을 찾기 위한 방법은 일반적으로 </a:t>
            </a:r>
            <a:r>
              <a:rPr lang="en-US" altLang="ko-KR" sz="1400" dirty="0">
                <a:sym typeface="Wingdings" panose="05000000000000000000" pitchFamily="2" charset="2"/>
              </a:rPr>
              <a:t>“</a:t>
            </a:r>
            <a:r>
              <a:rPr lang="ko-KR" altLang="en-US" sz="1400" dirty="0">
                <a:sym typeface="Wingdings" panose="05000000000000000000" pitchFamily="2" charset="2"/>
              </a:rPr>
              <a:t>그리드 탐색</a:t>
            </a:r>
            <a:r>
              <a:rPr lang="en-US" altLang="ko-KR" sz="1400" dirty="0">
                <a:sym typeface="Wingdings" panose="05000000000000000000" pitchFamily="2" charset="2"/>
              </a:rPr>
              <a:t>“,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“</a:t>
            </a:r>
            <a:r>
              <a:rPr lang="ko-KR" altLang="en-US" sz="1400" dirty="0">
                <a:sym typeface="Wingdings" panose="05000000000000000000" pitchFamily="2" charset="2"/>
              </a:rPr>
              <a:t>무작위 탐색</a:t>
            </a:r>
            <a:r>
              <a:rPr lang="en-US" altLang="ko-KR" sz="1400" dirty="0">
                <a:sym typeface="Wingdings" panose="05000000000000000000" pitchFamily="2" charset="2"/>
              </a:rPr>
              <a:t>“, “</a:t>
            </a:r>
            <a:r>
              <a:rPr lang="ko-KR" altLang="en-US" sz="1400" dirty="0">
                <a:sym typeface="Wingdings" panose="05000000000000000000" pitchFamily="2" charset="2"/>
              </a:rPr>
              <a:t>베이지안 최적화</a:t>
            </a:r>
            <a:r>
              <a:rPr lang="en-US" altLang="ko-KR" sz="1400" dirty="0">
                <a:sym typeface="Wingdings" panose="05000000000000000000" pitchFamily="2" charset="2"/>
              </a:rPr>
              <a:t>“</a:t>
            </a:r>
            <a:r>
              <a:rPr lang="ko-KR" altLang="en-US" sz="1400" dirty="0">
                <a:sym typeface="Wingdings" panose="05000000000000000000" pitchFamily="2" charset="2"/>
              </a:rPr>
              <a:t>와 같이 검증 데이터셋을 활용하는 방법이 있음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3C4D057-D07B-4256-8252-2629F7C57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2374275"/>
            <a:ext cx="5760000" cy="171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5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39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Sans">
      <a:majorFont>
        <a:latin typeface="Noto Sans"/>
        <a:ea typeface="Noto Sans KR Black"/>
        <a:cs typeface=""/>
      </a:majorFont>
      <a:minorFont>
        <a:latin typeface="Noto Sans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211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 Sans KR Black</vt:lpstr>
      <vt:lpstr>Arial</vt:lpstr>
      <vt:lpstr>Noto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 Kwan-Gu</dc:creator>
  <cp:lastModifiedBy>Baek Kwan-Gu</cp:lastModifiedBy>
  <cp:revision>59</cp:revision>
  <dcterms:created xsi:type="dcterms:W3CDTF">2021-07-25T10:34:58Z</dcterms:created>
  <dcterms:modified xsi:type="dcterms:W3CDTF">2021-07-25T11:56:24Z</dcterms:modified>
</cp:coreProperties>
</file>