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2" r:id="rId14"/>
    <p:sldId id="273"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
      <p:font typeface="Consolas" panose="020B0609020204030204" pitchFamily="49" charset="0"/>
      <p:regular r:id="rId27"/>
      <p:bold r:id="rId28"/>
      <p:italic r:id="rId29"/>
      <p:boldItalic r:id="rId30"/>
    </p:embeddedFont>
  </p:embeddedFontLst>
  <p:custDataLst>
    <p:tags r:id="rId3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865A1E-B288-7D97-AD73-BDA4E70C94E4}" v="3633" dt="2025-10-18T12:30:54.185"/>
    <p1510:client id="{A4CDB925-3826-936B-E6A6-4B34AC30FD8C}" v="1057" dt="2025-10-19T05:05:51.674"/>
    <p1510:client id="{CB6DC14A-FD06-8923-0CDB-77E62F5BB6E3}" v="24" dt="2025-10-19T01:20:42.405"/>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customschemas.google.com/relationships/presentationmetadata" Target="metadata"/><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hyperlink" Target="https://devguide.owasp.org/en/09-operations/01-devsecops/"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hyperlink" Target="https://techwithdavis.com/12-essential-developer-tools/"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ibm.com/docs/en/aspera-on-cloud?topic=encryption-content-in-flight-rest" TargetMode="External"/><Relationship Id="rId3" Type="http://schemas.openxmlformats.org/officeDocument/2006/relationships/notesSlide" Target="../notesSlides/notesSlide14.xml"/><Relationship Id="rId7" Type="http://schemas.openxmlformats.org/officeDocument/2006/relationships/hyperlink" Target="https://guptadeepak.com/secure-coding-practices-guide-principles-vulnerabilities-and-verification/"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devguide.owasp.org/en/09-operations/01-devsecops/" TargetMode="External"/><Relationship Id="rId11" Type="http://schemas.openxmlformats.org/officeDocument/2006/relationships/image" Target="../media/image3.png"/><Relationship Id="rId5" Type="http://schemas.openxmlformats.org/officeDocument/2006/relationships/hyperlink" Target="https://techwithdavis.com/12-essential-developer-tools/" TargetMode="External"/><Relationship Id="rId10" Type="http://schemas.openxmlformats.org/officeDocument/2006/relationships/hyperlink" Target="https://phoenixnap.com/blog/encryption-in-use" TargetMode="External"/><Relationship Id="rId4" Type="http://schemas.openxmlformats.org/officeDocument/2006/relationships/hyperlink" Target="https://graylog.org/post/understanding-tls-for-rest-services/" TargetMode="External"/><Relationship Id="rId9" Type="http://schemas.openxmlformats.org/officeDocument/2006/relationships/hyperlink" Target="https://www.strongdm.com/blog/aaa-securit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Kelsey </a:t>
            </a:r>
            <a:r>
              <a:rPr lang="en-US" sz="1850" dirty="0" err="1"/>
              <a:t>Wanderlingh</a:t>
            </a:r>
            <a:endParaRPr lang="en-US" sz="1850" i="1" dirty="0" err="1"/>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E3528-B26B-40BD-F08F-8A9585A02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B49F0-10CB-4B9D-B18F-BF48C3649BB3}"/>
              </a:ext>
            </a:extLst>
          </p:cNvPr>
          <p:cNvSpPr>
            <a:spLocks noGrp="1"/>
          </p:cNvSpPr>
          <p:nvPr>
            <p:ph type="title"/>
          </p:nvPr>
        </p:nvSpPr>
        <p:spPr/>
        <p:txBody>
          <a:bodyPr/>
          <a:lstStyle/>
          <a:p>
            <a:r>
              <a:rPr lang="en-US" dirty="0"/>
              <a:t>Does resizing with a negative value throw an exception?</a:t>
            </a:r>
          </a:p>
        </p:txBody>
      </p:sp>
      <p:sp>
        <p:nvSpPr>
          <p:cNvPr id="3" name="Text Placeholder 2">
            <a:extLst>
              <a:ext uri="{FF2B5EF4-FFF2-40B4-BE49-F238E27FC236}">
                <a16:creationId xmlns:a16="http://schemas.microsoft.com/office/drawing/2014/main" id="{01BD88A4-1609-9821-63C8-147255C02141}"/>
              </a:ext>
            </a:extLst>
          </p:cNvPr>
          <p:cNvSpPr>
            <a:spLocks noGrp="1"/>
          </p:cNvSpPr>
          <p:nvPr>
            <p:ph type="body" idx="1"/>
          </p:nvPr>
        </p:nvSpPr>
        <p:spPr/>
        <p:txBody>
          <a:bodyPr>
            <a:normAutofit/>
          </a:bodyPr>
          <a:lstStyle/>
          <a:p>
            <a:pPr marL="114300" indent="0">
              <a:buNone/>
            </a:pPr>
            <a:r>
              <a:rPr lang="en-US" dirty="0">
                <a:latin typeface="Consolas"/>
              </a:rPr>
              <a:t>TEST_F(</a:t>
            </a:r>
            <a:r>
              <a:rPr lang="en-US" dirty="0" err="1">
                <a:latin typeface="Consolas"/>
              </a:rPr>
              <a:t>CollectionTest</a:t>
            </a:r>
            <a:r>
              <a:rPr lang="en-US" dirty="0">
                <a:latin typeface="Consolas"/>
              </a:rPr>
              <a:t>, </a:t>
            </a:r>
            <a:r>
              <a:rPr lang="en-US" dirty="0" err="1">
                <a:latin typeface="Consolas"/>
              </a:rPr>
              <a:t>ResizeWithNegativeValueThrowsException</a:t>
            </a:r>
            <a:r>
              <a:rPr lang="en-US" dirty="0">
                <a:latin typeface="Consolas"/>
              </a:rPr>
              <a:t> ) {</a:t>
            </a:r>
          </a:p>
          <a:p>
            <a:pPr marL="114300" indent="0">
              <a:buNone/>
            </a:pPr>
            <a:r>
              <a:rPr lang="en-US" dirty="0">
                <a:latin typeface="Consolas"/>
              </a:rPr>
              <a:t>    // Is collection empty?</a:t>
            </a:r>
          </a:p>
          <a:p>
            <a:pPr marL="114300" indent="0">
              <a:buNone/>
            </a:pPr>
            <a:r>
              <a:rPr lang="en-US" dirty="0">
                <a:latin typeface="Consolas"/>
              </a:rPr>
              <a:t>    ASSERT_TRUE(collection-&gt;empty());</a:t>
            </a:r>
            <a:endParaRPr lang="en-US" dirty="0"/>
          </a:p>
          <a:p>
            <a:pPr marL="114300" indent="0">
              <a:buNone/>
            </a:pPr>
            <a:r>
              <a:rPr lang="en-US" dirty="0">
                <a:latin typeface="Consolas"/>
              </a:rPr>
              <a:t>    ASSERT_EQ(collection-&gt;size(), 0);</a:t>
            </a:r>
          </a:p>
          <a:p>
            <a:pPr marL="114300" indent="0">
              <a:buNone/>
            </a:pPr>
            <a:r>
              <a:rPr lang="en-US" dirty="0">
                <a:latin typeface="Consolas"/>
              </a:rPr>
              <a:t>    </a:t>
            </a:r>
          </a:p>
          <a:p>
            <a:pPr marL="114300" indent="0">
              <a:buNone/>
            </a:pPr>
            <a:r>
              <a:rPr lang="en-US" dirty="0">
                <a:latin typeface="Consolas"/>
              </a:rPr>
              <a:t>    // Does resizing with a negative value throw a </a:t>
            </a:r>
            <a:r>
              <a:rPr lang="en-US" dirty="0" err="1">
                <a:latin typeface="Consolas"/>
              </a:rPr>
              <a:t>length_error</a:t>
            </a:r>
            <a:r>
              <a:rPr lang="en-US" dirty="0">
                <a:latin typeface="Consolas"/>
              </a:rPr>
              <a:t>?</a:t>
            </a:r>
          </a:p>
          <a:p>
            <a:pPr marL="114300" indent="0">
              <a:buNone/>
            </a:pPr>
            <a:r>
              <a:rPr lang="en-US" dirty="0">
                <a:latin typeface="Consolas"/>
              </a:rPr>
              <a:t>    EXPECT_THROW(collection-&gt;resize(-1), std::</a:t>
            </a:r>
            <a:r>
              <a:rPr lang="en-US" dirty="0" err="1">
                <a:latin typeface="Consolas"/>
              </a:rPr>
              <a:t>length_error</a:t>
            </a:r>
            <a:r>
              <a:rPr lang="en-US" dirty="0">
                <a:latin typeface="Consolas"/>
              </a:rPr>
              <a:t>);</a:t>
            </a:r>
          </a:p>
          <a:p>
            <a:pPr marL="114300" indent="0">
              <a:buNone/>
            </a:pPr>
            <a:r>
              <a:rPr lang="en-US" dirty="0">
                <a:latin typeface="Consolas"/>
              </a:rPr>
              <a:t>}</a:t>
            </a:r>
          </a:p>
        </p:txBody>
      </p:sp>
    </p:spTree>
    <p:extLst>
      <p:ext uri="{BB962C8B-B14F-4D97-AF65-F5344CB8AC3E}">
        <p14:creationId xmlns:p14="http://schemas.microsoft.com/office/powerpoint/2010/main" val="2944808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EE3D3-1BD2-1E05-92BB-0164FBF65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CD6E2-5D59-6446-F978-2021044FF241}"/>
              </a:ext>
            </a:extLst>
          </p:cNvPr>
          <p:cNvSpPr>
            <a:spLocks noGrp="1"/>
          </p:cNvSpPr>
          <p:nvPr>
            <p:ph type="title"/>
          </p:nvPr>
        </p:nvSpPr>
        <p:spPr/>
        <p:txBody>
          <a:bodyPr/>
          <a:lstStyle/>
          <a:p>
            <a:r>
              <a:rPr lang="en-US" dirty="0"/>
              <a:t>Does reserve() increase capacity and not size?</a:t>
            </a:r>
          </a:p>
        </p:txBody>
      </p:sp>
      <p:sp>
        <p:nvSpPr>
          <p:cNvPr id="3" name="Text Placeholder 2">
            <a:extLst>
              <a:ext uri="{FF2B5EF4-FFF2-40B4-BE49-F238E27FC236}">
                <a16:creationId xmlns:a16="http://schemas.microsoft.com/office/drawing/2014/main" id="{D513D685-5211-EB1B-CA80-52D70189A5B1}"/>
              </a:ext>
            </a:extLst>
          </p:cNvPr>
          <p:cNvSpPr>
            <a:spLocks noGrp="1"/>
          </p:cNvSpPr>
          <p:nvPr>
            <p:ph type="body" idx="1"/>
          </p:nvPr>
        </p:nvSpPr>
        <p:spPr/>
        <p:txBody>
          <a:bodyPr>
            <a:normAutofit fontScale="77500" lnSpcReduction="20000"/>
          </a:bodyPr>
          <a:lstStyle/>
          <a:p>
            <a:pPr marL="114300" indent="0">
              <a:buNone/>
            </a:pPr>
            <a:r>
              <a:rPr lang="en-US" dirty="0">
                <a:latin typeface="Consolas"/>
              </a:rPr>
              <a:t>TEST_F(</a:t>
            </a:r>
            <a:r>
              <a:rPr lang="en-US" dirty="0" err="1">
                <a:latin typeface="Consolas"/>
              </a:rPr>
              <a:t>CollectionTest</a:t>
            </a:r>
            <a:r>
              <a:rPr lang="en-US" dirty="0">
                <a:latin typeface="Consolas"/>
              </a:rPr>
              <a:t>, </a:t>
            </a:r>
            <a:r>
              <a:rPr lang="en-US" dirty="0" err="1">
                <a:latin typeface="Consolas"/>
              </a:rPr>
              <a:t>ReserveIncreasesCapacityButNotSize</a:t>
            </a:r>
            <a:r>
              <a:rPr lang="en-US" dirty="0">
                <a:latin typeface="Consolas"/>
              </a:rPr>
              <a:t>) {</a:t>
            </a:r>
          </a:p>
          <a:p>
            <a:pPr marL="114300" indent="0">
              <a:buNone/>
            </a:pPr>
            <a:r>
              <a:rPr lang="en-US" dirty="0">
                <a:latin typeface="Consolas"/>
              </a:rPr>
              <a:t>    // Is collection empty?</a:t>
            </a:r>
          </a:p>
          <a:p>
            <a:pPr marL="114300" indent="0">
              <a:buNone/>
            </a:pPr>
            <a:r>
              <a:rPr lang="en-US" dirty="0">
                <a:latin typeface="Consolas"/>
              </a:rPr>
              <a:t>    ASSERT_TRUE(collection-&gt;empty());</a:t>
            </a:r>
            <a:endParaRPr lang="en-US" dirty="0"/>
          </a:p>
          <a:p>
            <a:pPr marL="114300" indent="0">
              <a:buNone/>
            </a:pPr>
            <a:r>
              <a:rPr lang="en-US" dirty="0">
                <a:latin typeface="Consolas"/>
              </a:rPr>
              <a:t>    ASSERT_EQ(collection-&gt;size(), 0);</a:t>
            </a:r>
          </a:p>
          <a:p>
            <a:pPr marL="114300" indent="0">
              <a:buNone/>
            </a:pPr>
            <a:r>
              <a:rPr lang="en-US" dirty="0">
                <a:latin typeface="Consolas"/>
              </a:rPr>
              <a:t>    </a:t>
            </a:r>
          </a:p>
          <a:p>
            <a:pPr marL="114300" indent="0">
              <a:buNone/>
            </a:pPr>
            <a:r>
              <a:rPr lang="en-US" dirty="0">
                <a:latin typeface="Consolas"/>
              </a:rPr>
              <a:t>    // Reserve space. Is the size still 0?</a:t>
            </a:r>
          </a:p>
          <a:p>
            <a:pPr marL="114300" indent="0">
              <a:buNone/>
            </a:pPr>
            <a:r>
              <a:rPr lang="en-US" dirty="0">
                <a:latin typeface="Consolas"/>
              </a:rPr>
              <a:t>    collection-&gt;reserve(5);</a:t>
            </a:r>
          </a:p>
          <a:p>
            <a:pPr marL="114300" indent="0">
              <a:buNone/>
            </a:pPr>
            <a:r>
              <a:rPr lang="en-US" dirty="0">
                <a:latin typeface="Consolas"/>
              </a:rPr>
              <a:t>    EXPECT_EQ(collection-&gt;size(), 0);</a:t>
            </a:r>
          </a:p>
          <a:p>
            <a:pPr marL="114300" indent="0">
              <a:buNone/>
            </a:pPr>
            <a:endParaRPr lang="en-US" dirty="0">
              <a:latin typeface="Consolas"/>
            </a:endParaRPr>
          </a:p>
          <a:p>
            <a:pPr marL="114300" indent="0">
              <a:buNone/>
            </a:pPr>
            <a:r>
              <a:rPr lang="en-US" dirty="0">
                <a:latin typeface="Consolas"/>
              </a:rPr>
              <a:t>    // Is the capacity now 5?</a:t>
            </a:r>
          </a:p>
          <a:p>
            <a:pPr marL="114300" indent="0">
              <a:buNone/>
            </a:pPr>
            <a:r>
              <a:rPr lang="en-US" dirty="0">
                <a:latin typeface="Consolas"/>
              </a:rPr>
              <a:t>    EXPECT_EQ(collection-&gt;capacity(), 5);</a:t>
            </a:r>
          </a:p>
          <a:p>
            <a:pPr marL="114300" indent="0">
              <a:buNone/>
            </a:pPr>
            <a:r>
              <a:rPr lang="en-US" dirty="0">
                <a:latin typeface="Consolas"/>
              </a:rPr>
              <a:t>}</a:t>
            </a:r>
          </a:p>
        </p:txBody>
      </p:sp>
    </p:spTree>
    <p:extLst>
      <p:ext uri="{BB962C8B-B14F-4D97-AF65-F5344CB8AC3E}">
        <p14:creationId xmlns:p14="http://schemas.microsoft.com/office/powerpoint/2010/main" val="42074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685800" lvl="1" indent="-228600">
              <a:spcBef>
                <a:spcPts val="0"/>
              </a:spcBef>
              <a:buSzPts val="2000"/>
            </a:pPr>
            <a:r>
              <a:rPr lang="en-US" dirty="0"/>
              <a:t>The </a:t>
            </a:r>
            <a:r>
              <a:rPr lang="en-US" err="1"/>
              <a:t>DevSecOps</a:t>
            </a:r>
            <a:r>
              <a:rPr lang="en-US" dirty="0"/>
              <a:t> Pipeline adds security to the old DevOps pipeline. It aims to include security at every step of the process rather than saving it for last.</a:t>
            </a:r>
          </a:p>
          <a:p>
            <a:pPr marL="457200" lvl="1" indent="0">
              <a:spcBef>
                <a:spcPts val="0"/>
              </a:spcBef>
              <a:buSzPts val="2000"/>
              <a:buNone/>
            </a:pPr>
            <a:endParaRPr lang="en-US" dirty="0"/>
          </a:p>
          <a:p>
            <a:pPr marL="685800" lvl="1" indent="-228600">
              <a:buSzPts val="2000"/>
            </a:pPr>
            <a:r>
              <a:rPr lang="en-US" dirty="0"/>
              <a:t>Assess and Plan / threat modeling</a:t>
            </a:r>
          </a:p>
          <a:p>
            <a:pPr marL="685800" lvl="1" indent="-228600">
              <a:buSzPts val="2000"/>
            </a:pPr>
            <a:r>
              <a:rPr lang="en-US" dirty="0"/>
              <a:t>Design and Code / static code analysis</a:t>
            </a:r>
          </a:p>
          <a:p>
            <a:pPr marL="685800" lvl="1" indent="-228600">
              <a:buSzPts val="2000"/>
            </a:pPr>
            <a:r>
              <a:rPr lang="en-US" dirty="0"/>
              <a:t>Build / vulnerability scans and code compiled</a:t>
            </a:r>
          </a:p>
          <a:p>
            <a:pPr marL="685800" lvl="1" indent="-228600">
              <a:buSzPts val="2000"/>
            </a:pPr>
            <a:r>
              <a:rPr lang="en-US" dirty="0"/>
              <a:t>Verify and Test / penetration tests</a:t>
            </a:r>
          </a:p>
          <a:p>
            <a:pPr marL="685800" lvl="1" indent="-228600">
              <a:buSzPts val="2000"/>
            </a:pPr>
            <a:r>
              <a:rPr lang="en-US" dirty="0"/>
              <a:t>Release</a:t>
            </a:r>
          </a:p>
          <a:p>
            <a:pPr marL="685800" lvl="1" indent="-228600">
              <a:buSzPts val="2000"/>
            </a:pPr>
            <a:r>
              <a:rPr lang="en-US" dirty="0"/>
              <a:t>Deploy / code signing validation</a:t>
            </a:r>
          </a:p>
          <a:p>
            <a:pPr marL="685800" lvl="1" indent="-228600">
              <a:buSzPts val="2000"/>
            </a:pPr>
            <a:r>
              <a:rPr lang="en-US" dirty="0"/>
              <a:t>Operate / monitor, detect, respond, and recover</a:t>
            </a:r>
          </a:p>
          <a:p>
            <a:pPr marL="685800" lvl="1" indent="-228600">
              <a:buSzPts val="2000"/>
            </a:pPr>
            <a:r>
              <a:rPr lang="en-US" dirty="0"/>
              <a:t>Maintain and stabilize</a:t>
            </a:r>
          </a:p>
          <a:p>
            <a:pPr marL="685800" lvl="1" indent="-228600">
              <a:buSzPts val="2000"/>
            </a:pPr>
            <a:endParaRPr lang="en-US" dirty="0"/>
          </a:p>
          <a:p>
            <a:pPr marL="685800" lvl="1" indent="-228600">
              <a:buSzPts val="2000"/>
            </a:pPr>
            <a:r>
              <a:rPr lang="en-US" dirty="0"/>
              <a:t>Reference: </a:t>
            </a:r>
            <a:r>
              <a:rPr lang="en-US" i="1" dirty="0" err="1"/>
              <a:t>DevSecOps</a:t>
            </a:r>
            <a:r>
              <a:rPr lang="en-US" i="1" dirty="0"/>
              <a:t> Guideline - OWASP Developer Guide</a:t>
            </a:r>
            <a:r>
              <a:rPr lang="en-US" dirty="0"/>
              <a:t>. (2023). Owasp.org. </a:t>
            </a:r>
            <a:r>
              <a:rPr lang="en-US" dirty="0">
                <a:hlinkClick r:id="rId4"/>
              </a:rPr>
              <a:t>https://devguide.owasp.org/en/09-operations/01-devsecops/</a:t>
            </a:r>
          </a:p>
          <a:p>
            <a:pPr marL="685800" lvl="1" indent="-228600">
              <a:buSzPts val="2000"/>
            </a:pPr>
            <a:endParaRPr lang="en-US" dirty="0"/>
          </a:p>
        </p:txBody>
      </p:sp>
      <p:pic>
        <p:nvPicPr>
          <p:cNvPr id="211" name="Google Shape;211;p10"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3001108" y="3071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580292" y="1983545"/>
            <a:ext cx="4607170" cy="4610278"/>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000"/>
            </a:pPr>
            <a:r>
              <a:rPr lang="en-US" sz="2000" dirty="0"/>
              <a:t>Act now:</a:t>
            </a:r>
          </a:p>
          <a:p>
            <a:pPr marL="685800" lvl="1">
              <a:spcBef>
                <a:spcPts val="0"/>
              </a:spcBef>
              <a:buSzPts val="2000"/>
              <a:buFont typeface="Courier New"/>
              <a:buChar char="o"/>
            </a:pPr>
            <a:r>
              <a:rPr lang="en-US" sz="1800" dirty="0"/>
              <a:t>Set up to defend against threats</a:t>
            </a:r>
          </a:p>
          <a:p>
            <a:pPr marL="685800" lvl="1">
              <a:spcBef>
                <a:spcPts val="0"/>
              </a:spcBef>
              <a:buSzPts val="2000"/>
              <a:buFont typeface="Courier New"/>
              <a:buChar char="o"/>
            </a:pPr>
            <a:r>
              <a:rPr lang="en-US" sz="1800" dirty="0"/>
              <a:t>Attempt to prevent them from occurring</a:t>
            </a:r>
          </a:p>
          <a:p>
            <a:pPr marL="685800" lvl="1">
              <a:spcBef>
                <a:spcPts val="0"/>
              </a:spcBef>
              <a:buSzPts val="2000"/>
              <a:buFont typeface="Courier New"/>
              <a:buChar char="o"/>
            </a:pPr>
            <a:r>
              <a:rPr lang="en-US" sz="1800" dirty="0"/>
              <a:t>Unit testing, static code analysis, threat modeling</a:t>
            </a:r>
          </a:p>
          <a:p>
            <a:pPr marL="228600" indent="-228600">
              <a:spcBef>
                <a:spcPts val="0"/>
              </a:spcBef>
              <a:buSzPts val="2000"/>
            </a:pPr>
            <a:endParaRPr lang="en-US" sz="2000" dirty="0"/>
          </a:p>
          <a:p>
            <a:pPr marL="228600" indent="-228600">
              <a:spcBef>
                <a:spcPts val="0"/>
              </a:spcBef>
              <a:buSzPts val="2000"/>
            </a:pPr>
            <a:r>
              <a:rPr lang="en-US" sz="2000" dirty="0"/>
              <a:t>Risks:</a:t>
            </a:r>
          </a:p>
          <a:p>
            <a:pPr marL="685800" lvl="1">
              <a:spcBef>
                <a:spcPts val="0"/>
              </a:spcBef>
              <a:buSzPts val="2000"/>
              <a:buFont typeface="Courier New"/>
              <a:buChar char="o"/>
            </a:pPr>
            <a:r>
              <a:rPr lang="en-US" sz="1800" dirty="0"/>
              <a:t>Can be time-consuming and resource expensive</a:t>
            </a:r>
          </a:p>
          <a:p>
            <a:pPr marL="685800" lvl="1">
              <a:spcBef>
                <a:spcPts val="0"/>
              </a:spcBef>
              <a:buSzPts val="2000"/>
              <a:buFont typeface="Courier New"/>
              <a:buChar char="o"/>
            </a:pPr>
            <a:endParaRPr lang="en-US" sz="1800" dirty="0"/>
          </a:p>
          <a:p>
            <a:pPr marL="228600" indent="-228600">
              <a:spcBef>
                <a:spcPts val="0"/>
              </a:spcBef>
              <a:buSzPts val="2000"/>
            </a:pPr>
            <a:r>
              <a:rPr lang="en-US" sz="2000" dirty="0"/>
              <a:t>Benefits:</a:t>
            </a:r>
          </a:p>
          <a:p>
            <a:pPr marL="685800" lvl="1">
              <a:spcBef>
                <a:spcPts val="0"/>
              </a:spcBef>
              <a:buSzPts val="2000"/>
              <a:buFont typeface="Courier New"/>
              <a:buChar char="o"/>
            </a:pPr>
            <a:r>
              <a:rPr lang="en-US" sz="1800" dirty="0"/>
              <a:t>After learning about new threats, can set the system up to defend against it</a:t>
            </a:r>
          </a:p>
          <a:p>
            <a:pPr marL="685800" lvl="1">
              <a:spcBef>
                <a:spcPts val="0"/>
              </a:spcBef>
              <a:buSzPts val="2000"/>
              <a:buFont typeface="Courier New"/>
              <a:buChar char="o"/>
            </a:pPr>
            <a:r>
              <a:rPr lang="en-US" sz="1800" dirty="0"/>
              <a:t>Proactive approach</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217;p11">
            <a:extLst>
              <a:ext uri="{FF2B5EF4-FFF2-40B4-BE49-F238E27FC236}">
                <a16:creationId xmlns:a16="http://schemas.microsoft.com/office/drawing/2014/main" id="{FF690632-D8BE-8502-A1BE-3939CB0D3AE7}"/>
              </a:ext>
            </a:extLst>
          </p:cNvPr>
          <p:cNvSpPr txBox="1">
            <a:spLocks/>
          </p:cNvSpPr>
          <p:nvPr/>
        </p:nvSpPr>
        <p:spPr>
          <a:xfrm>
            <a:off x="6373767" y="1999467"/>
            <a:ext cx="4607170" cy="461027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000"/>
            </a:pPr>
            <a:r>
              <a:rPr lang="en-US" sz="2000" dirty="0"/>
              <a:t>Wait:</a:t>
            </a:r>
          </a:p>
          <a:p>
            <a:pPr marL="685800" lvl="1">
              <a:spcBef>
                <a:spcPts val="0"/>
              </a:spcBef>
              <a:buSzPts val="2000"/>
              <a:buFont typeface="Courier New"/>
              <a:buChar char="o"/>
            </a:pPr>
            <a:r>
              <a:rPr lang="en-US" sz="1800" dirty="0"/>
              <a:t>Rely on something like accounting logs to respond to threats after they occur in the system</a:t>
            </a:r>
          </a:p>
          <a:p>
            <a:pPr marL="685800" lvl="1">
              <a:spcBef>
                <a:spcPts val="0"/>
              </a:spcBef>
              <a:buSzPts val="2000"/>
              <a:buFont typeface="Courier New"/>
              <a:buChar char="o"/>
            </a:pPr>
            <a:endParaRPr lang="en-US" sz="1800" dirty="0"/>
          </a:p>
          <a:p>
            <a:pPr marL="228600" indent="-228600">
              <a:spcBef>
                <a:spcPts val="0"/>
              </a:spcBef>
              <a:buSzPts val="2000"/>
            </a:pPr>
            <a:r>
              <a:rPr lang="en-US" sz="2000" dirty="0"/>
              <a:t>Risks:</a:t>
            </a:r>
          </a:p>
          <a:p>
            <a:pPr marL="685800" lvl="1">
              <a:spcBef>
                <a:spcPts val="0"/>
              </a:spcBef>
              <a:buSzPts val="2000"/>
              <a:buFont typeface="Courier New"/>
              <a:buChar char="o"/>
            </a:pPr>
            <a:r>
              <a:rPr lang="en-US" sz="1800" dirty="0"/>
              <a:t>The damage is usually already done</a:t>
            </a:r>
          </a:p>
          <a:p>
            <a:pPr marL="685800" lvl="1">
              <a:spcBef>
                <a:spcPts val="0"/>
              </a:spcBef>
              <a:buSzPts val="2000"/>
              <a:buFont typeface="Courier New"/>
              <a:buChar char="o"/>
            </a:pPr>
            <a:r>
              <a:rPr lang="en-US" sz="1800" dirty="0"/>
              <a:t>Reactive approach</a:t>
            </a:r>
          </a:p>
          <a:p>
            <a:pPr marL="685800" lvl="1">
              <a:spcBef>
                <a:spcPts val="0"/>
              </a:spcBef>
              <a:buSzPts val="2000"/>
              <a:buFont typeface="Courier New"/>
              <a:buChar char="o"/>
            </a:pPr>
            <a:endParaRPr lang="en-US" sz="1800" dirty="0"/>
          </a:p>
          <a:p>
            <a:pPr marL="228600" indent="-228600">
              <a:spcBef>
                <a:spcPts val="0"/>
              </a:spcBef>
              <a:buSzPts val="2000"/>
            </a:pPr>
            <a:r>
              <a:rPr lang="en-US" sz="2000" dirty="0"/>
              <a:t>Benefits:</a:t>
            </a:r>
          </a:p>
          <a:p>
            <a:pPr marL="685800" lvl="1">
              <a:spcBef>
                <a:spcPts val="0"/>
              </a:spcBef>
              <a:buSzPts val="2000"/>
              <a:buFont typeface="Courier New"/>
              <a:buChar char="o"/>
            </a:pPr>
            <a:r>
              <a:rPr lang="en-US" sz="1800" dirty="0"/>
              <a:t>Logs can give information on what occurred and how, enabling the ability to protect against the threat better</a:t>
            </a:r>
          </a:p>
        </p:txBody>
      </p:sp>
      <p:sp>
        <p:nvSpPr>
          <p:cNvPr id="5" name="TextBox 4">
            <a:extLst>
              <a:ext uri="{FF2B5EF4-FFF2-40B4-BE49-F238E27FC236}">
                <a16:creationId xmlns:a16="http://schemas.microsoft.com/office/drawing/2014/main" id="{DFC969A2-903C-4013-C400-B00DEEC7361F}"/>
              </a:ext>
            </a:extLst>
          </p:cNvPr>
          <p:cNvSpPr txBox="1"/>
          <p:nvPr/>
        </p:nvSpPr>
        <p:spPr>
          <a:xfrm>
            <a:off x="4144581" y="6180826"/>
            <a:ext cx="3569898" cy="410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entury Gothic"/>
              </a:rPr>
              <a:t>Solution: Combine both</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pPr>
            <a:r>
              <a:rPr lang="en-US" dirty="0"/>
              <a:t>The Coding Standards of this security policy provide a good foundation for threat prevention but could be widened to include more common and higher priority threats.</a:t>
            </a:r>
            <a:endParaRPr lang="en-US"/>
          </a:p>
          <a:p>
            <a:pPr marL="685800" lvl="1">
              <a:spcBef>
                <a:spcPts val="0"/>
              </a:spcBef>
              <a:buFont typeface="Courier New"/>
              <a:buChar char="o"/>
            </a:pPr>
            <a:r>
              <a:rPr lang="en-US" dirty="0"/>
              <a:t>Example: Input validation is one of the 10 security principles but is not really covered within the coding standards. Buffer overflow is a common exploit in systems using C or C++</a:t>
            </a:r>
          </a:p>
          <a:p>
            <a:pPr marL="685800" lvl="1">
              <a:spcBef>
                <a:spcPts val="0"/>
              </a:spcBef>
              <a:buFont typeface="Courier New"/>
              <a:buChar char="o"/>
            </a:pPr>
            <a:r>
              <a:rPr lang="en-US" dirty="0"/>
              <a:t>Another top coding standard, according to Deepak Gupta is "Broken Access Control" (2025).</a:t>
            </a:r>
          </a:p>
          <a:p>
            <a:pPr marL="1143000" lvl="2" indent="-228600">
              <a:spcBef>
                <a:spcPts val="0"/>
              </a:spcBef>
            </a:pPr>
            <a:r>
              <a:rPr lang="en-US" dirty="0"/>
              <a:t>Improper enforcement on what users can do</a:t>
            </a:r>
          </a:p>
          <a:p>
            <a:pPr marL="685800" lvl="1">
              <a:spcBef>
                <a:spcPts val="0"/>
              </a:spcBef>
              <a:buFont typeface="Courier New"/>
              <a:buChar char="o"/>
            </a:pPr>
            <a:endParaRPr lang="en-US" sz="1600" dirty="0"/>
          </a:p>
          <a:p>
            <a:pPr marL="228600" indent="-228600">
              <a:spcBef>
                <a:spcPts val="0"/>
              </a:spcBef>
            </a:pPr>
            <a:r>
              <a:rPr lang="en-US" dirty="0"/>
              <a:t>The 10 Security Principles cover a wide range and set the team up for effective development</a:t>
            </a:r>
          </a:p>
          <a:p>
            <a:pPr marL="228600" indent="-228600">
              <a:spcBef>
                <a:spcPts val="0"/>
              </a:spcBef>
            </a:pPr>
            <a:endParaRPr lang="en-US" dirty="0"/>
          </a:p>
          <a:p>
            <a:pPr marL="228600" indent="-228600">
              <a:spcBef>
                <a:spcPts val="0"/>
              </a:spcBef>
            </a:pPr>
            <a:endParaRPr lang="en-US" sz="1800" dirty="0"/>
          </a:p>
          <a:p>
            <a:pPr marL="1600200" lvl="3" indent="-228600">
              <a:spcBef>
                <a:spcPts val="0"/>
              </a:spcBef>
            </a:pPr>
            <a:endParaRPr lang="en-US" sz="1200" dirty="0"/>
          </a:p>
          <a:p>
            <a:pPr marL="1600200" lvl="3" indent="-228600">
              <a:spcBef>
                <a:spcPts val="0"/>
              </a:spcBef>
            </a:pPr>
            <a:endParaRPr lang="en-US" sz="1200" dirty="0"/>
          </a:p>
          <a:p>
            <a:pPr marL="1600200" lvl="3" indent="-228600">
              <a:spcBef>
                <a:spcPts val="0"/>
              </a:spcBef>
            </a:pPr>
            <a:endParaRPr lang="en-US" sz="1200" dirty="0"/>
          </a:p>
          <a:p>
            <a:pPr marL="1371600" lvl="3" indent="0">
              <a:spcBef>
                <a:spcPts val="0"/>
              </a:spcBef>
              <a:buNone/>
            </a:pPr>
            <a:endParaRPr lang="en-US" sz="1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Coding Standard should be regularly maintained and updated to account for new and high priority threats</a:t>
            </a:r>
          </a:p>
          <a:p>
            <a:pPr marL="228600" indent="-228600">
              <a:spcBef>
                <a:spcPts val="0"/>
              </a:spcBef>
              <a:buSzPts val="2200"/>
            </a:pPr>
            <a:r>
              <a:rPr lang="en-US" dirty="0"/>
              <a:t>Shift-Left ideology, which is already included in current </a:t>
            </a:r>
            <a:r>
              <a:rPr lang="en-US" err="1"/>
              <a:t>DevSecOps</a:t>
            </a:r>
            <a:r>
              <a:rPr lang="en-US" dirty="0"/>
              <a:t> pipeline, is essential for keeping up with threats </a:t>
            </a:r>
          </a:p>
          <a:p>
            <a:pPr marL="228600" indent="-228600">
              <a:spcBef>
                <a:spcPts val="0"/>
              </a:spcBef>
              <a:buSzPts val="2200"/>
            </a:pPr>
            <a:r>
              <a:rPr lang="en-US" dirty="0"/>
              <a:t>Implement new tools to lessen the resource and time consumption of regular testing</a:t>
            </a:r>
          </a:p>
          <a:p>
            <a:pPr marL="685800" lvl="1">
              <a:spcBef>
                <a:spcPts val="0"/>
              </a:spcBef>
              <a:buSzPts val="2200"/>
              <a:buFont typeface="Courier New"/>
              <a:buChar char="o"/>
            </a:pPr>
            <a:r>
              <a:rPr lang="en-US" dirty="0"/>
              <a:t>CI/CD for automation</a:t>
            </a:r>
          </a:p>
          <a:p>
            <a:pPr marL="1143000" lvl="2" indent="-228600">
              <a:spcBef>
                <a:spcPts val="0"/>
              </a:spcBef>
              <a:buSzPts val="2200"/>
              <a:buFont typeface="Wingdings"/>
              <a:buChar char="§"/>
            </a:pPr>
            <a:r>
              <a:rPr lang="en-US" dirty="0"/>
              <a:t>Jenkins, </a:t>
            </a:r>
            <a:r>
              <a:rPr lang="en-US" dirty="0" err="1"/>
              <a:t>CircleCI</a:t>
            </a:r>
            <a:r>
              <a:rPr lang="en-US" dirty="0"/>
              <a:t>, Terraform</a:t>
            </a:r>
          </a:p>
          <a:p>
            <a:pPr marL="685800" lvl="1">
              <a:spcBef>
                <a:spcPts val="0"/>
              </a:spcBef>
              <a:buSzPts val="2200"/>
              <a:buFont typeface="Courier New"/>
              <a:buChar char="o"/>
            </a:pPr>
            <a:r>
              <a:rPr lang="en-US" dirty="0"/>
              <a:t>Code Analysis</a:t>
            </a:r>
          </a:p>
          <a:p>
            <a:pPr marL="1143000" lvl="2" indent="-228600">
              <a:spcBef>
                <a:spcPts val="0"/>
              </a:spcBef>
              <a:buSzPts val="2200"/>
              <a:buFont typeface="Wingdings"/>
              <a:buChar char="§"/>
            </a:pPr>
            <a:r>
              <a:rPr lang="en-US" dirty="0"/>
              <a:t>SonarQube</a:t>
            </a:r>
          </a:p>
          <a:p>
            <a:pPr marL="685800" lvl="1">
              <a:spcBef>
                <a:spcPts val="0"/>
              </a:spcBef>
              <a:buSzPts val="2200"/>
              <a:buFont typeface="Courier New"/>
              <a:buChar char="o"/>
            </a:pPr>
            <a:r>
              <a:rPr lang="en-US" dirty="0"/>
              <a:t>Debugging tools/frameworks</a:t>
            </a:r>
          </a:p>
          <a:p>
            <a:pPr marL="1143000" lvl="2" indent="-228600">
              <a:spcBef>
                <a:spcPts val="0"/>
              </a:spcBef>
              <a:buSzPts val="2200"/>
              <a:buFont typeface="Wingdings"/>
              <a:buChar char="§"/>
            </a:pPr>
            <a:r>
              <a:rPr lang="en-US" dirty="0"/>
              <a:t>IDE-integrated tools</a:t>
            </a:r>
          </a:p>
          <a:p>
            <a:pPr marL="1143000" lvl="2" indent="-228600">
              <a:spcBef>
                <a:spcPts val="0"/>
              </a:spcBef>
              <a:buSzPts val="2200"/>
              <a:buFont typeface="Wingdings"/>
              <a:buChar char="§"/>
            </a:pPr>
            <a:endParaRPr lang="en-US" dirty="0"/>
          </a:p>
          <a:p>
            <a:pPr marL="685800" lvl="1">
              <a:spcBef>
                <a:spcPts val="0"/>
              </a:spcBef>
              <a:buSzPts val="2200"/>
              <a:buFont typeface="Courier New"/>
              <a:buChar char="o"/>
            </a:pPr>
            <a:r>
              <a:rPr lang="en-US" dirty="0"/>
              <a:t>Source: </a:t>
            </a:r>
            <a:r>
              <a:rPr lang="en-US" dirty="0">
                <a:hlinkClick r:id="rId4"/>
              </a:rPr>
              <a:t>https://techwithdavis.com/12-essential-developer-tools/</a:t>
            </a:r>
            <a:r>
              <a:rPr lang="en-US" dirty="0"/>
              <a:t> (Dave, 2025)</a:t>
            </a:r>
          </a:p>
          <a:p>
            <a:pPr marL="228600" indent="-88900">
              <a:buSzPts val="2200"/>
              <a:buNone/>
            </a:pPr>
            <a:endParaRPr lang="en-US"/>
          </a:p>
        </p:txBody>
      </p:sp>
      <p:pic>
        <p:nvPicPr>
          <p:cNvPr id="232" name="Google Shape;232;p1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228600" indent="-228600">
              <a:spcBef>
                <a:spcPts val="0"/>
              </a:spcBef>
              <a:buSzPts val="2200"/>
            </a:pPr>
            <a:r>
              <a:rPr lang="en-US" dirty="0"/>
              <a:t>Darrington, J. (2023, September 19). </a:t>
            </a:r>
            <a:r>
              <a:rPr lang="en-US" i="1" dirty="0"/>
              <a:t>Understanding TLS for REST Services</a:t>
            </a:r>
            <a:r>
              <a:rPr lang="en-US" dirty="0"/>
              <a:t>. </a:t>
            </a:r>
            <a:r>
              <a:rPr lang="en-US" dirty="0" err="1"/>
              <a:t>Graylog</a:t>
            </a:r>
            <a:r>
              <a:rPr lang="en-US" dirty="0"/>
              <a:t>. </a:t>
            </a:r>
            <a:r>
              <a:rPr lang="en-US" dirty="0">
                <a:hlinkClick r:id="rId4"/>
              </a:rPr>
              <a:t>https://graylog.org/post/understanding-tls-for-rest-services/</a:t>
            </a:r>
            <a:endParaRPr lang="en-US" i="1" dirty="0"/>
          </a:p>
          <a:p>
            <a:pPr marL="228600" indent="-228600">
              <a:spcBef>
                <a:spcPts val="0"/>
              </a:spcBef>
              <a:buSzPts val="2200"/>
            </a:pPr>
            <a:endParaRPr lang="en-US" dirty="0"/>
          </a:p>
          <a:p>
            <a:pPr marL="228600" indent="-228600">
              <a:spcBef>
                <a:spcPts val="0"/>
              </a:spcBef>
              <a:buSzPts val="2200"/>
            </a:pPr>
            <a:r>
              <a:rPr lang="en-US" dirty="0"/>
              <a:t>Dave. (2025, January 10). </a:t>
            </a:r>
            <a:r>
              <a:rPr lang="en-US" i="1" dirty="0"/>
              <a:t>12 Essential Developer Tools that Every Software Engineer Should Know</a:t>
            </a:r>
            <a:r>
              <a:rPr lang="en-US" dirty="0"/>
              <a:t>. Tech with Davis. </a:t>
            </a:r>
            <a:r>
              <a:rPr lang="en-US" dirty="0">
                <a:hlinkClick r:id="rId5"/>
              </a:rPr>
              <a:t>https://techwithdavis.com/12-essential-developer-tools/</a:t>
            </a:r>
            <a:endParaRPr lang="en-US" dirty="0"/>
          </a:p>
          <a:p>
            <a:pPr marL="228600" indent="-228600">
              <a:spcBef>
                <a:spcPts val="0"/>
              </a:spcBef>
              <a:buSzPts val="2200"/>
            </a:pPr>
            <a:endParaRPr lang="en-US" dirty="0"/>
          </a:p>
          <a:p>
            <a:pPr marL="228600" indent="-228600">
              <a:spcBef>
                <a:spcPts val="0"/>
              </a:spcBef>
              <a:buSzPts val="2200"/>
            </a:pPr>
            <a:r>
              <a:rPr lang="en-US" i="1" err="1"/>
              <a:t>DevSecOps</a:t>
            </a:r>
            <a:r>
              <a:rPr lang="en-US" i="1" dirty="0"/>
              <a:t> Guideline - OWASP Developer Guide</a:t>
            </a:r>
            <a:r>
              <a:rPr lang="en-US" dirty="0"/>
              <a:t>. (2023). Owasp.org. </a:t>
            </a:r>
            <a:r>
              <a:rPr lang="en-US" dirty="0">
                <a:hlinkClick r:id="rId6"/>
              </a:rPr>
              <a:t>https://devguide.owasp.org/en/09-operations/01-devsecops/</a:t>
            </a:r>
          </a:p>
          <a:p>
            <a:pPr marL="228600" indent="-228600">
              <a:spcBef>
                <a:spcPts val="0"/>
              </a:spcBef>
              <a:buSzPts val="2200"/>
            </a:pPr>
            <a:endParaRPr lang="en-US" dirty="0"/>
          </a:p>
          <a:p>
            <a:pPr marL="228600" indent="-228600">
              <a:spcBef>
                <a:spcPts val="0"/>
              </a:spcBef>
              <a:buSzPts val="2200"/>
            </a:pPr>
            <a:r>
              <a:rPr lang="en-US" dirty="0"/>
              <a:t>Gupta, D. (2025, April 25). </a:t>
            </a:r>
            <a:r>
              <a:rPr lang="en-US" i="1" dirty="0"/>
              <a:t>Secure Coding Practices: Essential Principles to Prevent Vulnerabilities in 2025</a:t>
            </a:r>
            <a:r>
              <a:rPr lang="en-US" dirty="0"/>
              <a:t>. Deepak Gupta | AI &amp; Cybersecurity Innovation Leader | Founder’s Journey from Code to Scale; Deepak Gupta | AI &amp; Cybersecurity Innovation Leader | Founder’s Journey from Code to Scale. </a:t>
            </a:r>
            <a:r>
              <a:rPr lang="en-US" dirty="0">
                <a:hlinkClick r:id="rId7"/>
              </a:rPr>
              <a:t>https://guptadeepak.com/secure-coding-practices-guide-principles-vulnerabilities-and-verification/</a:t>
            </a:r>
            <a:endParaRPr lang="en-US" dirty="0"/>
          </a:p>
          <a:p>
            <a:pPr marL="228600" indent="-228600">
              <a:spcBef>
                <a:spcPts val="0"/>
              </a:spcBef>
              <a:buSzPts val="2200"/>
            </a:pPr>
            <a:endParaRPr lang="en-US" dirty="0"/>
          </a:p>
          <a:p>
            <a:pPr marL="228600" indent="-228600">
              <a:spcBef>
                <a:spcPts val="0"/>
              </a:spcBef>
              <a:buSzPts val="2200"/>
            </a:pPr>
            <a:r>
              <a:rPr lang="en-US" i="1" dirty="0"/>
              <a:t>IBM Aspera On Cloud</a:t>
            </a:r>
            <a:r>
              <a:rPr lang="en-US" dirty="0"/>
              <a:t>. (2025, January 6). Ibm.com. </a:t>
            </a:r>
            <a:r>
              <a:rPr lang="en-US" dirty="0">
                <a:hlinkClick r:id="rId8"/>
              </a:rPr>
              <a:t>https://www.ibm.com/docs/en/aspera-on-cloud?topic=encryption-content-in-flight-rest</a:t>
            </a:r>
          </a:p>
          <a:p>
            <a:pPr marL="228600" indent="-228600">
              <a:spcBef>
                <a:spcPts val="0"/>
              </a:spcBef>
              <a:buSzPts val="2200"/>
            </a:pPr>
            <a:endParaRPr lang="en-US" dirty="0"/>
          </a:p>
          <a:p>
            <a:pPr marL="228600" indent="-228600">
              <a:spcBef>
                <a:spcPts val="0"/>
              </a:spcBef>
              <a:buSzPts val="2200"/>
            </a:pPr>
            <a:r>
              <a:rPr lang="en-US" dirty="0"/>
              <a:t>Magnusson, A. (2023, October 5). </a:t>
            </a:r>
            <a:r>
              <a:rPr lang="en-US" i="1" dirty="0"/>
              <a:t>What is AAA Security? Authentication, Authorization, and Accounting</a:t>
            </a:r>
            <a:r>
              <a:rPr lang="en-US" dirty="0"/>
              <a:t>. Discover.strongdm.com. </a:t>
            </a:r>
            <a:r>
              <a:rPr lang="en-US" dirty="0">
                <a:hlinkClick r:id="rId9"/>
              </a:rPr>
              <a:t>https://www.strongdm.com/blog/aaa-security</a:t>
            </a:r>
            <a:endParaRPr lang="en-US" dirty="0"/>
          </a:p>
          <a:p>
            <a:pPr marL="228600" indent="-228600">
              <a:spcBef>
                <a:spcPts val="0"/>
              </a:spcBef>
              <a:buSzPts val="2200"/>
            </a:pPr>
            <a:endParaRPr lang="en-US" dirty="0"/>
          </a:p>
          <a:p>
            <a:pPr marL="228600" indent="-228600">
              <a:spcBef>
                <a:spcPts val="0"/>
              </a:spcBef>
              <a:buSzPts val="2200"/>
            </a:pPr>
            <a:r>
              <a:rPr lang="en-US" err="1"/>
              <a:t>Velimirovic</a:t>
            </a:r>
            <a:r>
              <a:rPr lang="en-US" dirty="0"/>
              <a:t>, A. (2023, November 16). </a:t>
            </a:r>
            <a:r>
              <a:rPr lang="en-US" i="1" dirty="0"/>
              <a:t>Data Encryption in Use Explained</a:t>
            </a:r>
            <a:r>
              <a:rPr lang="en-US" dirty="0"/>
              <a:t>. </a:t>
            </a:r>
            <a:r>
              <a:rPr lang="en-US" err="1"/>
              <a:t>PhoenixNAP</a:t>
            </a:r>
            <a:r>
              <a:rPr lang="en-US" dirty="0"/>
              <a:t> Blog. </a:t>
            </a:r>
            <a:r>
              <a:rPr lang="en-US" dirty="0">
                <a:hlinkClick r:id="rId10"/>
              </a:rPr>
              <a:t>https://phoenixnap.com/blog/encryption-in-use</a:t>
            </a:r>
          </a:p>
          <a:p>
            <a:pPr marL="228600" indent="-228600">
              <a:spcBef>
                <a:spcPts val="0"/>
              </a:spcBef>
              <a:buSzPts val="2200"/>
            </a:pPr>
            <a:endParaRPr lang="en-US" dirty="0"/>
          </a:p>
          <a:p>
            <a:pPr marL="228600" indent="-228600">
              <a:spcBef>
                <a:spcPts val="0"/>
              </a:spcBef>
              <a:buSzPts val="2200"/>
            </a:pPr>
            <a:endParaRPr lang="en-US" dirty="0"/>
          </a:p>
          <a:p>
            <a:pPr marL="228600" indent="-228600">
              <a:spcBef>
                <a:spcPts val="0"/>
              </a:spcBef>
              <a:buSzPts val="2200"/>
            </a:pPr>
            <a:endParaRPr lang="en-US" dirty="0"/>
          </a:p>
        </p:txBody>
      </p:sp>
      <p:pic>
        <p:nvPicPr>
          <p:cNvPr id="239" name="Google Shape;239;p14" descr="Green Pace logo"/>
          <p:cNvPicPr preferRelativeResize="0"/>
          <p:nvPr/>
        </p:nvPicPr>
        <p:blipFill>
          <a:blip r:embed="rId11">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83024" y="1716888"/>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Our security policy focuses on security in multiple layers, adhering to the practice of defense-in-depth. The policy ensures that written code follows our security standard, preventing common attacks that might be possible with vulnerable code. We also have ten principles that all developers follow in every step of the development lifecycle, including planning and post-deployment.</a:t>
            </a:r>
          </a:p>
          <a:p>
            <a:pPr marL="0" indent="0">
              <a:buSzPts val="2200"/>
              <a:buNone/>
            </a:pPr>
            <a:r>
              <a:rPr lang="en-US" dirty="0"/>
              <a:t> </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709698" y="3297633"/>
            <a:ext cx="5986959" cy="3444629"/>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536627770"/>
              </p:ext>
            </p:extLst>
          </p:nvPr>
        </p:nvGraphicFramePr>
        <p:xfrm>
          <a:off x="2182677" y="1717728"/>
          <a:ext cx="7835223" cy="4636175"/>
        </p:xfrm>
        <a:graphic>
          <a:graphicData uri="http://schemas.openxmlformats.org/drawingml/2006/table">
            <a:tbl>
              <a:tblPr firstRow="1" firstCol="1">
                <a:noFill/>
                <a:tableStyleId>{802198C4-3087-4945-87E3-76CBB3509B7E}</a:tableStyleId>
              </a:tblPr>
              <a:tblGrid>
                <a:gridCol w="4030424">
                  <a:extLst>
                    <a:ext uri="{9D8B030D-6E8A-4147-A177-3AD203B41FA5}">
                      <a16:colId xmlns:a16="http://schemas.microsoft.com/office/drawing/2014/main" val="20000"/>
                    </a:ext>
                  </a:extLst>
                </a:gridCol>
                <a:gridCol w="3804799">
                  <a:extLst>
                    <a:ext uri="{9D8B030D-6E8A-4147-A177-3AD203B41FA5}">
                      <a16:colId xmlns:a16="http://schemas.microsoft.com/office/drawing/2014/main" val="20001"/>
                    </a:ext>
                  </a:extLst>
                </a:gridCol>
              </a:tblGrid>
              <a:tr h="2007185">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Likely</a:t>
                      </a:r>
                      <a:endParaRPr sz="2400" u="none" strike="noStrike" cap="none">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STD-002-CPP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STD-003-CPP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STD-004-CPP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STD-005-CPP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STD-007-CPP</a:t>
                      </a:r>
                    </a:p>
                  </a:txBody>
                  <a:tcPr marL="91425" marR="91425" marT="91425" marB="91425">
                    <a:lnL w="28575" cap="flat" cmpd="sng" algn="ctr">
                      <a:solidFill>
                        <a:srgbClr val="9E9E9E"/>
                      </a:solidFill>
                      <a:prstDash val="solid"/>
                      <a:round/>
                      <a:headEnd type="none" w="med" len="med"/>
                      <a:tailEnd type="none" w="med" len="med"/>
                    </a:lnL>
                    <a:lnR w="28575" cap="flat" cmpd="sng" algn="ctr">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lgn="ctr">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Priority</a:t>
                      </a:r>
                      <a:endParaRPr sz="2400" u="none" strike="noStrike" cap="none">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STD-004-CPP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STD-005-CPP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STD-010-CPP</a:t>
                      </a:r>
                    </a:p>
                  </a:txBody>
                  <a:tcPr marL="91425" marR="91425" marT="91425" marB="91425">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628990">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Low priority</a:t>
                      </a:r>
                      <a:endParaRPr sz="2400" u="none" strike="noStrike" cap="none">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STD-001-CPP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STD-002-CPP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STD-003-CPP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STD-006-CPP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STD-007-CPP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STD-008-CPP</a:t>
                      </a:r>
                    </a:p>
                    <a:p>
                      <a:pPr marL="0" marR="0" lvl="0" indent="0" algn="ctr">
                        <a:lnSpc>
                          <a:spcPct val="100000"/>
                        </a:lnSpc>
                        <a:spcBef>
                          <a:spcPts val="0"/>
                        </a:spcBef>
                        <a:spcAft>
                          <a:spcPts val="0"/>
                        </a:spcAft>
                        <a:buSzPts val="3600"/>
                        <a:buFont typeface="Arial"/>
                        <a:buNone/>
                      </a:pPr>
                      <a:r>
                        <a:rPr lang="en-US" sz="1800" u="none" strike="noStrike" cap="none" dirty="0">
                          <a:solidFill>
                            <a:schemeClr val="tx1"/>
                          </a:solidFill>
                        </a:rPr>
                        <a:t>STD-009-CPP</a:t>
                      </a:r>
                    </a:p>
                  </a:txBody>
                  <a:tcPr marL="91425" marR="91425" marT="91425" marB="91425">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Unlikely</a:t>
                      </a:r>
                      <a:endParaRPr sz="2400" u="none" strike="noStrike" cap="none">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STD-001-CPP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STD-006-CPP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STD-008-CPP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STD-009-CPP</a:t>
                      </a:r>
                    </a:p>
                    <a:p>
                      <a:pPr marL="0" marR="0" lvl="0" indent="0" algn="ctr">
                        <a:lnSpc>
                          <a:spcPct val="100000"/>
                        </a:lnSpc>
                        <a:spcBef>
                          <a:spcPts val="0"/>
                        </a:spcBef>
                        <a:spcAft>
                          <a:spcPts val="0"/>
                        </a:spcAft>
                        <a:buSzPts val="3600"/>
                        <a:buFont typeface="Arial"/>
                        <a:buNone/>
                      </a:pPr>
                      <a:r>
                        <a:rPr lang="en-US" sz="2000" u="none" strike="noStrike" cap="none" dirty="0">
                          <a:solidFill>
                            <a:schemeClr val="tx1"/>
                          </a:solidFill>
                        </a:rPr>
                        <a:t>STD-010-CPP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921431" y="428576"/>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313" y="1527664"/>
            <a:ext cx="5421433" cy="5201761"/>
          </a:xfrm>
          <a:prstGeom prst="rect">
            <a:avLst/>
          </a:prstGeom>
          <a:noFill/>
          <a:ln>
            <a:noFill/>
          </a:ln>
        </p:spPr>
        <p:txBody>
          <a:bodyPr spcFirstLastPara="1" wrap="square" lIns="91425" tIns="45700" rIns="91425" bIns="45700" anchor="t" anchorCtr="0">
            <a:normAutofit lnSpcReduction="10000"/>
          </a:bodyPr>
          <a:lstStyle/>
          <a:p>
            <a:pPr indent="-457200">
              <a:spcBef>
                <a:spcPts val="0"/>
              </a:spcBef>
              <a:buSzPts val="2200"/>
              <a:buAutoNum type="arabicPeriod"/>
            </a:pPr>
            <a:r>
              <a:rPr lang="en-US" dirty="0"/>
              <a:t>Validate Input Data</a:t>
            </a:r>
            <a:br>
              <a:rPr lang="en-US" dirty="0"/>
            </a:br>
            <a:r>
              <a:rPr lang="en-US" dirty="0"/>
              <a:t>Coding standards: STD-002-CPP, STD-003-CPP, STD-004-CPP, STD-009-CPP</a:t>
            </a:r>
          </a:p>
          <a:p>
            <a:pPr indent="-457200">
              <a:spcBef>
                <a:spcPts val="0"/>
              </a:spcBef>
              <a:buSzPts val="2200"/>
              <a:buAutoNum type="arabicPeriod"/>
            </a:pPr>
            <a:endParaRPr lang="en-US" dirty="0"/>
          </a:p>
          <a:p>
            <a:pPr indent="-457200">
              <a:spcBef>
                <a:spcPts val="0"/>
              </a:spcBef>
              <a:buSzPts val="2200"/>
              <a:buAutoNum type="arabicPeriod"/>
            </a:pPr>
            <a:r>
              <a:rPr lang="en-US" dirty="0"/>
              <a:t>Heed Compiler Warnings</a:t>
            </a:r>
            <a:br>
              <a:rPr lang="en-US" dirty="0"/>
            </a:br>
            <a:r>
              <a:rPr lang="en-US" dirty="0"/>
              <a:t>Coding standards: STD-001-CPP, STD-007-CPP</a:t>
            </a:r>
          </a:p>
          <a:p>
            <a:pPr indent="-457200">
              <a:spcBef>
                <a:spcPts val="0"/>
              </a:spcBef>
              <a:buSzPts val="2200"/>
              <a:buAutoNum type="arabicPeriod"/>
            </a:pPr>
            <a:endParaRPr lang="en-US" dirty="0"/>
          </a:p>
          <a:p>
            <a:pPr indent="-457200">
              <a:spcBef>
                <a:spcPts val="0"/>
              </a:spcBef>
              <a:buSzPts val="2200"/>
              <a:buAutoNum type="arabicPeriod"/>
            </a:pPr>
            <a:r>
              <a:rPr lang="en-US" dirty="0"/>
              <a:t>Architect and Design for Security Policies</a:t>
            </a:r>
            <a:br>
              <a:rPr lang="en-US" dirty="0"/>
            </a:br>
            <a:r>
              <a:rPr lang="en-US" dirty="0"/>
              <a:t>Coding standards: STD-006-CPP</a:t>
            </a:r>
          </a:p>
          <a:p>
            <a:pPr indent="-457200">
              <a:spcBef>
                <a:spcPts val="0"/>
              </a:spcBef>
              <a:buSzPts val="2200"/>
              <a:buAutoNum type="arabicPeriod"/>
            </a:pPr>
            <a:endParaRPr lang="en-US" dirty="0"/>
          </a:p>
          <a:p>
            <a:pPr indent="-457200">
              <a:spcBef>
                <a:spcPts val="0"/>
              </a:spcBef>
              <a:buSzPts val="2200"/>
              <a:buAutoNum type="arabicPeriod"/>
            </a:pPr>
            <a:r>
              <a:rPr lang="en-US" dirty="0"/>
              <a:t>Keep it Simple</a:t>
            </a:r>
            <a:br>
              <a:rPr lang="en-US" dirty="0"/>
            </a:br>
            <a:r>
              <a:rPr lang="en-US" dirty="0"/>
              <a:t>Coding standards: STD-010-CPP</a:t>
            </a:r>
          </a:p>
          <a:p>
            <a:pPr indent="-457200">
              <a:spcBef>
                <a:spcPts val="0"/>
              </a:spcBef>
              <a:buSzPts val="2200"/>
              <a:buAutoNum type="arabicPeriod"/>
            </a:pPr>
            <a:endParaRPr lang="en-US" dirty="0"/>
          </a:p>
          <a:p>
            <a:pPr indent="-457200">
              <a:spcBef>
                <a:spcPts val="0"/>
              </a:spcBef>
              <a:buSzPts val="2200"/>
              <a:buAutoNum type="arabicPeriod"/>
            </a:pPr>
            <a:r>
              <a:rPr lang="en-US" dirty="0"/>
              <a:t>Default Deny</a:t>
            </a:r>
            <a:br>
              <a:rPr lang="en-US" dirty="0"/>
            </a:br>
            <a:r>
              <a:rPr lang="en-US" dirty="0"/>
              <a:t>Coding standards: STD-004-CPP</a:t>
            </a:r>
          </a:p>
          <a:p>
            <a:pPr indent="-457200">
              <a:spcBef>
                <a:spcPts val="0"/>
              </a:spcBef>
              <a:buSzPts val="2200"/>
              <a:buAutoNum type="arabicPeriod"/>
            </a:pPr>
            <a:endParaRPr lang="en-US" dirty="0"/>
          </a:p>
          <a:p>
            <a:pPr marL="0" indent="0">
              <a:spcBef>
                <a:spcPts val="0"/>
              </a:spcBef>
              <a:buSzPts val="2200"/>
              <a:buNone/>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Google Shape;168;p5">
            <a:extLst>
              <a:ext uri="{FF2B5EF4-FFF2-40B4-BE49-F238E27FC236}">
                <a16:creationId xmlns:a16="http://schemas.microsoft.com/office/drawing/2014/main" id="{661166A8-9EF7-1FD4-E74C-26DA1DAFEC25}"/>
              </a:ext>
            </a:extLst>
          </p:cNvPr>
          <p:cNvSpPr txBox="1">
            <a:spLocks/>
          </p:cNvSpPr>
          <p:nvPr/>
        </p:nvSpPr>
        <p:spPr>
          <a:xfrm>
            <a:off x="5420376" y="1718810"/>
            <a:ext cx="6273839" cy="5137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None/>
            </a:pPr>
            <a:r>
              <a:rPr lang="en-US" dirty="0"/>
              <a:t>6. Adhere to the Principle of Least Privilege</a:t>
            </a:r>
            <a:br>
              <a:rPr lang="en-US" dirty="0"/>
            </a:br>
            <a:r>
              <a:rPr lang="en-US" dirty="0"/>
              <a:t>Coding standards: STD-004-CPP</a:t>
            </a:r>
            <a:br>
              <a:rPr lang="en-US" dirty="0"/>
            </a:br>
            <a:br>
              <a:rPr lang="en-US" dirty="0"/>
            </a:br>
            <a:r>
              <a:rPr lang="en-US" dirty="0"/>
              <a:t>7. Sanitize Data Sent to Other Systems</a:t>
            </a:r>
            <a:br>
              <a:rPr lang="en-US" dirty="0"/>
            </a:br>
            <a:r>
              <a:rPr lang="en-US" dirty="0"/>
              <a:t>Coding standards: STD-003-CPP</a:t>
            </a:r>
          </a:p>
          <a:p>
            <a:pPr marL="0" indent="0">
              <a:spcBef>
                <a:spcPts val="0"/>
              </a:spcBef>
              <a:buSzPts val="2200"/>
              <a:buNone/>
            </a:pPr>
            <a:endParaRPr lang="en-US" dirty="0"/>
          </a:p>
          <a:p>
            <a:pPr marL="0" indent="0">
              <a:spcBef>
                <a:spcPts val="0"/>
              </a:spcBef>
              <a:buSzPts val="2200"/>
              <a:buNone/>
            </a:pPr>
            <a:r>
              <a:rPr lang="en-US" dirty="0"/>
              <a:t>8. Practice Defense in Depth</a:t>
            </a:r>
            <a:br>
              <a:rPr lang="en-US" dirty="0"/>
            </a:br>
            <a:r>
              <a:rPr lang="en-US" dirty="0"/>
              <a:t>Coding standards: STD-006-CPP, STD-007-CPP</a:t>
            </a:r>
          </a:p>
          <a:p>
            <a:pPr marL="0" indent="0">
              <a:spcBef>
                <a:spcPts val="0"/>
              </a:spcBef>
              <a:buSzPts val="2200"/>
              <a:buNone/>
            </a:pPr>
            <a:endParaRPr lang="en-US" dirty="0"/>
          </a:p>
          <a:p>
            <a:pPr marL="0" indent="0">
              <a:spcBef>
                <a:spcPts val="0"/>
              </a:spcBef>
              <a:buSzPts val="2200"/>
              <a:buNone/>
            </a:pPr>
            <a:r>
              <a:rPr lang="en-US" dirty="0"/>
              <a:t>9. Use Effective Quality Assurance Techniques</a:t>
            </a:r>
            <a:br>
              <a:rPr lang="en-US" dirty="0"/>
            </a:br>
            <a:r>
              <a:rPr lang="en-US" dirty="0"/>
              <a:t>Coding standards: STD-008-CPP</a:t>
            </a:r>
          </a:p>
          <a:p>
            <a:pPr marL="0" indent="0">
              <a:spcBef>
                <a:spcPts val="0"/>
              </a:spcBef>
              <a:buSzPts val="2200"/>
              <a:buNone/>
            </a:pPr>
            <a:endParaRPr lang="en-US" dirty="0"/>
          </a:p>
          <a:p>
            <a:pPr marL="0" indent="0">
              <a:spcBef>
                <a:spcPts val="0"/>
              </a:spcBef>
              <a:buSzPts val="2200"/>
              <a:buNone/>
            </a:pPr>
            <a:r>
              <a:rPr lang="en-US" dirty="0"/>
              <a:t>10. Adopt a Secure Coding Standard</a:t>
            </a:r>
          </a:p>
          <a:p>
            <a:pPr marL="0" indent="0">
              <a:spcBef>
                <a:spcPts val="0"/>
              </a:spcBef>
              <a:buSzPts val="2200"/>
              <a:buNone/>
            </a:pPr>
            <a:r>
              <a:rPr lang="en-US" dirty="0"/>
              <a:t>Coding standards: STD-001-CPP, STD-005-CPP, STD-008-CPP, STD-009-CPP</a:t>
            </a:r>
          </a:p>
          <a:p>
            <a:pPr indent="-457200">
              <a:spcBef>
                <a:spcPts val="0"/>
              </a:spcBef>
              <a:buSzPts val="2200"/>
              <a:buFont typeface="Arial"/>
              <a:buAutoNum type="arabicPeriod"/>
            </a:pPr>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462048" y="-142144"/>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749388"/>
            <a:ext cx="10833537" cy="5469297"/>
          </a:xfrm>
          <a:prstGeom prst="rect">
            <a:avLst/>
          </a:prstGeom>
          <a:noFill/>
          <a:ln>
            <a:noFill/>
          </a:ln>
        </p:spPr>
        <p:txBody>
          <a:bodyPr spcFirstLastPara="1" wrap="square" lIns="91425" tIns="45700" rIns="91425" bIns="45700" anchor="t" anchorCtr="0">
            <a:normAutofit fontScale="85000" lnSpcReduction="20000"/>
          </a:bodyPr>
          <a:lstStyle/>
          <a:p>
            <a:pPr marL="228600" indent="-228600">
              <a:spcBef>
                <a:spcPts val="0"/>
              </a:spcBef>
              <a:buSzPts val="2000"/>
            </a:pPr>
            <a:r>
              <a:rPr lang="en-US" sz="2000" dirty="0"/>
              <a:t>STD-010-CPP: Detect and handle memory allocation errors.             </a:t>
            </a:r>
            <a:br>
              <a:rPr lang="en-US" sz="2000" dirty="0"/>
            </a:br>
            <a:r>
              <a:rPr lang="en-US" sz="2000" dirty="0"/>
              <a:t>Priority: Very High, Severity: Low; Likelihood: Unlikely</a:t>
            </a:r>
            <a:br>
              <a:rPr lang="en-US" sz="2000" dirty="0"/>
            </a:br>
            <a:endParaRPr lang="en-US" sz="2000" dirty="0"/>
          </a:p>
          <a:p>
            <a:pPr marL="228600" indent="-228600">
              <a:spcBef>
                <a:spcPts val="0"/>
              </a:spcBef>
              <a:buSzPts val="2000"/>
            </a:pPr>
            <a:r>
              <a:rPr lang="en-US" sz="2000" dirty="0"/>
              <a:t>STD-004-CPP: Guarantee there is enough storage in strings for char data and null terminator.   </a:t>
            </a:r>
            <a:br>
              <a:rPr lang="en-US" sz="2000" dirty="0"/>
            </a:br>
            <a:r>
              <a:rPr lang="en-US" sz="2000" dirty="0"/>
              <a:t>Priority: High, Severity: High; Likelihood: Likely</a:t>
            </a:r>
            <a:br>
              <a:rPr lang="en-US" sz="2000" dirty="0"/>
            </a:br>
            <a:endParaRPr lang="en-US" sz="2000" dirty="0"/>
          </a:p>
          <a:p>
            <a:pPr marL="228600" indent="-228600">
              <a:spcBef>
                <a:spcPts val="0"/>
              </a:spcBef>
              <a:buSzPts val="2000"/>
            </a:pPr>
            <a:r>
              <a:rPr lang="en-US" sz="2000" dirty="0"/>
              <a:t>STD-005-CPP: Do not access freed memory.</a:t>
            </a:r>
            <a:br>
              <a:rPr lang="en-US" sz="2000" dirty="0"/>
            </a:br>
            <a:r>
              <a:rPr lang="en-US" sz="2000" dirty="0"/>
              <a:t>Priority: Medium; Severity: High; Likelihood: Likely</a:t>
            </a:r>
            <a:br>
              <a:rPr lang="en-US" sz="2000" dirty="0"/>
            </a:br>
            <a:endParaRPr lang="en-US" sz="2000" dirty="0"/>
          </a:p>
          <a:p>
            <a:pPr marL="228600" indent="-228600">
              <a:spcBef>
                <a:spcPts val="0"/>
              </a:spcBef>
              <a:buSzPts val="2000"/>
            </a:pPr>
            <a:r>
              <a:rPr lang="en-US" sz="2000" dirty="0"/>
              <a:t>STD-009-CPP: Use valid iterator ranges.</a:t>
            </a:r>
            <a:br>
              <a:rPr lang="en-US" sz="2000" dirty="0"/>
            </a:br>
            <a:r>
              <a:rPr lang="en-US" sz="2000" dirty="0"/>
              <a:t>Priority: Medium; Severity: High; Likelihood: Probable</a:t>
            </a:r>
            <a:br>
              <a:rPr lang="en-US" sz="2000" dirty="0"/>
            </a:br>
            <a:endParaRPr lang="en-US" sz="2000" dirty="0"/>
          </a:p>
          <a:p>
            <a:pPr marL="228600" indent="-228600">
              <a:spcBef>
                <a:spcPts val="0"/>
              </a:spcBef>
              <a:buSzPts val="2000"/>
            </a:pPr>
            <a:r>
              <a:rPr lang="en-US" sz="2000" dirty="0"/>
              <a:t>STD-002-CPP: Ensure unsigned integer operations do not wrap.</a:t>
            </a:r>
            <a:br>
              <a:rPr lang="en-US" dirty="0"/>
            </a:br>
            <a:r>
              <a:rPr lang="en-US" sz="2000" dirty="0"/>
              <a:t>Priority: Medium; Severity: High; Likelihood: Likely</a:t>
            </a:r>
            <a:br>
              <a:rPr lang="en-US" sz="2000" dirty="0"/>
            </a:br>
            <a:endParaRPr lang="en-US" sz="2000" dirty="0"/>
          </a:p>
          <a:p>
            <a:pPr marL="228600" indent="-228600">
              <a:spcBef>
                <a:spcPts val="0"/>
              </a:spcBef>
              <a:buSzPts val="2000"/>
            </a:pPr>
            <a:r>
              <a:rPr lang="en-US" sz="2000" dirty="0"/>
              <a:t>STD-003-CPP: Do not attempt to modify string literals.</a:t>
            </a:r>
            <a:br>
              <a:rPr lang="en-US" sz="2000" dirty="0"/>
            </a:br>
            <a:r>
              <a:rPr lang="en-US" sz="2000" dirty="0"/>
              <a:t>Priority: Low; Severity: Low; Likelihood: Likely</a:t>
            </a:r>
            <a:br>
              <a:rPr lang="en-US" dirty="0"/>
            </a:br>
            <a:endParaRPr lang="en-US" sz="2000" dirty="0"/>
          </a:p>
          <a:p>
            <a:pPr marL="228600" indent="-228600">
              <a:spcBef>
                <a:spcPts val="0"/>
              </a:spcBef>
              <a:buSzPts val="2000"/>
            </a:pPr>
            <a:r>
              <a:rPr lang="en-US" sz="2000" dirty="0"/>
              <a:t>STD-008-CPP: Close files when they are no longer needed.</a:t>
            </a:r>
            <a:br>
              <a:rPr lang="en-US" sz="2000" dirty="0"/>
            </a:br>
            <a:r>
              <a:rPr lang="en-US" sz="2000" dirty="0"/>
              <a:t>Priority: Low; Severity: Medium; Likelihood: Unlikely</a:t>
            </a:r>
            <a:br>
              <a:rPr lang="en-US" dirty="0"/>
            </a:br>
            <a:endParaRPr lang="en-US" sz="2000" dirty="0"/>
          </a:p>
          <a:p>
            <a:pPr marL="228600" indent="-228600">
              <a:spcBef>
                <a:spcPts val="0"/>
              </a:spcBef>
              <a:buSzPts val="2000"/>
            </a:pPr>
            <a:r>
              <a:rPr lang="en-US" sz="2000" dirty="0"/>
              <a:t>STD-006-CPP: Incorporate diagnostic tests using assertions.</a:t>
            </a:r>
            <a:br>
              <a:rPr lang="en-US" dirty="0"/>
            </a:br>
            <a:r>
              <a:rPr lang="en-US" sz="2000" dirty="0"/>
              <a:t>Priority: Low; Severity: Low; Likelihood: Unlikely</a:t>
            </a:r>
            <a:br>
              <a:rPr lang="en-US" dirty="0"/>
            </a:br>
            <a:endParaRPr lang="en-US" sz="2000" dirty="0"/>
          </a:p>
          <a:p>
            <a:pPr marL="228600" indent="-228600">
              <a:spcBef>
                <a:spcPts val="0"/>
              </a:spcBef>
              <a:buSzPts val="2000"/>
            </a:pPr>
            <a:r>
              <a:rPr lang="en-US" sz="2000" dirty="0"/>
              <a:t>STD-007-CPP: Handle all exceptions.</a:t>
            </a:r>
            <a:br>
              <a:rPr lang="en-US" dirty="0"/>
            </a:br>
            <a:r>
              <a:rPr lang="en-US" sz="2000" dirty="0"/>
              <a:t>Priority: Low; Severity: Low; Likelihood: Probable</a:t>
            </a:r>
            <a:br>
              <a:rPr lang="en-US" dirty="0"/>
            </a:br>
            <a:endParaRPr lang="en-US" sz="2000" dirty="0"/>
          </a:p>
          <a:p>
            <a:pPr marL="228600" indent="-228600">
              <a:spcBef>
                <a:spcPts val="0"/>
              </a:spcBef>
              <a:buSzPts val="2000"/>
            </a:pPr>
            <a:r>
              <a:rPr lang="en-US" sz="2000" dirty="0"/>
              <a:t>STD-001-CPP: Never qualify reference types with const or volatile.</a:t>
            </a:r>
            <a:br>
              <a:rPr lang="en-US" sz="2000" dirty="0"/>
            </a:br>
            <a:r>
              <a:rPr lang="en-US" sz="2000" dirty="0"/>
              <a:t>Priority: Low; Severity: Low; Likelihood: Unlikely</a:t>
            </a:r>
          </a:p>
          <a:p>
            <a:pPr marL="228600" indent="-228600">
              <a:spcBef>
                <a:spcPts val="0"/>
              </a:spcBef>
              <a:buSzPts val="2000"/>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3244312" y="2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1032188"/>
            <a:ext cx="10846230" cy="5186497"/>
          </a:xfrm>
          <a:prstGeom prst="rect">
            <a:avLst/>
          </a:prstGeom>
          <a:noFill/>
          <a:ln>
            <a:noFill/>
          </a:ln>
        </p:spPr>
        <p:txBody>
          <a:bodyPr spcFirstLastPara="1" wrap="square" lIns="91425" tIns="45700" rIns="91425" bIns="45700" anchor="t" anchorCtr="0">
            <a:normAutofit fontScale="92500" lnSpcReduction="10000"/>
          </a:bodyPr>
          <a:lstStyle/>
          <a:p>
            <a:pPr marL="228600" indent="-228600">
              <a:spcBef>
                <a:spcPts val="0"/>
              </a:spcBef>
              <a:buSzPts val="2000"/>
            </a:pPr>
            <a:r>
              <a:rPr lang="en-US" sz="2000" dirty="0"/>
              <a:t>Encryption In Flight: </a:t>
            </a:r>
            <a:endParaRPr lang="en-US"/>
          </a:p>
          <a:p>
            <a:pPr marL="685800" lvl="1" indent="-228600">
              <a:spcBef>
                <a:spcPts val="0"/>
              </a:spcBef>
              <a:buSzPts val="2000"/>
              <a:buFont typeface="Courier New"/>
              <a:buChar char="o"/>
            </a:pPr>
            <a:r>
              <a:rPr lang="en-US" sz="1800" dirty="0"/>
              <a:t>Refers to encrypting data that is in the process of being transferred by something like email or other communication. </a:t>
            </a:r>
            <a:endParaRPr lang="en-US"/>
          </a:p>
          <a:p>
            <a:pPr marL="685800" lvl="1" indent="-228600">
              <a:spcBef>
                <a:spcPts val="0"/>
              </a:spcBef>
              <a:buSzPts val="2000"/>
              <a:buFont typeface="Courier New"/>
              <a:buChar char="o"/>
            </a:pPr>
            <a:r>
              <a:rPr lang="en-US" sz="1800" dirty="0"/>
              <a:t>Encryption in flight can be accomplished using something like two symmetric 128-bit AES session keys that are randomly generated, allowing for packet-by-packet verification (</a:t>
            </a:r>
            <a:r>
              <a:rPr lang="en-US" sz="1800" i="1" dirty="0"/>
              <a:t>IBM Aspera On Cloud</a:t>
            </a:r>
            <a:r>
              <a:rPr lang="en-US" sz="1800" dirty="0"/>
              <a:t>, 2025). Transport Layer Security (TLS) can also be used to establish a secure communications channel for data-in-transit, allowing client and server to validate each other (Darrington, 2023).</a:t>
            </a:r>
            <a:endParaRPr lang="en-US"/>
          </a:p>
          <a:p>
            <a:pPr marL="228600" indent="-228600">
              <a:spcBef>
                <a:spcPts val="0"/>
              </a:spcBef>
              <a:buSzPts val="2000"/>
            </a:pPr>
            <a:endParaRPr lang="en-US" sz="2000" dirty="0"/>
          </a:p>
          <a:p>
            <a:pPr marL="228600" indent="-228600">
              <a:spcBef>
                <a:spcPts val="0"/>
              </a:spcBef>
              <a:buSzPts val="2000"/>
            </a:pPr>
            <a:r>
              <a:rPr lang="en-US" sz="2000" dirty="0"/>
              <a:t>Encryption At Rest: </a:t>
            </a:r>
          </a:p>
          <a:p>
            <a:pPr marL="685800" lvl="1" indent="-228600">
              <a:spcBef>
                <a:spcPts val="0"/>
              </a:spcBef>
              <a:buSzPts val="2000"/>
              <a:buFont typeface="Courier New"/>
              <a:buChar char="o"/>
            </a:pPr>
            <a:r>
              <a:rPr lang="en-US" sz="1800" dirty="0"/>
              <a:t>Refers to the encryption of data that is stored in a database or other storage device like a hard drive. </a:t>
            </a:r>
            <a:endParaRPr lang="en-US"/>
          </a:p>
          <a:p>
            <a:pPr marL="685800" lvl="1" indent="-228600">
              <a:spcBef>
                <a:spcPts val="0"/>
              </a:spcBef>
              <a:buSzPts val="2000"/>
              <a:buFont typeface="Courier New"/>
              <a:buChar char="o"/>
            </a:pPr>
            <a:r>
              <a:rPr lang="en-US" sz="1800" dirty="0"/>
              <a:t>Gives the data an extra layer of security. An AES-128 or AES-256 encryption key is generated randomly each session and is also encrypted along with the encrypted data (</a:t>
            </a:r>
            <a:r>
              <a:rPr lang="en-US" sz="1800" i="1" dirty="0"/>
              <a:t>IBM Aspera On Cloud, </a:t>
            </a:r>
            <a:r>
              <a:rPr lang="en-US" sz="1800" dirty="0"/>
              <a:t>2025)</a:t>
            </a:r>
            <a:r>
              <a:rPr lang="en-US" sz="1800" i="1" dirty="0"/>
              <a:t>.</a:t>
            </a:r>
            <a:endParaRPr lang="en-US"/>
          </a:p>
          <a:p>
            <a:pPr marL="228600" indent="-228600">
              <a:spcBef>
                <a:spcPts val="0"/>
              </a:spcBef>
              <a:buSzPts val="2000"/>
            </a:pPr>
            <a:endParaRPr lang="en-US" sz="2000" dirty="0"/>
          </a:p>
          <a:p>
            <a:pPr marL="228600" indent="-228600">
              <a:spcBef>
                <a:spcPts val="0"/>
              </a:spcBef>
              <a:buSzPts val="2000"/>
            </a:pPr>
            <a:r>
              <a:rPr lang="en-US" sz="2000" dirty="0"/>
              <a:t>Encryption In Use: </a:t>
            </a:r>
          </a:p>
          <a:p>
            <a:pPr marL="685800" lvl="1" indent="-228600">
              <a:spcBef>
                <a:spcPts val="0"/>
              </a:spcBef>
              <a:buSzPts val="2000"/>
              <a:buFont typeface="Courier New"/>
              <a:buChar char="o"/>
            </a:pPr>
            <a:r>
              <a:rPr lang="en-US" sz="1800" dirty="0"/>
              <a:t>Refers to the encryption of data that is currently being processed. It can be encrypted using partially homomorphic encryption (PHE), which "allows a computer to perform only one type of mathematical operation (either addition or multiplication) on encrypted data" (</a:t>
            </a:r>
            <a:r>
              <a:rPr lang="en-US" sz="1800" err="1"/>
              <a:t>Velimirovic</a:t>
            </a:r>
            <a:r>
              <a:rPr lang="en-US" sz="1800" dirty="0"/>
              <a:t>, 2023). </a:t>
            </a:r>
            <a:endParaRPr lang="en-US" sz="1800"/>
          </a:p>
          <a:p>
            <a:pPr marL="685800" lvl="1" indent="-228600">
              <a:spcBef>
                <a:spcPts val="0"/>
              </a:spcBef>
              <a:buSzPts val="2000"/>
              <a:buFont typeface="Courier New"/>
              <a:buChar char="o"/>
            </a:pPr>
            <a:r>
              <a:rPr lang="en-US" sz="1800" dirty="0"/>
              <a:t>There is also fully homomorphic encryption (FHE) which allows for both types of sequences with the trade-off being higher computational requirements (</a:t>
            </a:r>
            <a:r>
              <a:rPr lang="en-US" sz="1800" dirty="0" err="1"/>
              <a:t>Velimirovic</a:t>
            </a:r>
            <a:r>
              <a:rPr lang="en-US" sz="1800" dirty="0"/>
              <a:t>, 2023).</a:t>
            </a:r>
          </a:p>
          <a:p>
            <a:pPr marL="228600" indent="-228600">
              <a:spcBef>
                <a:spcPts val="0"/>
              </a:spcBef>
              <a:buSzPts val="2000"/>
            </a:pPr>
            <a:endParaRPr lang="en-US" sz="2000" dirty="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228600" indent="-228600">
              <a:spcBef>
                <a:spcPts val="0"/>
              </a:spcBef>
              <a:buSzPts val="2400"/>
            </a:pPr>
            <a:r>
              <a:rPr lang="en-US" sz="2400" dirty="0"/>
              <a:t>Authentication: </a:t>
            </a:r>
            <a:endParaRPr lang="en-US"/>
          </a:p>
          <a:p>
            <a:pPr marL="685800" lvl="1" indent="-228600">
              <a:spcBef>
                <a:spcPts val="0"/>
              </a:spcBef>
              <a:buSzPts val="2400"/>
              <a:buFont typeface="Courier New"/>
              <a:buChar char="o"/>
            </a:pPr>
            <a:r>
              <a:rPr lang="en-US" sz="2200" dirty="0"/>
              <a:t>Access is granted to users through a login process based on the user's credentials and access level. </a:t>
            </a:r>
            <a:endParaRPr lang="en-US"/>
          </a:p>
          <a:p>
            <a:pPr marL="685800" lvl="1" indent="-228600">
              <a:spcBef>
                <a:spcPts val="0"/>
              </a:spcBef>
              <a:buSzPts val="2400"/>
              <a:buFont typeface="Courier New"/>
              <a:buChar char="o"/>
            </a:pPr>
            <a:r>
              <a:rPr lang="en-US" sz="2200" dirty="0"/>
              <a:t>Defense-in-depth can be practiced here with multi-factor authentication, adding another layer of security to the login process.</a:t>
            </a:r>
            <a:endParaRPr lang="en-US"/>
          </a:p>
          <a:p>
            <a:pPr marL="228600" indent="-228600">
              <a:spcBef>
                <a:spcPts val="0"/>
              </a:spcBef>
              <a:buSzPts val="2400"/>
            </a:pPr>
            <a:endParaRPr lang="en-US" sz="2400" dirty="0"/>
          </a:p>
          <a:p>
            <a:pPr marL="228600" indent="-228600">
              <a:spcBef>
                <a:spcPts val="0"/>
              </a:spcBef>
              <a:buSzPts val="2400"/>
            </a:pPr>
            <a:r>
              <a:rPr lang="en-US" sz="2400" dirty="0"/>
              <a:t>Authorization: </a:t>
            </a:r>
          </a:p>
          <a:p>
            <a:pPr marL="685800" lvl="1" indent="-228600">
              <a:spcBef>
                <a:spcPts val="0"/>
              </a:spcBef>
              <a:buSzPts val="2400"/>
              <a:buFont typeface="Courier New"/>
              <a:buChar char="o"/>
            </a:pPr>
            <a:r>
              <a:rPr lang="en-US" sz="2200" dirty="0"/>
              <a:t>Once a user has been authenticated, authorization determines what they are able to do. Users are assigned different roles with varying levels of access controls. </a:t>
            </a:r>
            <a:endParaRPr lang="en-US"/>
          </a:p>
          <a:p>
            <a:pPr marL="685800" lvl="1" indent="-228600">
              <a:spcBef>
                <a:spcPts val="0"/>
              </a:spcBef>
              <a:buSzPts val="2400"/>
              <a:buFont typeface="Courier New"/>
              <a:buChar char="o"/>
            </a:pPr>
            <a:r>
              <a:rPr lang="en-US" sz="2200" dirty="0"/>
              <a:t>Following the principle of least privilege here helps prevent situations where users can complete tasks they otherwise shouldn't.</a:t>
            </a:r>
            <a:endParaRPr lang="en-US"/>
          </a:p>
          <a:p>
            <a:pPr marL="228600" indent="-228600">
              <a:spcBef>
                <a:spcPts val="0"/>
              </a:spcBef>
              <a:buSzPts val="2400"/>
            </a:pPr>
            <a:endParaRPr lang="en-US" sz="2400" dirty="0"/>
          </a:p>
          <a:p>
            <a:pPr marL="228600" indent="-228600">
              <a:spcBef>
                <a:spcPts val="0"/>
              </a:spcBef>
              <a:buSzPts val="2400"/>
            </a:pPr>
            <a:r>
              <a:rPr lang="en-US" sz="2400" dirty="0"/>
              <a:t>Accounting: </a:t>
            </a:r>
          </a:p>
          <a:p>
            <a:pPr marL="685800" lvl="1" indent="-228600">
              <a:spcBef>
                <a:spcPts val="0"/>
              </a:spcBef>
              <a:buSzPts val="2400"/>
              <a:buFont typeface="Courier New"/>
              <a:buChar char="o"/>
            </a:pPr>
            <a:r>
              <a:rPr lang="en-US" sz="2200" dirty="0"/>
              <a:t>Measure what's happening within the system or network and collect and log data on sessions such as length of time, resource usage, and the type of session (Magnusson, 2023). </a:t>
            </a:r>
            <a:endParaRPr lang="en-US"/>
          </a:p>
          <a:p>
            <a:pPr marL="685800" lvl="1" indent="-228600">
              <a:spcBef>
                <a:spcPts val="0"/>
              </a:spcBef>
              <a:buSzPts val="2400"/>
              <a:buFont typeface="Courier New"/>
              <a:buChar char="o"/>
            </a:pPr>
            <a:r>
              <a:rPr lang="en-US" sz="2200" dirty="0"/>
              <a:t>The collected data from accounting allows administrators to adjust access roles and resource allocation.</a:t>
            </a:r>
            <a:endParaRPr lang="en-US"/>
          </a:p>
          <a:p>
            <a:pPr marL="228600" indent="-228600">
              <a:spcBef>
                <a:spcPts val="0"/>
              </a:spcBef>
              <a:buSzPts val="2400"/>
            </a:pPr>
            <a:endParaRPr lang="en-US"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Is an </a:t>
            </a:r>
            <a:r>
              <a:rPr lang="en-US" dirty="0" err="1"/>
              <a:t>out_of_range</a:t>
            </a:r>
            <a:r>
              <a:rPr lang="en-US" dirty="0"/>
              <a:t> exception thrown when attempting to go out of bounds?</a:t>
            </a: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sz="1800" dirty="0">
                <a:latin typeface="Consolas"/>
              </a:rPr>
              <a:t>TEST_F(</a:t>
            </a:r>
            <a:r>
              <a:rPr lang="en-US" sz="1800" err="1">
                <a:latin typeface="Consolas"/>
              </a:rPr>
              <a:t>CollectionTest</a:t>
            </a:r>
            <a:r>
              <a:rPr lang="en-US" sz="1800" dirty="0">
                <a:latin typeface="Consolas"/>
              </a:rPr>
              <a:t>, </a:t>
            </a:r>
            <a:r>
              <a:rPr lang="en-US" sz="1800" err="1">
                <a:latin typeface="Consolas"/>
              </a:rPr>
              <a:t>EnsureOutOfBoundsExceptionWorking</a:t>
            </a:r>
            <a:r>
              <a:rPr lang="en-US" sz="1800" dirty="0">
                <a:latin typeface="Consolas"/>
              </a:rPr>
              <a:t>) {</a:t>
            </a:r>
          </a:p>
          <a:p>
            <a:pPr marL="0" indent="0">
              <a:buNone/>
            </a:pPr>
            <a:r>
              <a:rPr lang="en-US" sz="1800" dirty="0">
                <a:latin typeface="Consolas"/>
              </a:rPr>
              <a:t>    // Is collection empty?</a:t>
            </a:r>
          </a:p>
          <a:p>
            <a:pPr marL="0" indent="0">
              <a:buNone/>
            </a:pPr>
            <a:r>
              <a:rPr lang="en-US" sz="1800" dirty="0">
                <a:latin typeface="Consolas"/>
              </a:rPr>
              <a:t>    ASSERT_TRUE(collection-&gt;empty());</a:t>
            </a:r>
            <a:endParaRPr lang="en-US" sz="1800" dirty="0"/>
          </a:p>
          <a:p>
            <a:pPr marL="0" indent="0">
              <a:buNone/>
            </a:pPr>
            <a:r>
              <a:rPr lang="en-US" sz="1800" dirty="0">
                <a:latin typeface="Consolas"/>
              </a:rPr>
              <a:t>    ASSERT_EQ(collection-&gt;size(), 0);</a:t>
            </a:r>
          </a:p>
          <a:p>
            <a:pPr marL="0" indent="0">
              <a:buNone/>
            </a:pPr>
            <a:endParaRPr lang="en-US" sz="1800" dirty="0">
              <a:latin typeface="Consolas"/>
            </a:endParaRPr>
          </a:p>
          <a:p>
            <a:pPr marL="0" indent="0">
              <a:buNone/>
            </a:pPr>
            <a:r>
              <a:rPr lang="en-US" sz="1800" dirty="0">
                <a:latin typeface="Consolas"/>
              </a:rPr>
              <a:t>    // Add 5 entries</a:t>
            </a:r>
          </a:p>
          <a:p>
            <a:pPr marL="0" indent="0">
              <a:buNone/>
            </a:pPr>
            <a:r>
              <a:rPr lang="en-US" sz="1800" dirty="0">
                <a:latin typeface="Consolas"/>
              </a:rPr>
              <a:t>    </a:t>
            </a:r>
            <a:r>
              <a:rPr lang="en-US" sz="1800" err="1">
                <a:latin typeface="Consolas"/>
              </a:rPr>
              <a:t>add_entries</a:t>
            </a:r>
            <a:r>
              <a:rPr lang="en-US" sz="1800" dirty="0">
                <a:latin typeface="Consolas"/>
              </a:rPr>
              <a:t>(5);</a:t>
            </a:r>
          </a:p>
          <a:p>
            <a:pPr marL="0" indent="0">
              <a:buNone/>
            </a:pPr>
            <a:r>
              <a:rPr lang="en-US" sz="1800" dirty="0">
                <a:latin typeface="Consolas"/>
              </a:rPr>
              <a:t>    ASSERT_EQ(collection-&gt;size(), 5);</a:t>
            </a:r>
            <a:endParaRPr lang="en-US" dirty="0"/>
          </a:p>
          <a:p>
            <a:pPr marL="0" indent="0">
              <a:buNone/>
            </a:pPr>
            <a:r>
              <a:rPr lang="en-US" sz="1800" dirty="0">
                <a:latin typeface="Consolas"/>
              </a:rPr>
              <a:t>    </a:t>
            </a:r>
          </a:p>
          <a:p>
            <a:pPr marL="0" indent="0">
              <a:buNone/>
            </a:pPr>
            <a:r>
              <a:rPr lang="en-US" sz="1800" dirty="0">
                <a:latin typeface="Consolas"/>
              </a:rPr>
              <a:t>    // Attempt to access entry 6 (does not exist)</a:t>
            </a:r>
          </a:p>
          <a:p>
            <a:pPr marL="0" indent="0">
              <a:buNone/>
            </a:pPr>
            <a:r>
              <a:rPr lang="en-US" sz="1800" dirty="0">
                <a:latin typeface="Consolas"/>
              </a:rPr>
              <a:t>    EXPECT_THROW(collection-&gt;at(5), std::</a:t>
            </a:r>
            <a:r>
              <a:rPr lang="en-US" sz="1800" err="1">
                <a:latin typeface="Consolas"/>
              </a:rPr>
              <a:t>out_of_range</a:t>
            </a:r>
            <a:r>
              <a:rPr lang="en-US" sz="1800" dirty="0">
                <a:latin typeface="Consolas"/>
              </a:rPr>
              <a:t>);</a:t>
            </a:r>
          </a:p>
          <a:p>
            <a:pPr marL="0" indent="0">
              <a:buNone/>
            </a:pPr>
            <a:r>
              <a:rPr lang="en-US" sz="1800" dirty="0">
                <a:latin typeface="Consolas"/>
              </a:rPr>
              <a: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2228-C140-60B8-8886-5C3EAECBAADD}"/>
              </a:ext>
            </a:extLst>
          </p:cNvPr>
          <p:cNvSpPr>
            <a:spLocks noGrp="1"/>
          </p:cNvSpPr>
          <p:nvPr>
            <p:ph type="title"/>
          </p:nvPr>
        </p:nvSpPr>
        <p:spPr/>
        <p:txBody>
          <a:bodyPr>
            <a:normAutofit/>
          </a:bodyPr>
          <a:lstStyle/>
          <a:p>
            <a:r>
              <a:rPr lang="en-US" dirty="0"/>
              <a:t>Does erase() erase the collection and free up memory?</a:t>
            </a:r>
          </a:p>
        </p:txBody>
      </p:sp>
      <p:sp>
        <p:nvSpPr>
          <p:cNvPr id="3" name="Text Placeholder 2">
            <a:extLst>
              <a:ext uri="{FF2B5EF4-FFF2-40B4-BE49-F238E27FC236}">
                <a16:creationId xmlns:a16="http://schemas.microsoft.com/office/drawing/2014/main" id="{0107365D-32D2-F041-3A1D-4CF62907E78B}"/>
              </a:ext>
            </a:extLst>
          </p:cNvPr>
          <p:cNvSpPr>
            <a:spLocks noGrp="1"/>
          </p:cNvSpPr>
          <p:nvPr>
            <p:ph type="body" idx="1"/>
          </p:nvPr>
        </p:nvSpPr>
        <p:spPr/>
        <p:txBody>
          <a:bodyPr>
            <a:normAutofit fontScale="70000" lnSpcReduction="20000"/>
          </a:bodyPr>
          <a:lstStyle/>
          <a:p>
            <a:pPr marL="114300" indent="0">
              <a:buNone/>
            </a:pPr>
            <a:r>
              <a:rPr lang="en-US" dirty="0">
                <a:latin typeface="Consolas"/>
              </a:rPr>
              <a:t>TEST_F(</a:t>
            </a:r>
            <a:r>
              <a:rPr lang="en-US" err="1">
                <a:latin typeface="Consolas"/>
              </a:rPr>
              <a:t>CollectionTest</a:t>
            </a:r>
            <a:r>
              <a:rPr lang="en-US" dirty="0">
                <a:latin typeface="Consolas"/>
              </a:rPr>
              <a:t>, </a:t>
            </a:r>
            <a:r>
              <a:rPr lang="en-US" err="1">
                <a:latin typeface="Consolas"/>
              </a:rPr>
              <a:t>EraseErasesCollection</a:t>
            </a:r>
            <a:r>
              <a:rPr lang="en-US" dirty="0">
                <a:latin typeface="Consolas"/>
              </a:rPr>
              <a:t>) {</a:t>
            </a:r>
          </a:p>
          <a:p>
            <a:pPr marL="114300" indent="0">
              <a:buNone/>
            </a:pPr>
            <a:r>
              <a:rPr lang="en-US" dirty="0">
                <a:latin typeface="Consolas"/>
              </a:rPr>
              <a:t>    // Is collection empty?</a:t>
            </a:r>
          </a:p>
          <a:p>
            <a:pPr marL="114300" indent="0">
              <a:buNone/>
            </a:pPr>
            <a:r>
              <a:rPr lang="en-US" dirty="0">
                <a:latin typeface="Consolas"/>
              </a:rPr>
              <a:t>    ASSERT_TRUE(collection-&gt;empty());</a:t>
            </a:r>
            <a:endParaRPr lang="en-US" dirty="0"/>
          </a:p>
          <a:p>
            <a:pPr marL="114300" indent="0">
              <a:buNone/>
            </a:pPr>
            <a:r>
              <a:rPr lang="en-US" dirty="0">
                <a:latin typeface="Consolas"/>
              </a:rPr>
              <a:t>    ASSERT_EQ(collection-&gt;size(), 0);</a:t>
            </a:r>
          </a:p>
          <a:p>
            <a:pPr marL="114300" indent="0">
              <a:buNone/>
            </a:pPr>
            <a:r>
              <a:rPr lang="en-US" dirty="0">
                <a:latin typeface="Consolas"/>
              </a:rPr>
              <a:t>    </a:t>
            </a:r>
          </a:p>
          <a:p>
            <a:pPr marL="114300" indent="0">
              <a:buNone/>
            </a:pPr>
            <a:r>
              <a:rPr lang="en-US" dirty="0">
                <a:latin typeface="Consolas"/>
              </a:rPr>
              <a:t>    // Add 10 entries</a:t>
            </a:r>
          </a:p>
          <a:p>
            <a:pPr marL="114300" indent="0">
              <a:buNone/>
            </a:pPr>
            <a:r>
              <a:rPr lang="en-US" dirty="0">
                <a:latin typeface="Consolas"/>
              </a:rPr>
              <a:t>    </a:t>
            </a:r>
            <a:r>
              <a:rPr lang="en-US" dirty="0" err="1">
                <a:latin typeface="Consolas"/>
              </a:rPr>
              <a:t>add_entries</a:t>
            </a:r>
            <a:r>
              <a:rPr lang="en-US" dirty="0">
                <a:latin typeface="Consolas"/>
              </a:rPr>
              <a:t>(10);</a:t>
            </a:r>
          </a:p>
          <a:p>
            <a:pPr marL="114300" indent="0">
              <a:buNone/>
            </a:pPr>
            <a:r>
              <a:rPr lang="en-US" dirty="0">
                <a:latin typeface="Consolas"/>
              </a:rPr>
              <a:t>    ASSERT_EQ(collection-&gt;size(), 10);</a:t>
            </a:r>
          </a:p>
          <a:p>
            <a:pPr marL="114300" indent="0">
              <a:buNone/>
            </a:pPr>
            <a:endParaRPr lang="en-US" dirty="0">
              <a:latin typeface="Consolas"/>
            </a:endParaRPr>
          </a:p>
          <a:p>
            <a:pPr marL="114300" indent="0">
              <a:buNone/>
            </a:pPr>
            <a:r>
              <a:rPr lang="en-US" dirty="0">
                <a:latin typeface="Consolas"/>
              </a:rPr>
              <a:t>    // Does erase </a:t>
            </a:r>
            <a:r>
              <a:rPr lang="en-US" dirty="0" err="1">
                <a:latin typeface="Consolas"/>
              </a:rPr>
              <a:t>erase</a:t>
            </a:r>
            <a:r>
              <a:rPr lang="en-US" dirty="0">
                <a:latin typeface="Consolas"/>
              </a:rPr>
              <a:t> the collection?</a:t>
            </a:r>
          </a:p>
          <a:p>
            <a:pPr marL="114300" indent="0">
              <a:buNone/>
            </a:pPr>
            <a:r>
              <a:rPr lang="en-US" dirty="0">
                <a:latin typeface="Consolas"/>
              </a:rPr>
              <a:t>    Collection-&gt;erase(collection-&gt;begin(), collection-&gt;end());</a:t>
            </a:r>
          </a:p>
          <a:p>
            <a:pPr marL="114300" indent="0">
              <a:buNone/>
            </a:pPr>
            <a:r>
              <a:rPr lang="en-US" dirty="0">
                <a:latin typeface="Consolas"/>
              </a:rPr>
              <a:t>    EXPECT_TRUE(collection-&gt;empty());</a:t>
            </a:r>
          </a:p>
          <a:p>
            <a:pPr marL="114300" indent="0">
              <a:buNone/>
            </a:pPr>
            <a:r>
              <a:rPr lang="en-US" dirty="0">
                <a:latin typeface="Consolas"/>
              </a:rPr>
              <a:t>}</a:t>
            </a:r>
          </a:p>
        </p:txBody>
      </p:sp>
    </p:spTree>
    <p:extLst>
      <p:ext uri="{BB962C8B-B14F-4D97-AF65-F5344CB8AC3E}">
        <p14:creationId xmlns:p14="http://schemas.microsoft.com/office/powerpoint/2010/main" val="35532792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17</Slides>
  <Notes>14</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Vapor Trail</vt:lpstr>
      <vt:lpstr>Green Pace</vt:lpstr>
      <vt:lpstr>OVERVIEW: DEFENSE IN DEPTH</vt:lpstr>
      <vt:lpstr>THREATS MATRIX</vt:lpstr>
      <vt:lpstr>10 PRINCIPLES</vt:lpstr>
      <vt:lpstr>CODING STANDARDS</vt:lpstr>
      <vt:lpstr>ENCRYPTION POLICIES</vt:lpstr>
      <vt:lpstr>TRIPLE-A POLICIES</vt:lpstr>
      <vt:lpstr>Is an out_of_range exception thrown when attempting to go out of bounds?</vt:lpstr>
      <vt:lpstr>Does erase() erase the collection and free up memory?</vt:lpstr>
      <vt:lpstr>Does resizing with a negative value throw an exception?</vt:lpstr>
      <vt:lpstr>Does reserve() increase capacity and not size?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693</cp:revision>
  <dcterms:created xsi:type="dcterms:W3CDTF">2020-08-19T17:59:24Z</dcterms:created>
  <dcterms:modified xsi:type="dcterms:W3CDTF">2025-10-25T16:16:00Z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