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0" r:id="rId1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 wzorca tytułu</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 wzorca tytułu</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 wzorca tytułu</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 wzorca tytułu</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daty 2"/>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 wzorca tytułu</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 wzorca tytułu</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6221E02-25CB-4963-84BC-0813985E7D90}" type="datetimeFigureOut">
              <a:rPr lang="pl-PL" smtClean="0"/>
              <a:pPr/>
              <a:t>2017-03-17</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 wzorca tytułu</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21E02-25CB-4963-84BC-0813985E7D90}" type="datetimeFigureOut">
              <a:rPr lang="pl-PL" smtClean="0"/>
              <a:pPr/>
              <a:t>2017-03-17</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B7C76-EFF2-4CD8-A475-4750F11B4BC6}"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algorytm.edu.pl/algorytmy-maturalne/sortowanie-przez-scalanie.html" TargetMode="External"/><Relationship Id="rId3" Type="http://schemas.openxmlformats.org/officeDocument/2006/relationships/hyperlink" Target="http://cpp0x.pl/kursy/Algorytmy/Sortowanie-danych/Sortowanie-przez-wybieranie-ang-selection-sort/448" TargetMode="External"/><Relationship Id="rId7" Type="http://schemas.openxmlformats.org/officeDocument/2006/relationships/hyperlink" Target="http://www.algorytm.edu.pl/algorytmy-maturalne/sortowanie-babelkowe.html" TargetMode="External"/><Relationship Id="rId2" Type="http://schemas.openxmlformats.org/officeDocument/2006/relationships/hyperlink" Target="http://cpp0x.pl/kursy/Algorytmy/Sortowanie-danych/Sortowanie-babelkowe-ang-bubble-sort/444" TargetMode="External"/><Relationship Id="rId1" Type="http://schemas.openxmlformats.org/officeDocument/2006/relationships/slideLayout" Target="../slideLayouts/slideLayout2.xml"/><Relationship Id="rId6" Type="http://schemas.openxmlformats.org/officeDocument/2006/relationships/hyperlink" Target="https://www.toptal.com/developers/sorting-algorithms" TargetMode="External"/><Relationship Id="rId5" Type="http://schemas.openxmlformats.org/officeDocument/2006/relationships/hyperlink" Target="http://www.algorytm.edu.pl/algorytmy-maturalne/sortowanie-przez-wstawianie.html" TargetMode="External"/><Relationship Id="rId4" Type="http://schemas.openxmlformats.org/officeDocument/2006/relationships/hyperlink" Target="http://cforbeginners.com/sso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Sortowanie liczb</a:t>
            </a:r>
            <a:br>
              <a:rPr lang="pl-PL" dirty="0" smtClean="0"/>
            </a:br>
            <a:r>
              <a:rPr lang="pl-PL" dirty="0" smtClean="0"/>
              <a:t>w C++</a:t>
            </a:r>
            <a:endParaRPr lang="pl-PL" dirty="0"/>
          </a:p>
        </p:txBody>
      </p:sp>
      <p:sp>
        <p:nvSpPr>
          <p:cNvPr id="3" name="Podtytuł 2"/>
          <p:cNvSpPr>
            <a:spLocks noGrp="1"/>
          </p:cNvSpPr>
          <p:nvPr>
            <p:ph type="subTitle" idx="1"/>
          </p:nvPr>
        </p:nvSpPr>
        <p:spPr/>
        <p:txBody>
          <a:bodyPr/>
          <a:lstStyle/>
          <a:p>
            <a:r>
              <a:rPr lang="pl-PL" dirty="0" smtClean="0">
                <a:solidFill>
                  <a:schemeClr val="tx1"/>
                </a:solidFill>
              </a:rPr>
              <a:t>Jan Bogoryja-Zakrzewski</a:t>
            </a:r>
            <a:endParaRPr lang="pl-PL"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Kilka słów o Sortowaniu</a:t>
            </a:r>
            <a:endParaRPr lang="pl-PL" dirty="0"/>
          </a:p>
        </p:txBody>
      </p:sp>
      <p:sp>
        <p:nvSpPr>
          <p:cNvPr id="3" name="Symbol zastępczy zawartości 2"/>
          <p:cNvSpPr>
            <a:spLocks noGrp="1"/>
          </p:cNvSpPr>
          <p:nvPr>
            <p:ph idx="1"/>
          </p:nvPr>
        </p:nvSpPr>
        <p:spPr/>
        <p:txBody>
          <a:bodyPr>
            <a:normAutofit/>
          </a:bodyPr>
          <a:lstStyle/>
          <a:p>
            <a:pPr>
              <a:buNone/>
            </a:pPr>
            <a:r>
              <a:rPr lang="pl-PL" sz="2400" dirty="0" smtClean="0"/>
              <a:t>Sortowanie polega n układaniu danych według określonych założeń, np. liczby od najmniejszej do największej.</a:t>
            </a:r>
          </a:p>
          <a:p>
            <a:pPr>
              <a:buNone/>
            </a:pPr>
            <a:endParaRPr lang="pl-PL" sz="2400" dirty="0" smtClean="0"/>
          </a:p>
          <a:p>
            <a:pPr>
              <a:buNone/>
            </a:pPr>
            <a:r>
              <a:rPr lang="pl-PL" sz="2400" dirty="0" smtClean="0"/>
              <a:t>Zależnie od użytego algorytmu prędkość sortownia się zmienia. Na małych liczbach nie ma to zwykle znaczenia, ale np. przy liczbach dziesięciocyfrowych jeden algorytm będzie potrzebował lat gdzie 					    inny algorytm posortuje      				</a:t>
            </a:r>
            <a:r>
              <a:rPr lang="pl-PL" sz="2400" dirty="0" smtClean="0"/>
              <a:t> </a:t>
            </a:r>
            <a:r>
              <a:rPr lang="pl-PL" sz="2400" dirty="0" smtClean="0"/>
              <a:t>liczbę w kilka minut.</a:t>
            </a:r>
            <a:endParaRPr lang="pl-PL" sz="2400" dirty="0"/>
          </a:p>
        </p:txBody>
      </p:sp>
      <p:pic>
        <p:nvPicPr>
          <p:cNvPr id="6149" name="Picture 5"/>
          <p:cNvPicPr>
            <a:picLocks noChangeAspect="1" noChangeArrowheads="1"/>
          </p:cNvPicPr>
          <p:nvPr/>
        </p:nvPicPr>
        <p:blipFill>
          <a:blip r:embed="rId2" cstate="print"/>
          <a:srcRect/>
          <a:stretch>
            <a:fillRect/>
          </a:stretch>
        </p:blipFill>
        <p:spPr bwMode="auto">
          <a:xfrm>
            <a:off x="4139952" y="4077072"/>
            <a:ext cx="3941414" cy="22101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Podstawowe algorytmy</a:t>
            </a:r>
            <a:br>
              <a:rPr lang="pl-PL" dirty="0" smtClean="0"/>
            </a:br>
            <a:r>
              <a:rPr lang="pl-PL" dirty="0" smtClean="0"/>
              <a:t>Sortowania</a:t>
            </a:r>
            <a:endParaRPr lang="pl-PL" dirty="0"/>
          </a:p>
        </p:txBody>
      </p:sp>
      <p:sp>
        <p:nvSpPr>
          <p:cNvPr id="3" name="Symbol zastępczy zawartości 2"/>
          <p:cNvSpPr>
            <a:spLocks noGrp="1"/>
          </p:cNvSpPr>
          <p:nvPr>
            <p:ph idx="1"/>
          </p:nvPr>
        </p:nvSpPr>
        <p:spPr/>
        <p:txBody>
          <a:bodyPr/>
          <a:lstStyle/>
          <a:p>
            <a:pPr>
              <a:buNone/>
            </a:pPr>
            <a:r>
              <a:rPr lang="pl-PL" dirty="0" smtClean="0"/>
              <a:t>Wyróżniamy 2 typy algorytmów:</a:t>
            </a:r>
          </a:p>
          <a:p>
            <a:r>
              <a:rPr lang="pl-PL" sz="2400" dirty="0" smtClean="0"/>
              <a:t>Iteracyjne(pętle),</a:t>
            </a:r>
            <a:r>
              <a:rPr lang="pl-PL" sz="2400" dirty="0" err="1" smtClean="0"/>
              <a:t>np</a:t>
            </a:r>
            <a:r>
              <a:rPr lang="pl-PL" sz="2400" dirty="0" smtClean="0"/>
              <a:t>:</a:t>
            </a:r>
          </a:p>
          <a:p>
            <a:pPr>
              <a:buNone/>
            </a:pPr>
            <a:r>
              <a:rPr lang="pl-PL" sz="2400" dirty="0" smtClean="0"/>
              <a:t>-Bąbelkowe</a:t>
            </a:r>
          </a:p>
          <a:p>
            <a:pPr>
              <a:buNone/>
            </a:pPr>
            <a:r>
              <a:rPr lang="pl-PL" sz="2400" dirty="0" smtClean="0"/>
              <a:t>-przez wybór</a:t>
            </a:r>
          </a:p>
          <a:p>
            <a:pPr>
              <a:buNone/>
            </a:pPr>
            <a:r>
              <a:rPr lang="pl-PL" sz="2400" dirty="0" smtClean="0"/>
              <a:t>-przez wstawienie</a:t>
            </a:r>
          </a:p>
          <a:p>
            <a:r>
              <a:rPr lang="pl-PL" sz="2400" dirty="0" smtClean="0"/>
              <a:t>Rekurencyjne(wywołanie tej samej funkcji wewnątrz funkcji),np.:</a:t>
            </a:r>
          </a:p>
          <a:p>
            <a:pPr>
              <a:buNone/>
            </a:pPr>
            <a:r>
              <a:rPr lang="pl-PL" sz="2400" dirty="0" smtClean="0"/>
              <a:t>-</a:t>
            </a:r>
            <a:r>
              <a:rPr lang="pl-PL" sz="2400" dirty="0" err="1" smtClean="0"/>
              <a:t>quicksort</a:t>
            </a:r>
            <a:endParaRPr lang="pl-PL" sz="2400" dirty="0" smtClean="0"/>
          </a:p>
          <a:p>
            <a:pPr>
              <a:buNone/>
            </a:pPr>
            <a:r>
              <a:rPr lang="pl-PL" sz="2400" dirty="0" smtClean="0"/>
              <a:t>-</a:t>
            </a:r>
            <a:r>
              <a:rPr lang="pl-PL" sz="2400" dirty="0" err="1" smtClean="0"/>
              <a:t>merge</a:t>
            </a:r>
            <a:r>
              <a:rPr lang="pl-PL" sz="2400" dirty="0" smtClean="0"/>
              <a:t> sort</a:t>
            </a:r>
          </a:p>
          <a:p>
            <a:pPr>
              <a:buNone/>
            </a:pPr>
            <a:endParaRPr lang="pl-P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Sortowanie bąbelkowe:</a:t>
            </a:r>
          </a:p>
        </p:txBody>
      </p:sp>
      <p:sp>
        <p:nvSpPr>
          <p:cNvPr id="3" name="Symbol zastępczy zawartości 2"/>
          <p:cNvSpPr>
            <a:spLocks noGrp="1"/>
          </p:cNvSpPr>
          <p:nvPr>
            <p:ph idx="1"/>
          </p:nvPr>
        </p:nvSpPr>
        <p:spPr/>
        <p:txBody>
          <a:bodyPr>
            <a:normAutofit/>
          </a:bodyPr>
          <a:lstStyle/>
          <a:p>
            <a:pPr>
              <a:buNone/>
            </a:pPr>
            <a:r>
              <a:rPr lang="pl-PL" sz="1600" dirty="0" smtClean="0"/>
              <a:t>Sprawdzamy czy następny element tablicy jest większy od aktualnego(w przypadku sortowania rosnąco), jeżeli tak, to zamieniamy te elementy miejscami. Po wykonaniu pętli sprawdzamy czy zaszła zmiana, jeżeli nie to kończymy sortowanie.  Przy dużych liczbach czas sortowania zwiększa się wykładniczo i potrafi zająć lata.</a:t>
            </a:r>
          </a:p>
          <a:p>
            <a:pPr>
              <a:buNone/>
            </a:pPr>
            <a:r>
              <a:rPr lang="pl-PL" sz="1600" dirty="0" smtClean="0"/>
              <a:t>	</a:t>
            </a:r>
            <a:endParaRPr lang="pl-PL" sz="1600" dirty="0" smtClean="0"/>
          </a:p>
          <a:p>
            <a:pPr>
              <a:buNone/>
            </a:pPr>
            <a:r>
              <a:rPr lang="pl-PL" sz="2400" dirty="0" smtClean="0"/>
              <a:t>	</a:t>
            </a:r>
          </a:p>
          <a:p>
            <a:pPr>
              <a:buNone/>
            </a:pPr>
            <a:r>
              <a:rPr lang="pl-PL" sz="2400" dirty="0" smtClean="0"/>
              <a:t>	</a:t>
            </a:r>
            <a:endParaRPr lang="pl-PL" sz="2400" dirty="0"/>
          </a:p>
        </p:txBody>
      </p:sp>
      <p:pic>
        <p:nvPicPr>
          <p:cNvPr id="4097" name="Picture 1"/>
          <p:cNvPicPr>
            <a:picLocks noChangeAspect="1" noChangeArrowheads="1"/>
          </p:cNvPicPr>
          <p:nvPr/>
        </p:nvPicPr>
        <p:blipFill>
          <a:blip r:embed="rId2" cstate="print"/>
          <a:srcRect/>
          <a:stretch>
            <a:fillRect/>
          </a:stretch>
        </p:blipFill>
        <p:spPr bwMode="auto">
          <a:xfrm>
            <a:off x="467544" y="2636912"/>
            <a:ext cx="3800475" cy="3209925"/>
          </a:xfrm>
          <a:prstGeom prst="rect">
            <a:avLst/>
          </a:prstGeom>
          <a:noFill/>
          <a:ln w="9525">
            <a:noFill/>
            <a:miter lim="800000"/>
            <a:headEnd/>
            <a:tailEnd/>
          </a:ln>
        </p:spPr>
      </p:pic>
      <p:sp>
        <p:nvSpPr>
          <p:cNvPr id="4099" name="AutoShape 3" descr="https://assets.toptal.io/assets/front/static/public/blocks/sorting_algorithms/animations/20/random-initial-order/bubble-sort_295a6a.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sp>
        <p:nvSpPr>
          <p:cNvPr id="4101" name="AutoShape 5" descr="https://assets.toptal.io/assets/front/static/public/blocks/sorting_algorithms/animations/20/random-initial-order/bubble-sort_295a6a.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pic>
        <p:nvPicPr>
          <p:cNvPr id="8" name="Obraz 7" descr="bubble-sort_295a6a.gif"/>
          <p:cNvPicPr>
            <a:picLocks noChangeAspect="1"/>
          </p:cNvPicPr>
          <p:nvPr/>
        </p:nvPicPr>
        <p:blipFill>
          <a:blip r:embed="rId3" cstate="print"/>
          <a:stretch>
            <a:fillRect/>
          </a:stretch>
        </p:blipFill>
        <p:spPr>
          <a:xfrm>
            <a:off x="5004048" y="3212976"/>
            <a:ext cx="2088232" cy="20882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Sortowanie przez wybór:</a:t>
            </a:r>
            <a:br>
              <a:rPr lang="pl-PL" dirty="0" smtClean="0"/>
            </a:br>
            <a:endParaRPr lang="pl-PL" dirty="0"/>
          </a:p>
        </p:txBody>
      </p:sp>
      <p:sp>
        <p:nvSpPr>
          <p:cNvPr id="3" name="Symbol zastępczy zawartości 2"/>
          <p:cNvSpPr>
            <a:spLocks noGrp="1"/>
          </p:cNvSpPr>
          <p:nvPr>
            <p:ph idx="1"/>
          </p:nvPr>
        </p:nvSpPr>
        <p:spPr/>
        <p:txBody>
          <a:bodyPr>
            <a:normAutofit/>
          </a:bodyPr>
          <a:lstStyle/>
          <a:p>
            <a:pPr>
              <a:buNone/>
            </a:pPr>
            <a:r>
              <a:rPr lang="pl-PL" sz="1600" dirty="0" smtClean="0"/>
              <a:t>Sortowanie te polega na wyszukaniu najmniejszego elementu z całej tablicy i wstawieniu go na następny element posortowanej tablicy. </a:t>
            </a:r>
            <a:br>
              <a:rPr lang="pl-PL" sz="1600" dirty="0" smtClean="0"/>
            </a:br>
            <a:r>
              <a:rPr lang="pl-PL" sz="1600" dirty="0" smtClean="0"/>
              <a:t>Gdy najmniejszy element zamienimy na największy, wówczas tablica będzie posortowana od największego do najmniejszego elementu. Czas sortowania jest bardzo podobny do czasu sortowania bąbelkowego.</a:t>
            </a:r>
            <a:endParaRPr lang="pl-PL" sz="1600" dirty="0"/>
          </a:p>
        </p:txBody>
      </p:sp>
      <p:sp>
        <p:nvSpPr>
          <p:cNvPr id="2050" name="AutoShape 2" descr="https://assets.toptal.io/assets/front/static/public/blocks/sorting_algorithms/animations/20/random-initial-order/bubble-sort_295a6a.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pic>
        <p:nvPicPr>
          <p:cNvPr id="5" name="Obraz 4" descr="selection-sort_c041bf.gif"/>
          <p:cNvPicPr>
            <a:picLocks noChangeAspect="1"/>
          </p:cNvPicPr>
          <p:nvPr/>
        </p:nvPicPr>
        <p:blipFill>
          <a:blip r:embed="rId2" cstate="print"/>
          <a:stretch>
            <a:fillRect/>
          </a:stretch>
        </p:blipFill>
        <p:spPr>
          <a:xfrm>
            <a:off x="4162424" y="3019424"/>
            <a:ext cx="2713831" cy="271383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Sortowanie przez wstawianie:</a:t>
            </a:r>
            <a:br>
              <a:rPr lang="pl-PL" dirty="0" smtClean="0"/>
            </a:br>
            <a:endParaRPr lang="pl-PL" dirty="0"/>
          </a:p>
        </p:txBody>
      </p:sp>
      <p:sp>
        <p:nvSpPr>
          <p:cNvPr id="3" name="Symbol zastępczy zawartości 2"/>
          <p:cNvSpPr>
            <a:spLocks noGrp="1"/>
          </p:cNvSpPr>
          <p:nvPr>
            <p:ph idx="1"/>
          </p:nvPr>
        </p:nvSpPr>
        <p:spPr/>
        <p:txBody>
          <a:bodyPr>
            <a:normAutofit/>
          </a:bodyPr>
          <a:lstStyle/>
          <a:p>
            <a:pPr>
              <a:buNone/>
            </a:pPr>
            <a:r>
              <a:rPr lang="pl-PL" sz="1600" dirty="0" smtClean="0"/>
              <a:t>Sortowanie zaczyna się od drugiego elementu i porównuje liczbę do poprzednich. </a:t>
            </a:r>
            <a:r>
              <a:rPr lang="pl-PL" sz="1600" dirty="0" smtClean="0"/>
              <a:t>Jeśli napotkamy </a:t>
            </a:r>
            <a:r>
              <a:rPr lang="pl-PL" sz="1600" dirty="0" smtClean="0"/>
              <a:t>liczbę większą, to musimy przesunąć ją o jeden w prawo. Czynność tą powtarzamy do momentu napotkania liczby niemniejszej lub gdy skończą nam się liczby. </a:t>
            </a:r>
            <a:r>
              <a:rPr lang="pl-PL" sz="1600" dirty="0" smtClean="0"/>
              <a:t>Jest to jeden z stabilniejszych i szybszych algorytmów iteracyjnych</a:t>
            </a:r>
          </a:p>
          <a:p>
            <a:pPr>
              <a:buNone/>
            </a:pPr>
            <a:endParaRPr lang="pl-PL" sz="1600" dirty="0" smtClean="0"/>
          </a:p>
          <a:p>
            <a:pPr>
              <a:buNone/>
            </a:pPr>
            <a:endParaRPr lang="pl-PL" sz="1600" dirty="0"/>
          </a:p>
        </p:txBody>
      </p:sp>
      <p:pic>
        <p:nvPicPr>
          <p:cNvPr id="7" name="Obraz 6" descr="Przechwytywanie.PNG"/>
          <p:cNvPicPr>
            <a:picLocks noChangeAspect="1"/>
          </p:cNvPicPr>
          <p:nvPr/>
        </p:nvPicPr>
        <p:blipFill>
          <a:blip r:embed="rId2" cstate="print"/>
          <a:stretch>
            <a:fillRect/>
          </a:stretch>
        </p:blipFill>
        <p:spPr>
          <a:xfrm>
            <a:off x="827584" y="2636912"/>
            <a:ext cx="5690045" cy="2232248"/>
          </a:xfrm>
          <a:prstGeom prst="rect">
            <a:avLst/>
          </a:prstGeom>
        </p:spPr>
      </p:pic>
      <p:sp>
        <p:nvSpPr>
          <p:cNvPr id="1030" name="AutoShape 6" descr="https://assets.toptal.io/assets/front/static/public/blocks/sorting_algorithms/animations/20/random-initial-order/bubble-sort_295a6a.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pic>
        <p:nvPicPr>
          <p:cNvPr id="9" name="Obraz 8" descr="insertion-sort_e8e408.gif"/>
          <p:cNvPicPr>
            <a:picLocks noChangeAspect="1"/>
          </p:cNvPicPr>
          <p:nvPr/>
        </p:nvPicPr>
        <p:blipFill>
          <a:blip r:embed="rId3" cstate="print"/>
          <a:stretch>
            <a:fillRect/>
          </a:stretch>
        </p:blipFill>
        <p:spPr>
          <a:xfrm>
            <a:off x="6588224" y="2780928"/>
            <a:ext cx="1872208" cy="187220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Sortowanie </a:t>
            </a:r>
            <a:r>
              <a:rPr lang="pl-PL" dirty="0" err="1" smtClean="0"/>
              <a:t>quicksort</a:t>
            </a:r>
            <a:endParaRPr lang="pl-PL" dirty="0"/>
          </a:p>
        </p:txBody>
      </p:sp>
      <p:sp>
        <p:nvSpPr>
          <p:cNvPr id="5" name="Symbol zastępczy zawartości 4"/>
          <p:cNvSpPr>
            <a:spLocks noGrp="1"/>
          </p:cNvSpPr>
          <p:nvPr>
            <p:ph idx="1"/>
          </p:nvPr>
        </p:nvSpPr>
        <p:spPr/>
        <p:txBody>
          <a:bodyPr/>
          <a:lstStyle/>
          <a:p>
            <a:endParaRPr lang="pl-PL" dirty="0"/>
          </a:p>
        </p:txBody>
      </p:sp>
      <p:pic>
        <p:nvPicPr>
          <p:cNvPr id="6" name="Obraz 5" descr="quick-sort_f9e492.gif"/>
          <p:cNvPicPr>
            <a:picLocks noChangeAspect="1"/>
          </p:cNvPicPr>
          <p:nvPr/>
        </p:nvPicPr>
        <p:blipFill>
          <a:blip r:embed="rId2" cstate="print"/>
          <a:stretch>
            <a:fillRect/>
          </a:stretch>
        </p:blipFill>
        <p:spPr>
          <a:xfrm>
            <a:off x="4162424" y="3019424"/>
            <a:ext cx="1921743" cy="192174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Merge</a:t>
            </a:r>
            <a:r>
              <a:rPr lang="pl-PL" dirty="0" smtClean="0"/>
              <a:t> sort(scalanie)</a:t>
            </a:r>
            <a:endParaRPr lang="pl-PL" dirty="0"/>
          </a:p>
        </p:txBody>
      </p:sp>
      <p:sp>
        <p:nvSpPr>
          <p:cNvPr id="6" name="Symbol zastępczy zawartości 5"/>
          <p:cNvSpPr>
            <a:spLocks noGrp="1"/>
          </p:cNvSpPr>
          <p:nvPr>
            <p:ph idx="1"/>
          </p:nvPr>
        </p:nvSpPr>
        <p:spPr>
          <a:xfrm>
            <a:off x="457200" y="1628800"/>
            <a:ext cx="6563072" cy="4497363"/>
          </a:xfrm>
        </p:spPr>
        <p:txBody>
          <a:bodyPr/>
          <a:lstStyle/>
          <a:p>
            <a:pPr>
              <a:buNone/>
            </a:pPr>
            <a:r>
              <a:rPr lang="pl-PL" sz="1600" dirty="0" smtClean="0"/>
              <a:t>Sortowanie przez scalanie należy do algorytmów, które wykorzystują metodę "</a:t>
            </a:r>
            <a:r>
              <a:rPr lang="pl-PL" sz="1600" b="1" dirty="0" smtClean="0"/>
              <a:t>dziel i zwyciężaj</a:t>
            </a:r>
            <a:r>
              <a:rPr lang="pl-PL" sz="1600" dirty="0" smtClean="0"/>
              <a:t>". Złożoność algorytmu wynosi </a:t>
            </a:r>
            <a:r>
              <a:rPr lang="pl-PL" sz="1600" i="1" dirty="0" err="1" smtClean="0"/>
              <a:t>n</a:t>
            </a:r>
            <a:r>
              <a:rPr lang="pl-PL" sz="1600" dirty="0" err="1" smtClean="0"/>
              <a:t>⋅</a:t>
            </a:r>
            <a:r>
              <a:rPr lang="pl-PL" sz="1600" i="1" dirty="0" err="1" smtClean="0"/>
              <a:t>log</a:t>
            </a:r>
            <a:r>
              <a:rPr lang="pl-PL" sz="1600" dirty="0" smtClean="0"/>
              <a:t> </a:t>
            </a:r>
            <a:r>
              <a:rPr lang="pl-PL" sz="1600" i="1" dirty="0" smtClean="0"/>
              <a:t>n</a:t>
            </a:r>
            <a:r>
              <a:rPr lang="pl-PL" sz="1600" dirty="0" smtClean="0"/>
              <a:t>, a więc jest on znacznie wydajniejszy niż sortowanie bąbelkowe, przez wstawianie czy przez </a:t>
            </a:r>
            <a:r>
              <a:rPr lang="pl-PL" sz="1600" dirty="0" smtClean="0"/>
              <a:t>selekcję.</a:t>
            </a:r>
          </a:p>
          <a:p>
            <a:pPr>
              <a:buNone/>
            </a:pPr>
            <a:r>
              <a:rPr lang="pl-PL" sz="1600" dirty="0" smtClean="0"/>
              <a:t>Musimy </a:t>
            </a:r>
            <a:r>
              <a:rPr lang="pl-PL" sz="1600" dirty="0" smtClean="0"/>
              <a:t>doprowadzić do sytuacji, gdzie będziemy mieli dwie posortowane tablice. Dzielimy nasz zbiór liczb na dwie części, następnie każdą z nich także dzielimy na dwie części, czynność powtarzamy do momentu otrzymania podtablic jednoelementowych (wykonujemy to rekurencyjnie). Ponieważ zbiór jednoelementowy jest już posortowany możemy przejść do scalania. W ten sposób powstają nam coraz to większe posortowane zbiory, aż w rezultacie otrzymamy oczekiwany efekt - ciąg posortowanych elementów</a:t>
            </a:r>
            <a:r>
              <a:rPr lang="pl-PL" sz="1600" dirty="0" smtClean="0"/>
              <a:t>.</a:t>
            </a:r>
          </a:p>
          <a:p>
            <a:pPr>
              <a:buNone/>
            </a:pPr>
            <a:endParaRPr lang="pl-PL" sz="1600" dirty="0" smtClean="0"/>
          </a:p>
          <a:p>
            <a:endParaRPr lang="pl-PL" dirty="0"/>
          </a:p>
        </p:txBody>
      </p:sp>
      <p:pic>
        <p:nvPicPr>
          <p:cNvPr id="8" name="Obraz 7" descr="scalanie.png"/>
          <p:cNvPicPr>
            <a:picLocks noChangeAspect="1"/>
          </p:cNvPicPr>
          <p:nvPr/>
        </p:nvPicPr>
        <p:blipFill>
          <a:blip r:embed="rId2" cstate="print"/>
          <a:stretch>
            <a:fillRect/>
          </a:stretch>
        </p:blipFill>
        <p:spPr>
          <a:xfrm>
            <a:off x="6876256" y="1326366"/>
            <a:ext cx="2062115" cy="3299386"/>
          </a:xfrm>
          <a:prstGeom prst="rect">
            <a:avLst/>
          </a:prstGeom>
        </p:spPr>
      </p:pic>
      <p:pic>
        <p:nvPicPr>
          <p:cNvPr id="7" name="Obraz 6" descr="merge-sort_eefc49.gif"/>
          <p:cNvPicPr>
            <a:picLocks noChangeAspect="1"/>
          </p:cNvPicPr>
          <p:nvPr/>
        </p:nvPicPr>
        <p:blipFill>
          <a:blip r:embed="rId3" cstate="print"/>
          <a:stretch>
            <a:fillRect/>
          </a:stretch>
        </p:blipFill>
        <p:spPr>
          <a:xfrm>
            <a:off x="7308304" y="4725144"/>
            <a:ext cx="1489695" cy="148969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endParaRPr lang="pl-PL" dirty="0"/>
          </a:p>
        </p:txBody>
      </p:sp>
      <p:sp>
        <p:nvSpPr>
          <p:cNvPr id="3" name="Symbol zastępczy zawartości 2"/>
          <p:cNvSpPr>
            <a:spLocks noGrp="1"/>
          </p:cNvSpPr>
          <p:nvPr>
            <p:ph idx="1"/>
          </p:nvPr>
        </p:nvSpPr>
        <p:spPr/>
        <p:txBody>
          <a:bodyPr>
            <a:normAutofit/>
          </a:bodyPr>
          <a:lstStyle/>
          <a:p>
            <a:r>
              <a:rPr lang="pl-PL" sz="1200" dirty="0" smtClean="0">
                <a:hlinkClick r:id="rId2"/>
              </a:rPr>
              <a:t>http://</a:t>
            </a:r>
            <a:r>
              <a:rPr lang="pl-PL" sz="1200" dirty="0" smtClean="0">
                <a:hlinkClick r:id="rId2"/>
              </a:rPr>
              <a:t>cpp0x.pl/kursy/Algorytmy/Sortowanie-danych/</a:t>
            </a:r>
            <a:r>
              <a:rPr lang="pl-PL" sz="1200" dirty="0" err="1" smtClean="0">
                <a:hlinkClick r:id="rId2"/>
              </a:rPr>
              <a:t>Sortowanie-babelkowe-ang-bubble-sort</a:t>
            </a:r>
            <a:r>
              <a:rPr lang="pl-PL" sz="1200" dirty="0" smtClean="0">
                <a:hlinkClick r:id="rId2"/>
              </a:rPr>
              <a:t>/444</a:t>
            </a:r>
            <a:endParaRPr lang="pl-PL" sz="1200" dirty="0" smtClean="0"/>
          </a:p>
          <a:p>
            <a:r>
              <a:rPr lang="pl-PL" sz="1200" dirty="0" smtClean="0">
                <a:hlinkClick r:id="rId3"/>
              </a:rPr>
              <a:t>http://</a:t>
            </a:r>
            <a:r>
              <a:rPr lang="pl-PL" sz="1200" dirty="0" smtClean="0">
                <a:hlinkClick r:id="rId3"/>
              </a:rPr>
              <a:t>cpp0x.pl/kursy/Algorytmy/Sortowanie-danych/</a:t>
            </a:r>
            <a:r>
              <a:rPr lang="pl-PL" sz="1200" dirty="0" err="1" smtClean="0">
                <a:hlinkClick r:id="rId3"/>
              </a:rPr>
              <a:t>Sortowanie-przez-wybieranie-ang-selection-sort</a:t>
            </a:r>
            <a:r>
              <a:rPr lang="pl-PL" sz="1200" dirty="0" smtClean="0">
                <a:hlinkClick r:id="rId3"/>
              </a:rPr>
              <a:t>/448</a:t>
            </a:r>
            <a:endParaRPr lang="pl-PL" sz="1200" dirty="0" smtClean="0"/>
          </a:p>
          <a:p>
            <a:r>
              <a:rPr lang="pl-PL" sz="1200" dirty="0" smtClean="0">
                <a:hlinkClick r:id="rId4"/>
              </a:rPr>
              <a:t>http://</a:t>
            </a:r>
            <a:r>
              <a:rPr lang="pl-PL" sz="1200" dirty="0" smtClean="0">
                <a:hlinkClick r:id="rId4"/>
              </a:rPr>
              <a:t>cforbeginners.com/ssort.html</a:t>
            </a:r>
            <a:endParaRPr lang="pl-PL" sz="1200" dirty="0" smtClean="0"/>
          </a:p>
          <a:p>
            <a:r>
              <a:rPr lang="pl-PL" sz="1200" dirty="0" smtClean="0">
                <a:hlinkClick r:id="rId5"/>
              </a:rPr>
              <a:t>http://</a:t>
            </a:r>
            <a:r>
              <a:rPr lang="pl-PL" sz="1200" dirty="0" smtClean="0">
                <a:hlinkClick r:id="rId5"/>
              </a:rPr>
              <a:t>www.algorytm.edu.pl/algorytmy-maturalne/sortowanie-przez-wstawianie.html</a:t>
            </a:r>
            <a:endParaRPr lang="pl-PL" sz="1200" dirty="0" smtClean="0"/>
          </a:p>
          <a:p>
            <a:r>
              <a:rPr lang="pl-PL" sz="1200" dirty="0" smtClean="0">
                <a:hlinkClick r:id="rId6"/>
              </a:rPr>
              <a:t>https://</a:t>
            </a:r>
            <a:r>
              <a:rPr lang="pl-PL" sz="1200" dirty="0" smtClean="0">
                <a:hlinkClick r:id="rId6"/>
              </a:rPr>
              <a:t>www.toptal.com/developers/sorting-algorithms</a:t>
            </a:r>
            <a:endParaRPr lang="pl-PL" sz="1200" dirty="0" smtClean="0"/>
          </a:p>
          <a:p>
            <a:r>
              <a:rPr lang="pl-PL" sz="1200" dirty="0" smtClean="0">
                <a:hlinkClick r:id="rId7"/>
              </a:rPr>
              <a:t>http://</a:t>
            </a:r>
            <a:r>
              <a:rPr lang="pl-PL" sz="1200" dirty="0" smtClean="0">
                <a:hlinkClick r:id="rId7"/>
              </a:rPr>
              <a:t>www.algorytm.edu.pl/algorytmy-maturalne/sortowanie-babelkowe.html</a:t>
            </a:r>
            <a:endParaRPr lang="pl-PL" sz="1200" dirty="0" smtClean="0"/>
          </a:p>
          <a:p>
            <a:r>
              <a:rPr lang="pl-PL" sz="1200" dirty="0" smtClean="0">
                <a:hlinkClick r:id="rId8"/>
              </a:rPr>
              <a:t>http://</a:t>
            </a:r>
            <a:r>
              <a:rPr lang="pl-PL" sz="1200" dirty="0" smtClean="0">
                <a:hlinkClick r:id="rId8"/>
              </a:rPr>
              <a:t>www.algorytm.edu.pl/algorytmy-maturalne/sortowanie-przez-scalanie.html</a:t>
            </a:r>
            <a:endParaRPr lang="pl-PL" sz="1200" dirty="0" smtClean="0"/>
          </a:p>
          <a:p>
            <a:endParaRPr lang="pl-PL" sz="1200" dirty="0" smtClean="0"/>
          </a:p>
          <a:p>
            <a:endParaRPr lang="pl-PL" sz="1200" dirty="0" smtClean="0"/>
          </a:p>
          <a:p>
            <a:endParaRPr lang="pl-PL" sz="1200" dirty="0" smtClean="0"/>
          </a:p>
          <a:p>
            <a:endParaRPr lang="pl-PL"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253</Words>
  <Application>Microsoft Office PowerPoint</Application>
  <PresentationFormat>Pokaz na ekranie (4:3)</PresentationFormat>
  <Paragraphs>38</Paragraphs>
  <Slides>9</Slides>
  <Notes>0</Notes>
  <HiddenSlides>0</HiddenSlides>
  <MMClips>0</MMClips>
  <ScaleCrop>false</ScaleCrop>
  <HeadingPairs>
    <vt:vector size="4" baseType="variant">
      <vt:variant>
        <vt:lpstr>Motyw</vt:lpstr>
      </vt:variant>
      <vt:variant>
        <vt:i4>1</vt:i4>
      </vt:variant>
      <vt:variant>
        <vt:lpstr>Tytuły slajdów</vt:lpstr>
      </vt:variant>
      <vt:variant>
        <vt:i4>9</vt:i4>
      </vt:variant>
    </vt:vector>
  </HeadingPairs>
  <TitlesOfParts>
    <vt:vector size="10" baseType="lpstr">
      <vt:lpstr>Motyw pakietu Office</vt:lpstr>
      <vt:lpstr>Sortowanie liczb w C++</vt:lpstr>
      <vt:lpstr>Kilka słów o Sortowaniu</vt:lpstr>
      <vt:lpstr>Podstawowe algorytmy Sortowania</vt:lpstr>
      <vt:lpstr>Sortowanie bąbelkowe:</vt:lpstr>
      <vt:lpstr>Sortowanie przez wybór: </vt:lpstr>
      <vt:lpstr>Sortowanie przez wstawianie: </vt:lpstr>
      <vt:lpstr>Sortowanie quicksort</vt:lpstr>
      <vt:lpstr>Merge sort(scalanie)</vt:lpstr>
      <vt:lpstr>Źródła: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Sortowanie liczb w C++</dc:title>
  <dc:creator>Jan Bogoryja</dc:creator>
  <cp:lastModifiedBy>JBogoryja</cp:lastModifiedBy>
  <cp:revision>9</cp:revision>
  <dcterms:created xsi:type="dcterms:W3CDTF">2017-03-17T13:18:26Z</dcterms:created>
  <dcterms:modified xsi:type="dcterms:W3CDTF">2017-03-17T14:41:27Z</dcterms:modified>
</cp:coreProperties>
</file>