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/>
    <p:restoredTop sz="96928"/>
  </p:normalViewPr>
  <p:slideViewPr>
    <p:cSldViewPr snapToGrid="0">
      <p:cViewPr>
        <p:scale>
          <a:sx n="103" d="100"/>
          <a:sy n="103" d="100"/>
        </p:scale>
        <p:origin x="19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7FC38-FBDB-4E4F-91ED-46194764973B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7981-1D65-5246-858E-29D6BE98B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511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7981-1D65-5246-858E-29D6BE98B99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259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A66D7-43C7-D85A-C4C0-69A3EF04B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57A13-6D77-39ED-673A-1C9487D7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13F1A-D0B0-02E4-7E1D-1424712C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AAA40-9725-CD82-6706-EABD56D9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308F-0894-634E-8EE2-017AEAC7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21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57C01-8F83-7113-5D28-74FAEA40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DDB9C-8B36-BA58-3785-8BD0AF1A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379C8-C5B3-DA1F-8228-3AAEE377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33C27-DE57-9672-63B0-0380D26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BC4C2-2A06-EEDB-57E9-1FBB344B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39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6CC479-DE22-2722-4ABD-C3215D9C8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56BFA-1FE7-2C65-B1CF-9069199E0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5E20-3332-62B5-C474-45F91678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B3671-F47D-2FDA-1F6C-E3150BB5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6F2B6-AE03-AF60-FC92-D718AFA6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5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7324-BB67-E7F5-2739-47C73C87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37C49-D89B-17DD-A8B2-3662487C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88BAC-B460-BAE3-C4F1-2B80E030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0FC2-97F0-E75C-992F-B565F164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0835A-6372-1338-F2CB-626D8CB1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FDC6-C7AA-5A74-621C-ED1763ED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E4996-3A56-CE59-E7A6-D24ACB57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01E42-C3CA-8C16-69B0-7ABA5110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03A6B-9E87-7043-5E53-9779A29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6307E-1C81-6EE6-7DB5-34172AB6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55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2ADF-D6CF-C6A1-ECC2-225DD650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4DEC2-3616-A030-04C8-DAB8C9EA9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783C1-C8BE-3F29-F67E-13556E10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CD1E-4DE9-0750-24BD-A5480A2C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5761F-0065-287B-F34B-AFA0B153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5069E6-F91D-FD6F-F840-3B79BA5D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00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1EDA-D014-7444-B97E-650D614B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790FC-8B46-BA42-2DE8-87CD3163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DC185-801C-BD13-B629-180E3180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0F08B9-3446-1A2D-525D-C632EDB31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7467D-2D2D-A6EA-C818-008CC64C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02E3F6-2D6C-3CD0-5B2F-14A6814D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11790-47F8-D753-F418-8FF9E145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CBA5E5-CAB9-252F-7E60-53734DA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14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CD7D-776B-D2AE-F4ED-6253755A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E8BC1A-3F6D-84C8-1530-E8D8E2B2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57769D-A48E-07B4-ED7C-C6D4BEF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49E728-6560-7908-D5C1-A8B5667C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79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C8F0D-26FE-AC98-DB59-402F0BB7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333A8-E852-7FA6-EAF3-89659AED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6EDEB-B8B5-AE0C-72F1-1E3E7DB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6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7591D-64E3-5CD3-18CC-9E5192DE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3CFC1-5F11-F955-A7D9-F891A2C4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DD251-DF67-B3FF-5A17-29049A54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9EA7B-6E08-6033-C3AF-417531AF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D44A6-4BE1-2ACB-661F-08B64834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2FE33-A5AF-423E-AB7C-6EE8D030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69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7E7E-B45F-19ED-06A5-9241859B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B1384-1E74-77A9-F073-58E67978D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E963E-DF5D-5F18-5D2A-1A655656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F075F-ADAB-FFD5-0D23-F100D5BA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C0FE8-3827-2D8B-F76F-69B73FD0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68EB6-570E-F326-E7A8-59F89C0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17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65D64A-273D-AC0E-FB9E-C9D2FC61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FE422-C9BB-5FC5-D282-B41CD60F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7C101-B279-8323-46F2-9EBF2F7D8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361C-CA11-1F49-9E26-40F8BBC73595}" type="datetimeFigureOut">
              <a:rPr kumimoji="1" lang="ko-Kore-KR" altLang="en-US" smtClean="0"/>
              <a:t>2023. 3. 30.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E4386-D420-403E-1928-64CF36FFE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99B13-0803-DA3B-24F2-A9C02CD39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FFD3-3A85-984C-A94C-6DA84A1A63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58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46AC-BC4D-B1C2-201E-1609C47C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Paper Review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64079-AA9E-F521-146A-DEA079F3E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김진수</a:t>
            </a:r>
          </a:p>
        </p:txBody>
      </p:sp>
    </p:spTree>
    <p:extLst>
      <p:ext uri="{BB962C8B-B14F-4D97-AF65-F5344CB8AC3E}">
        <p14:creationId xmlns:p14="http://schemas.microsoft.com/office/powerpoint/2010/main" val="390887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46AC-BC4D-B1C2-201E-1609C47CB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 err="1"/>
              <a:t>FedML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272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FB87C21C-936A-F893-595C-8E5E95BD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" y="1184597"/>
            <a:ext cx="6363328" cy="411180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76B919-9F7F-B3BB-D7A3-AA243EDA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2" y="2075564"/>
            <a:ext cx="7121551" cy="27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3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D0FAD5-6605-A051-F78D-B3013440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 err="1"/>
              <a:t>FedML</a:t>
            </a:r>
            <a:r>
              <a:rPr kumimoji="1" lang="en-US" altLang="ko-Kore-KR" dirty="0"/>
              <a:t> Install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8A8F6-9CA2-6B35-C8C4-AA2DAEC19E76}"/>
              </a:ext>
            </a:extLst>
          </p:cNvPr>
          <p:cNvSpPr txBox="1"/>
          <p:nvPr/>
        </p:nvSpPr>
        <p:spPr>
          <a:xfrm>
            <a:off x="667265" y="2100649"/>
            <a:ext cx="10911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git clone https://</a:t>
            </a:r>
            <a:r>
              <a:rPr kumimoji="1" lang="en-US" altLang="ko-Kore-KR" dirty="0" err="1"/>
              <a:t>github.com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FedML</a:t>
            </a:r>
            <a:r>
              <a:rPr kumimoji="1" lang="en-US" altLang="ko-Kore-KR" dirty="0"/>
              <a:t>-AI/</a:t>
            </a:r>
            <a:r>
              <a:rPr kumimoji="1" lang="en-US" altLang="ko-Kore-KR" dirty="0" err="1"/>
              <a:t>FedML.git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conda</a:t>
            </a:r>
            <a:r>
              <a:rPr kumimoji="1" lang="en-US" altLang="ko-Kore-KR" dirty="0"/>
              <a:t> create –n </a:t>
            </a:r>
            <a:r>
              <a:rPr kumimoji="1" lang="en-US" altLang="ko-Kore-KR" dirty="0" err="1"/>
              <a:t>fedml</a:t>
            </a:r>
            <a:r>
              <a:rPr kumimoji="1" lang="en-US" altLang="ko-Kore-KR" dirty="0"/>
              <a:t> python=3.9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conda</a:t>
            </a:r>
            <a:r>
              <a:rPr kumimoji="1" lang="en-US" altLang="ko-Kore-KR" dirty="0"/>
              <a:t> activate </a:t>
            </a:r>
            <a:r>
              <a:rPr kumimoji="1" lang="en-US" altLang="ko-Kore-KR" dirty="0" err="1"/>
              <a:t>fedml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conda</a:t>
            </a:r>
            <a:r>
              <a:rPr kumimoji="1" lang="en-US" altLang="ko-Kore-KR" dirty="0"/>
              <a:t> install mpi4py </a:t>
            </a:r>
            <a:r>
              <a:rPr kumimoji="1" lang="en-US" altLang="ko-Kore-KR" dirty="0" err="1"/>
              <a:t>openmpi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pip install </a:t>
            </a:r>
            <a:r>
              <a:rPr kumimoji="1" lang="en-US" altLang="ko-Kore-KR" dirty="0" err="1"/>
              <a:t>fedml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5914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991867D8-B862-3BFA-85E5-649545FB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Federated Learning</a:t>
            </a:r>
            <a:endParaRPr kumimoji="1" lang="ko-Kore-KR" altLang="en-US" dirty="0"/>
          </a:p>
        </p:txBody>
      </p:sp>
      <p:pic>
        <p:nvPicPr>
          <p:cNvPr id="18" name="그림 17" descr="차트이(가) 표시된 사진&#10;&#10;자동 생성된 설명">
            <a:extLst>
              <a:ext uri="{FF2B5EF4-FFF2-40B4-BE49-F238E27FC236}">
                <a16:creationId xmlns:a16="http://schemas.microsoft.com/office/drawing/2014/main" id="{92EDAD61-1A88-8721-1FD7-3AB85931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22" y="2137164"/>
            <a:ext cx="6228127" cy="3997548"/>
          </a:xfrm>
          <a:prstGeom prst="rect">
            <a:avLst/>
          </a:prstGeom>
        </p:spPr>
      </p:pic>
      <p:pic>
        <p:nvPicPr>
          <p:cNvPr id="20" name="그림 19" descr="도표이(가) 표시된 사진&#10;&#10;자동 생성된 설명">
            <a:extLst>
              <a:ext uri="{FF2B5EF4-FFF2-40B4-BE49-F238E27FC236}">
                <a16:creationId xmlns:a16="http://schemas.microsoft.com/office/drawing/2014/main" id="{390347C7-0D84-087C-2235-4B8C024C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1" y="1586866"/>
            <a:ext cx="4445822" cy="50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952F-1956-6F81-B156-FA232ABA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Federated Learning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F6452-607C-4C67-AEF5-149D05F3515E}"/>
              </a:ext>
            </a:extLst>
          </p:cNvPr>
          <p:cNvSpPr txBox="1"/>
          <p:nvPr/>
        </p:nvSpPr>
        <p:spPr>
          <a:xfrm>
            <a:off x="1497876" y="2307771"/>
            <a:ext cx="360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Framework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B4BA0-5E40-C91B-F2AC-1FC5E69F4AC6}"/>
              </a:ext>
            </a:extLst>
          </p:cNvPr>
          <p:cNvSpPr txBox="1"/>
          <p:nvPr/>
        </p:nvSpPr>
        <p:spPr>
          <a:xfrm>
            <a:off x="6914608" y="2307771"/>
            <a:ext cx="360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Benchmark</a:t>
            </a:r>
            <a:endParaRPr kumimoji="1" lang="ko-Kore-KR" altLang="en-US" sz="24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90A3319-189B-4349-396E-7E07CA3C279B}"/>
              </a:ext>
            </a:extLst>
          </p:cNvPr>
          <p:cNvCxnSpPr/>
          <p:nvPr/>
        </p:nvCxnSpPr>
        <p:spPr>
          <a:xfrm>
            <a:off x="6418214" y="2307771"/>
            <a:ext cx="0" cy="4084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6379AA-7773-9F11-B666-889498994A39}"/>
              </a:ext>
            </a:extLst>
          </p:cNvPr>
          <p:cNvSpPr txBox="1"/>
          <p:nvPr/>
        </p:nvSpPr>
        <p:spPr>
          <a:xfrm>
            <a:off x="827328" y="3183218"/>
            <a:ext cx="49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“</a:t>
            </a:r>
            <a:r>
              <a:rPr kumimoji="1" lang="ko-Kore-KR" altLang="en-US" sz="2400" dirty="0"/>
              <a:t>손쉽게 적용할 수 있도록 도와줌</a:t>
            </a:r>
            <a:r>
              <a:rPr kumimoji="1" lang="en-US" altLang="ko-Kore-KR" sz="2400" dirty="0"/>
              <a:t>”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F216-5E9E-602B-ED41-1F60C6C3D6F0}"/>
              </a:ext>
            </a:extLst>
          </p:cNvPr>
          <p:cNvSpPr txBox="1"/>
          <p:nvPr/>
        </p:nvSpPr>
        <p:spPr>
          <a:xfrm>
            <a:off x="6418214" y="3183218"/>
            <a:ext cx="494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“</a:t>
            </a:r>
            <a:r>
              <a:rPr kumimoji="1" lang="ko-Kore-KR" altLang="en-US" sz="2400" dirty="0"/>
              <a:t>검증</a:t>
            </a:r>
            <a:r>
              <a:rPr kumimoji="1" lang="en-US" altLang="ko-Kore-KR" sz="2400" dirty="0"/>
              <a:t>/</a:t>
            </a:r>
            <a:r>
              <a:rPr kumimoji="1" lang="ko-Kore-KR" altLang="en-US" sz="2400" dirty="0"/>
              <a:t>비교를 도와줌</a:t>
            </a:r>
            <a:r>
              <a:rPr kumimoji="1" lang="en-US" altLang="ko-Kore-KR" sz="2400" dirty="0"/>
              <a:t>”</a:t>
            </a:r>
            <a:endParaRPr kumimoji="1" lang="ko-Kore-KR" altLang="en-US" sz="2400" dirty="0"/>
          </a:p>
        </p:txBody>
      </p:sp>
      <p:pic>
        <p:nvPicPr>
          <p:cNvPr id="1030" name="Picture 6" descr="Code examples - Flower 1.4.0">
            <a:extLst>
              <a:ext uri="{FF2B5EF4-FFF2-40B4-BE49-F238E27FC236}">
                <a16:creationId xmlns:a16="http://schemas.microsoft.com/office/drawing/2014/main" id="{AE7DBD44-E1B5-D390-A239-FDE236CD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1" y="4153988"/>
            <a:ext cx="1143321" cy="11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D611D8-1B64-B40D-B001-3795D7CEA4D6}"/>
              </a:ext>
            </a:extLst>
          </p:cNvPr>
          <p:cNvSpPr txBox="1"/>
          <p:nvPr/>
        </p:nvSpPr>
        <p:spPr>
          <a:xfrm>
            <a:off x="795432" y="5334001"/>
            <a:ext cx="9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Flower</a:t>
            </a:r>
            <a:endParaRPr kumimoji="1" lang="ko-Kore-KR" altLang="en-US" dirty="0"/>
          </a:p>
        </p:txBody>
      </p:sp>
      <p:pic>
        <p:nvPicPr>
          <p:cNvPr id="1032" name="Picture 8" descr="FedScale | A scalable and extensible federated learning engine and  benchmark.">
            <a:extLst>
              <a:ext uri="{FF2B5EF4-FFF2-40B4-BE49-F238E27FC236}">
                <a16:creationId xmlns:a16="http://schemas.microsoft.com/office/drawing/2014/main" id="{F4B50C06-8996-BA20-668D-F923A91B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08" y="4441612"/>
            <a:ext cx="2481940" cy="4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edML - Open and Collaborative Machine Learning Platform and AI x Web3  Marketplace">
            <a:extLst>
              <a:ext uri="{FF2B5EF4-FFF2-40B4-BE49-F238E27FC236}">
                <a16:creationId xmlns:a16="http://schemas.microsoft.com/office/drawing/2014/main" id="{352267CE-7683-6C28-B615-C1157D2D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25" y="4249758"/>
            <a:ext cx="1297632" cy="12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FedML - Open and Collaborative Machine Learning Platform and AI x Web3  Marketplace">
            <a:extLst>
              <a:ext uri="{FF2B5EF4-FFF2-40B4-BE49-F238E27FC236}">
                <a16:creationId xmlns:a16="http://schemas.microsoft.com/office/drawing/2014/main" id="{D96EF5B7-F012-455C-DF8B-C9583B0B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42" y="4077760"/>
            <a:ext cx="1297632" cy="12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alibaba/FederatedScope: An easy-to-use federated learning platform">
            <a:extLst>
              <a:ext uri="{FF2B5EF4-FFF2-40B4-BE49-F238E27FC236}">
                <a16:creationId xmlns:a16="http://schemas.microsoft.com/office/drawing/2014/main" id="{29EB3975-E2EC-0D26-6933-80CD92A3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41" y="4417681"/>
            <a:ext cx="1835445" cy="9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asyFL: A Low-code Federated Learning Platform For Dummies | Papers With  Code">
            <a:extLst>
              <a:ext uri="{FF2B5EF4-FFF2-40B4-BE49-F238E27FC236}">
                <a16:creationId xmlns:a16="http://schemas.microsoft.com/office/drawing/2014/main" id="{65B6EEF1-9369-3718-12BC-E540E540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80" y="5849035"/>
            <a:ext cx="2469183" cy="64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microsoft/msrflute: Federated Learning Utilities and Tools for  Experimentation">
            <a:extLst>
              <a:ext uri="{FF2B5EF4-FFF2-40B4-BE49-F238E27FC236}">
                <a16:creationId xmlns:a16="http://schemas.microsoft.com/office/drawing/2014/main" id="{90CB4726-B5C9-7E48-C944-19600E670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t="12692" r="5500" b="46390"/>
          <a:stretch/>
        </p:blipFill>
        <p:spPr bwMode="auto">
          <a:xfrm>
            <a:off x="7498420" y="5466400"/>
            <a:ext cx="3308183" cy="76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595C-90D1-636F-71EB-387B7AA0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연합학습 개방형 플랫폼의 발전과 문제점에 대한 체계적 비교 분석</a:t>
            </a:r>
            <a:endParaRPr kumimoji="1" lang="ko-Kore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CF850-E703-531C-0AE5-66D867F89C9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881" y="2717956"/>
            <a:ext cx="4992615" cy="35816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82A8A-A466-D45A-0AFD-9ED86CB6BC68}"/>
                  </a:ext>
                </a:extLst>
              </p:cNvPr>
              <p:cNvSpPr txBox="1"/>
              <p:nvPr/>
            </p:nvSpPr>
            <p:spPr>
              <a:xfrm>
                <a:off x="551692" y="1977048"/>
                <a:ext cx="6096000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ore-KR" altLang="ko-Kore-KR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ore-KR" altLang="ko-Kore-KR" sz="1800" b="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ore-KR" sz="1800" b="1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ko-Kore-KR" sz="1800" b="1" i="1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𝓦</m:t>
                              </m:r>
                            </m:lim>
                          </m:limLow>
                        </m:fName>
                        <m:e>
                          <m:r>
                            <a:rPr lang="en-US" altLang="ko-Kore-KR" sz="18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𝓕</m:t>
                          </m:r>
                          <m:d>
                            <m:dPr>
                              <m:ctrlPr>
                                <a:rPr lang="ko-Kore-KR" altLang="ko-Kore-KR" sz="1800" b="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ore-KR" sz="1800" b="1" i="1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𝓦</m:t>
                              </m:r>
                            </m:e>
                          </m:d>
                        </m:e>
                      </m:func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𝓕</m:t>
                      </m:r>
                      <m:d>
                        <m:dPr>
                          <m:ctrlPr>
                            <a:rPr lang="ko-Kore-KR" altLang="ko-Kore-KR" sz="18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ore-KR" sz="1800" b="1" i="1">
                              <a:effectLst/>
                              <a:latin typeface="Cambria Math" panose="02040503050406030204" pitchFamily="18" charset="0"/>
                              <a:ea typeface="바탕" panose="02030600000101010101" pitchFamily="18" charset="-127"/>
                              <a:cs typeface="바탕" panose="02030600000101010101" pitchFamily="18" charset="-127"/>
                            </a:rPr>
                            <m:t>𝓦</m:t>
                          </m:r>
                        </m:e>
                      </m:d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𝜠</m:t>
                      </m:r>
                      <m:d>
                        <m:dPr>
                          <m:begChr m:val="["/>
                          <m:endChr m:val="]"/>
                          <m:ctrlPr>
                            <a:rPr lang="ko-Kore-KR" altLang="ko-Kore-KR" sz="1800" b="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ore-KR" sz="18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ko-Kore-KR" altLang="ko-Kore-KR" sz="1800" b="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ore-KR" sz="1800" b="1" i="1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𝓦</m:t>
                              </m:r>
                              <m:r>
                                <a:rPr lang="en-US" altLang="ko-Kore-KR" sz="1800" b="1" i="1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,</m:t>
                              </m:r>
                              <m:r>
                                <a:rPr lang="en-US" altLang="ko-Kore-KR" sz="1800" b="1" i="1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𝓓</m:t>
                              </m:r>
                            </m:e>
                          </m:d>
                        </m:e>
                      </m:d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𝝀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𝓖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m:t>𝓦</m:t>
                      </m:r>
                      <m:r>
                        <a:rPr lang="en-US" altLang="ko-Kore-KR" sz="1800" b="1" i="1">
                          <a:effectLst/>
                          <a:latin typeface="Cambria Math" panose="02040503050406030204" pitchFamily="18" charset="0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ore-KR" altLang="ko-Kore-KR" sz="1800" b="1" dirty="0">
                  <a:effectLst/>
                  <a:latin typeface="Times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82A8A-A466-D45A-0AFD-9ED86CB6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2" y="1977048"/>
                <a:ext cx="6096000" cy="454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ED0D5B-F700-9F44-382E-E05D8DC4FBE0}"/>
              </a:ext>
            </a:extLst>
          </p:cNvPr>
          <p:cNvSpPr txBox="1"/>
          <p:nvPr/>
        </p:nvSpPr>
        <p:spPr>
          <a:xfrm>
            <a:off x="6879771" y="2133600"/>
            <a:ext cx="457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Situation </a:t>
            </a:r>
            <a:r>
              <a:rPr kumimoji="1" lang="en-US" altLang="ko-KR" dirty="0"/>
              <a:t>1. </a:t>
            </a:r>
            <a:r>
              <a:rPr kumimoji="1" lang="ko-KR" altLang="en-US" dirty="0"/>
              <a:t>연합학습을 시작하는 연구자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연합학습을 실행하는 방법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접근성 높은 연합학습 환경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Situation 2. </a:t>
            </a:r>
            <a:r>
              <a:rPr kumimoji="1" lang="ko-KR" altLang="en-US" dirty="0"/>
              <a:t>연합학습 데이터 및 모델 연구자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데이터셋 유무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커스텀 데이터셋 및 모델 적용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Situation 3. </a:t>
            </a:r>
            <a:r>
              <a:rPr kumimoji="1" lang="ko-KR" altLang="en-US" dirty="0"/>
              <a:t>연합학습 알고리즘 연구자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프레임워크 별 성능차이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Regularization term</a:t>
            </a:r>
            <a:r>
              <a:rPr kumimoji="1" lang="ko-KR" altLang="en-US" dirty="0"/>
              <a:t> 추가 방법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Situation 4. </a:t>
            </a:r>
            <a:r>
              <a:rPr kumimoji="1" lang="ko-KR" altLang="en-US" dirty="0"/>
              <a:t>연합학습 </a:t>
            </a:r>
            <a:r>
              <a:rPr kumimoji="1" lang="ko-KR" altLang="en-US" dirty="0" err="1"/>
              <a:t>실세계</a:t>
            </a:r>
            <a:r>
              <a:rPr kumimoji="1" lang="ko-KR" altLang="en-US" dirty="0"/>
              <a:t> 적용 연구자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연합학습 클라이언트 관리 및 모니터링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Edge </a:t>
            </a:r>
            <a:r>
              <a:rPr kumimoji="1" lang="ko-KR" altLang="en-US" dirty="0"/>
              <a:t>디바이스 연합학습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229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78F458-158B-C42E-260B-CB3EDFBC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/>
              <a:t>Situation </a:t>
            </a:r>
            <a:r>
              <a:rPr kumimoji="1" lang="en-US" altLang="ko-KR" sz="3600"/>
              <a:t>1. </a:t>
            </a:r>
            <a:r>
              <a:rPr kumimoji="1" lang="ko-KR" altLang="en-US" sz="3600"/>
              <a:t>연합학습을 시작하는 연구자</a:t>
            </a:r>
            <a:endParaRPr kumimoji="1"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6DCC-4237-D824-7ADD-3E1AAC92781F}"/>
              </a:ext>
            </a:extLst>
          </p:cNvPr>
          <p:cNvSpPr txBox="1"/>
          <p:nvPr/>
        </p:nvSpPr>
        <p:spPr>
          <a:xfrm>
            <a:off x="746760" y="1934030"/>
            <a:ext cx="1060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0" algn="just">
              <a:spcBef>
                <a:spcPts val="250"/>
              </a:spcBef>
            </a:pP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연합학습을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시작하는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연구자는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연합학습을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시도해보는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단계의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상황으로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목적함수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최적화에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큰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의미를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가지지</a:t>
            </a:r>
            <a:r>
              <a:rPr lang="ko-KR" altLang="ko-Kore-KR" sz="1800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않는다</a:t>
            </a:r>
            <a:r>
              <a:rPr lang="en-US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연합학습이라는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개념을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실제로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구현하고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실현되는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것을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목표로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한다</a:t>
            </a:r>
            <a:r>
              <a:rPr lang="en-US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2000" b="1" u="sng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2EA88-5B97-96CC-A4AC-B11ECB45B455}"/>
              </a:ext>
            </a:extLst>
          </p:cNvPr>
          <p:cNvSpPr txBox="1"/>
          <p:nvPr/>
        </p:nvSpPr>
        <p:spPr>
          <a:xfrm>
            <a:off x="746760" y="26929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Q1-1.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실행하는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간단한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방법은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무엇인가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?</a:t>
            </a:r>
            <a:endParaRPr lang="ko-Kore-KR" altLang="ko-Kore-KR" sz="20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37C5D-8EC9-5D64-CFF5-C093049B77F5}"/>
              </a:ext>
            </a:extLst>
          </p:cNvPr>
          <p:cNvSpPr txBox="1"/>
          <p:nvPr/>
        </p:nvSpPr>
        <p:spPr>
          <a:xfrm>
            <a:off x="746760" y="3090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Q1-2.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접근성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높은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환경을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지원하는가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?</a:t>
            </a:r>
            <a:endParaRPr lang="ko-Kore-KR" altLang="ko-Kore-KR" sz="20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CC0AAC0-F270-659C-1582-85917DD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3307"/>
              </p:ext>
            </p:extLst>
          </p:nvPr>
        </p:nvGraphicFramePr>
        <p:xfrm>
          <a:off x="6844620" y="3547846"/>
          <a:ext cx="4600620" cy="24688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300891">
                  <a:extLst>
                    <a:ext uri="{9D8B030D-6E8A-4147-A177-3AD203B41FA5}">
                      <a16:colId xmlns:a16="http://schemas.microsoft.com/office/drawing/2014/main" val="518475309"/>
                    </a:ext>
                  </a:extLst>
                </a:gridCol>
                <a:gridCol w="991819">
                  <a:extLst>
                    <a:ext uri="{9D8B030D-6E8A-4147-A177-3AD203B41FA5}">
                      <a16:colId xmlns:a16="http://schemas.microsoft.com/office/drawing/2014/main" val="1796917038"/>
                    </a:ext>
                  </a:extLst>
                </a:gridCol>
                <a:gridCol w="1175489">
                  <a:extLst>
                    <a:ext uri="{9D8B030D-6E8A-4147-A177-3AD203B41FA5}">
                      <a16:colId xmlns:a16="http://schemas.microsoft.com/office/drawing/2014/main" val="1126913344"/>
                    </a:ext>
                  </a:extLst>
                </a:gridCol>
                <a:gridCol w="1132421">
                  <a:extLst>
                    <a:ext uri="{9D8B030D-6E8A-4147-A177-3AD203B41FA5}">
                      <a16:colId xmlns:a16="http://schemas.microsoft.com/office/drawing/2014/main" val="1466142870"/>
                    </a:ext>
                  </a:extLst>
                </a:gridCol>
              </a:tblGrid>
              <a:tr h="54721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Easy start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Tutorial Doc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Model Library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2019617135"/>
                  </a:ext>
                </a:extLst>
              </a:tr>
              <a:tr h="27360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Flower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2840349234"/>
                  </a:ext>
                </a:extLst>
              </a:tr>
              <a:tr h="27360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FATE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✓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 dirty="0">
                          <a:effectLst/>
                        </a:rPr>
                        <a:t>○</a:t>
                      </a:r>
                      <a:endParaRPr lang="ko-Kore-KR" sz="20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203243106"/>
                  </a:ext>
                </a:extLst>
              </a:tr>
              <a:tr h="27360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FedML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✓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407327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PaddleFL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X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453365929"/>
                  </a:ext>
                </a:extLst>
              </a:tr>
              <a:tr h="27360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TFF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✓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✓</a:t>
                      </a:r>
                      <a:endParaRPr lang="ko-Kore-KR" sz="20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2034148920"/>
                  </a:ext>
                </a:extLst>
              </a:tr>
              <a:tr h="27360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EasyFL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✓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>
                          <a:effectLst/>
                        </a:rPr>
                        <a:t>○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3173168716"/>
                  </a:ext>
                </a:extLst>
              </a:tr>
              <a:tr h="27360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FedBench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✓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X</a:t>
                      </a:r>
                      <a:endParaRPr lang="ko-Kore-KR" sz="20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✓</a:t>
                      </a:r>
                      <a:endParaRPr lang="ko-Kore-KR" sz="20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36803" marR="136803" marT="0" marB="0" anchor="ctr"/>
                </a:tc>
                <a:extLst>
                  <a:ext uri="{0D108BD9-81ED-4DB2-BD59-A6C34878D82A}">
                    <a16:rowId xmlns:a16="http://schemas.microsoft.com/office/drawing/2014/main" val="1920713536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119A0A1C-76FA-6A55-D52C-2959F7A0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760" y="6075584"/>
            <a:ext cx="470780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표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ore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1)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초기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연구자를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위한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프레임워크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비교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분석</a:t>
            </a:r>
            <a:r>
              <a:rPr kumimoji="0" lang="ko-Kore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kumimoji="0" lang="ko-Kore-KR" altLang="ko-Kore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(Table 1) Comparative analysis of federated learning frameworks.</a:t>
            </a:r>
            <a:endParaRPr kumimoji="0" lang="ko-Kore-KR" altLang="ko-Kore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34" charset="-127"/>
                <a:cs typeface="Segoe UI Symbol" panose="020B0502040204020203" pitchFamily="34" charset="0"/>
              </a:rPr>
              <a:t>*✓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제한적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지원을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ko-Kore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의미</a:t>
            </a:r>
            <a:endParaRPr kumimoji="0" lang="ko-KR" altLang="ko-Kore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42C2B1A6-4F20-AD58-87BE-3474CA61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3" y="3538316"/>
            <a:ext cx="6281057" cy="32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78F458-158B-C42E-260B-CB3EDFBC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Situation </a:t>
            </a:r>
            <a:r>
              <a:rPr kumimoji="1" lang="en-US" altLang="ko-KR" sz="3600" dirty="0"/>
              <a:t>2. </a:t>
            </a:r>
            <a:r>
              <a:rPr kumimoji="1" lang="ko-KR" altLang="en-US" sz="3600" dirty="0"/>
              <a:t>연합학습 데이터 및 모델 연구자 </a:t>
            </a:r>
            <a:endParaRPr kumimoji="1"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6DCC-4237-D824-7ADD-3E1AAC92781F}"/>
              </a:ext>
            </a:extLst>
          </p:cNvPr>
          <p:cNvSpPr txBox="1"/>
          <p:nvPr/>
        </p:nvSpPr>
        <p:spPr>
          <a:xfrm>
            <a:off x="497211" y="1761757"/>
            <a:ext cx="11053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0" algn="just">
              <a:spcBef>
                <a:spcPts val="250"/>
              </a:spcBef>
            </a:pP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상황의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연구자들은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연합학습을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적용하여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로컬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업데이트와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글로벌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업데이트의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기댓값을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향상에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집중</a:t>
            </a:r>
            <a:r>
              <a:rPr lang="ko-KR" altLang="en-US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한다</a:t>
            </a:r>
            <a:r>
              <a:rPr lang="en-US" altLang="ko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ko-Kore-KR" b="1" u="sng" dirty="0">
                <a:effectLst/>
              </a:rPr>
              <a:t> </a:t>
            </a:r>
            <a:endParaRPr lang="ko-Kore-KR" altLang="ko-Kore-KR" sz="2000" b="1" u="sng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0C2A7-86A8-F79C-DCE8-3EB68C31359B}"/>
              </a:ext>
            </a:extLst>
          </p:cNvPr>
          <p:cNvSpPr txBox="1"/>
          <p:nvPr/>
        </p:nvSpPr>
        <p:spPr>
          <a:xfrm>
            <a:off x="497211" y="2294882"/>
            <a:ext cx="664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Q2-1.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데이터가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존재하지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않을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경우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데이터셋을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제공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하는가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?</a:t>
            </a:r>
            <a:endParaRPr lang="ko-Kore-KR" altLang="ko-Kore-KR" sz="20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D691F-7B6B-C0CD-2934-0FCC67EB0D35}"/>
              </a:ext>
            </a:extLst>
          </p:cNvPr>
          <p:cNvSpPr txBox="1"/>
          <p:nvPr/>
        </p:nvSpPr>
        <p:spPr>
          <a:xfrm>
            <a:off x="499706" y="2734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Q2-2.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커스텀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데이터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및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모델을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쉽게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적용할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수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있는가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?</a:t>
            </a:r>
            <a:endParaRPr lang="ko-Kore-KR" altLang="ko-Kore-KR" sz="20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C05580-88BB-6350-1EA7-88555A865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6029"/>
              </p:ext>
            </p:extLst>
          </p:nvPr>
        </p:nvGraphicFramePr>
        <p:xfrm>
          <a:off x="6945086" y="3675238"/>
          <a:ext cx="4931228" cy="24384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184356">
                  <a:extLst>
                    <a:ext uri="{9D8B030D-6E8A-4147-A177-3AD203B41FA5}">
                      <a16:colId xmlns:a16="http://schemas.microsoft.com/office/drawing/2014/main" val="3311359532"/>
                    </a:ext>
                  </a:extLst>
                </a:gridCol>
                <a:gridCol w="1402385">
                  <a:extLst>
                    <a:ext uri="{9D8B030D-6E8A-4147-A177-3AD203B41FA5}">
                      <a16:colId xmlns:a16="http://schemas.microsoft.com/office/drawing/2014/main" val="1848342456"/>
                    </a:ext>
                  </a:extLst>
                </a:gridCol>
                <a:gridCol w="1219348">
                  <a:extLst>
                    <a:ext uri="{9D8B030D-6E8A-4147-A177-3AD203B41FA5}">
                      <a16:colId xmlns:a16="http://schemas.microsoft.com/office/drawing/2014/main" val="1332187331"/>
                    </a:ext>
                  </a:extLst>
                </a:gridCol>
                <a:gridCol w="1125139">
                  <a:extLst>
                    <a:ext uri="{9D8B030D-6E8A-4147-A177-3AD203B41FA5}">
                      <a16:colId xmlns:a16="http://schemas.microsoft.com/office/drawing/2014/main" val="3926508049"/>
                    </a:ext>
                  </a:extLst>
                </a:gridCol>
              </a:tblGrid>
              <a:tr h="42979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Framework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Sample Dataset</a:t>
                      </a:r>
                      <a:endParaRPr lang="ko-Kore-KR" sz="18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Data Partition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Custom format</a:t>
                      </a:r>
                      <a:endParaRPr lang="ko-Kore-KR" sz="18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1961982417"/>
                  </a:ext>
                </a:extLst>
              </a:tr>
              <a:tr h="1045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Flower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informal</a:t>
                      </a:r>
                      <a:endParaRPr lang="ko-Kore-KR" sz="18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148490524"/>
                  </a:ext>
                </a:extLst>
              </a:tr>
              <a:tr h="2148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FedML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17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formal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181649731"/>
                  </a:ext>
                </a:extLst>
              </a:tr>
              <a:tr h="2148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FedScale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20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formal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1328372770"/>
                  </a:ext>
                </a:extLst>
              </a:tr>
              <a:tr h="12670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FedBench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informal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2736333239"/>
                  </a:ext>
                </a:extLst>
              </a:tr>
              <a:tr h="2148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Fate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13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formal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381305259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Leaf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</a:t>
                      </a:r>
                      <a:endParaRPr lang="ko-Kore-KR" sz="18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informal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2371431477"/>
                  </a:ext>
                </a:extLst>
              </a:tr>
              <a:tr h="2148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PaddleFL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formal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2694779650"/>
                  </a:ext>
                </a:extLst>
              </a:tr>
              <a:tr h="2148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EasyFL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</a:t>
                      </a:r>
                      <a:endParaRPr lang="ko-Kore-KR" sz="18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formal</a:t>
                      </a:r>
                      <a:endParaRPr lang="ko-Kore-KR" sz="18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07448" marR="107448" marT="0" marB="0" anchor="ctr"/>
                </a:tc>
                <a:extLst>
                  <a:ext uri="{0D108BD9-81ED-4DB2-BD59-A6C34878D82A}">
                    <a16:rowId xmlns:a16="http://schemas.microsoft.com/office/drawing/2014/main" val="4744879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225E17-E7EA-CB8C-EC1F-0A7B4A22BC43}"/>
              </a:ext>
            </a:extLst>
          </p:cNvPr>
          <p:cNvSpPr txBox="1"/>
          <p:nvPr/>
        </p:nvSpPr>
        <p:spPr>
          <a:xfrm>
            <a:off x="5780314" y="627743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표 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2)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연합학습 프레임워크 데이터 샘플 및 파티션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커스텀 형식 비교 표</a:t>
            </a:r>
            <a:endParaRPr lang="ko-Kore-KR" altLang="ko-Kore-KR" sz="1100" b="1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(Table 2) FL Framework Data Sample and Partition, Custom Format Comparison Table</a:t>
            </a:r>
            <a:endParaRPr lang="ko-Kore-KR" altLang="ko-Kore-KR" sz="1100" b="1" dirty="0">
              <a:effectLst/>
              <a:latin typeface="Times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64F738F-02C7-8AE0-868E-EBE927F6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1" y="3174372"/>
            <a:ext cx="1417240" cy="3683628"/>
          </a:xfrm>
          <a:prstGeom prst="rect">
            <a:avLst/>
          </a:prstGeom>
        </p:spPr>
      </p:pic>
      <p:pic>
        <p:nvPicPr>
          <p:cNvPr id="20" name="그림 19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678D69F4-5AB0-409E-3D69-029E11F0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26" y="3613666"/>
            <a:ext cx="4323680" cy="25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78F458-158B-C42E-260B-CB3EDFBC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Situation </a:t>
            </a:r>
            <a:r>
              <a:rPr kumimoji="1" lang="en-US" altLang="ko-KR" sz="3600" dirty="0"/>
              <a:t>3. </a:t>
            </a:r>
            <a:r>
              <a:rPr kumimoji="1" lang="ko-KR" altLang="en-US" sz="3600" dirty="0"/>
              <a:t>연합학습 데이터 및 모델 연구자 </a:t>
            </a:r>
            <a:endParaRPr kumimoji="1"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6DCC-4237-D824-7ADD-3E1AAC92781F}"/>
              </a:ext>
            </a:extLst>
          </p:cNvPr>
          <p:cNvSpPr txBox="1"/>
          <p:nvPr/>
        </p:nvSpPr>
        <p:spPr>
          <a:xfrm>
            <a:off x="497211" y="1761757"/>
            <a:ext cx="11053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0" algn="just">
              <a:spcBef>
                <a:spcPts val="250"/>
              </a:spcBef>
            </a:pP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클라이언트의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업데이트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방식을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개선하거나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서버의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모델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통합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과정에서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가중치를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추가하여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성능을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향상시키는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것이</a:t>
            </a:r>
            <a:r>
              <a:rPr lang="ko-KR" altLang="ko-Kore-KR" sz="1800" b="1" u="sng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목표이다</a:t>
            </a:r>
            <a:r>
              <a:rPr lang="en-US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b="1" u="sng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0C2A7-86A8-F79C-DCE8-3EB68C31359B}"/>
              </a:ext>
            </a:extLst>
          </p:cNvPr>
          <p:cNvSpPr txBox="1"/>
          <p:nvPr/>
        </p:nvSpPr>
        <p:spPr>
          <a:xfrm>
            <a:off x="497211" y="2479157"/>
            <a:ext cx="664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Q3-1.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프레임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워크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성능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차이가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존재하는가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?</a:t>
            </a:r>
            <a:endParaRPr lang="ko-Kore-KR" altLang="ko-Kore-KR" sz="18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D691F-7B6B-C0CD-2934-0FCC67EB0D35}"/>
              </a:ext>
            </a:extLst>
          </p:cNvPr>
          <p:cNvSpPr txBox="1"/>
          <p:nvPr/>
        </p:nvSpPr>
        <p:spPr>
          <a:xfrm>
            <a:off x="499705" y="2918902"/>
            <a:ext cx="972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Q3-2.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집계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최적화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,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개인화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,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클라이언트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선택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등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규제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조건을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추가하기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용이한가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?</a:t>
            </a:r>
            <a:endParaRPr lang="ko-Kore-KR" altLang="ko-Kore-KR" sz="18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80A1CD-8767-4C27-366E-7C9C5DC3ABD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100" y="3272900"/>
            <a:ext cx="524573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CD59CF-7CD2-EB67-FEBE-1C6F3029761C}"/>
              </a:ext>
            </a:extLst>
          </p:cNvPr>
          <p:cNvSpPr txBox="1"/>
          <p:nvPr/>
        </p:nvSpPr>
        <p:spPr>
          <a:xfrm>
            <a:off x="5359734" y="6525178"/>
            <a:ext cx="7578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그림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3)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시뮬레이션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환경에서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프레임워크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성능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비교</a:t>
            </a:r>
            <a:endParaRPr lang="ko-Kore-KR" altLang="ko-Kore-KR" sz="1100" b="1" dirty="0">
              <a:effectLst/>
              <a:latin typeface="Times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061A17-F5A9-C38A-7592-EF221A99E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26755"/>
              </p:ext>
            </p:extLst>
          </p:nvPr>
        </p:nvGraphicFramePr>
        <p:xfrm>
          <a:off x="884378" y="3906283"/>
          <a:ext cx="4862523" cy="2388122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988035">
                  <a:extLst>
                    <a:ext uri="{9D8B030D-6E8A-4147-A177-3AD203B41FA5}">
                      <a16:colId xmlns:a16="http://schemas.microsoft.com/office/drawing/2014/main" val="1912420361"/>
                    </a:ext>
                  </a:extLst>
                </a:gridCol>
                <a:gridCol w="2193977">
                  <a:extLst>
                    <a:ext uri="{9D8B030D-6E8A-4147-A177-3AD203B41FA5}">
                      <a16:colId xmlns:a16="http://schemas.microsoft.com/office/drawing/2014/main" val="119427458"/>
                    </a:ext>
                  </a:extLst>
                </a:gridCol>
                <a:gridCol w="1680511">
                  <a:extLst>
                    <a:ext uri="{9D8B030D-6E8A-4147-A177-3AD203B41FA5}">
                      <a16:colId xmlns:a16="http://schemas.microsoft.com/office/drawing/2014/main" val="1655791459"/>
                    </a:ext>
                  </a:extLst>
                </a:gridCol>
              </a:tblGrid>
              <a:tr h="5979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Frame</a:t>
                      </a:r>
                      <a:endParaRPr lang="ko-Kore-KR" sz="1500">
                        <a:effectLst/>
                      </a:endParaRPr>
                    </a:p>
                    <a:p>
                      <a:pPr algn="ctr"/>
                      <a:r>
                        <a:rPr lang="en-US" sz="1300">
                          <a:effectLst/>
                        </a:rPr>
                        <a:t>work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Example of Aggregation Optimization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Client Selection Module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1780591841"/>
                  </a:ext>
                </a:extLst>
              </a:tr>
              <a:tr h="19930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Flower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2152465581"/>
                  </a:ext>
                </a:extLst>
              </a:tr>
              <a:tr h="19930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FedML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3335179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FedScale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O</a:t>
                      </a:r>
                      <a:endParaRPr lang="ko-Kore-KR" sz="15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180297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FedBench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O</a:t>
                      </a:r>
                      <a:endParaRPr lang="ko-Kore-KR" sz="15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1898939191"/>
                  </a:ext>
                </a:extLst>
              </a:tr>
              <a:tr h="19930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Fate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2102915629"/>
                  </a:ext>
                </a:extLst>
              </a:tr>
              <a:tr h="19930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Leaf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869577443"/>
                  </a:ext>
                </a:extLst>
              </a:tr>
              <a:tr h="19930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FLUTE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O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2701921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PaddleFL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X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1056353863"/>
                  </a:ext>
                </a:extLst>
              </a:tr>
              <a:tr h="199307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EasyFL</a:t>
                      </a:r>
                      <a:endParaRPr lang="ko-Kore-KR" sz="15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X</a:t>
                      </a:r>
                      <a:endParaRPr lang="ko-Kore-KR" sz="15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O</a:t>
                      </a:r>
                      <a:endParaRPr lang="ko-Kore-KR" sz="15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99653" marR="99653" marT="0" marB="0" anchor="ctr"/>
                </a:tc>
                <a:extLst>
                  <a:ext uri="{0D108BD9-81ED-4DB2-BD59-A6C34878D82A}">
                    <a16:rowId xmlns:a16="http://schemas.microsoft.com/office/drawing/2014/main" val="42004101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D01FBBF-4886-AEAD-279A-63B9DED68A71}"/>
              </a:ext>
            </a:extLst>
          </p:cNvPr>
          <p:cNvSpPr txBox="1"/>
          <p:nvPr/>
        </p:nvSpPr>
        <p:spPr>
          <a:xfrm>
            <a:off x="309281" y="6525178"/>
            <a:ext cx="6470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표 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4)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연합학습 프레임워크의 집계 최적화 예시 및 클라이언트 선택 모듈화 비교 표</a:t>
            </a:r>
            <a:endParaRPr lang="ko-Kore-KR" altLang="ko-Kore-KR" sz="1100" b="1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9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78F458-158B-C42E-260B-CB3EDFBC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Situation </a:t>
            </a:r>
            <a:r>
              <a:rPr kumimoji="1" lang="en-US" altLang="ko-KR" sz="3600" dirty="0"/>
              <a:t>4. </a:t>
            </a:r>
            <a:r>
              <a:rPr kumimoji="1" lang="ko-KR" altLang="en-US" sz="3600" dirty="0"/>
              <a:t>연합학습 </a:t>
            </a:r>
            <a:r>
              <a:rPr kumimoji="1" lang="ko-KR" altLang="en-US" sz="3600" dirty="0" err="1"/>
              <a:t>실세계</a:t>
            </a:r>
            <a:r>
              <a:rPr kumimoji="1" lang="ko-KR" altLang="en-US" sz="3600" dirty="0"/>
              <a:t> 적용 연구자</a:t>
            </a:r>
            <a:endParaRPr kumimoji="1"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6DCC-4237-D824-7ADD-3E1AAC92781F}"/>
              </a:ext>
            </a:extLst>
          </p:cNvPr>
          <p:cNvSpPr txBox="1"/>
          <p:nvPr/>
        </p:nvSpPr>
        <p:spPr>
          <a:xfrm>
            <a:off x="497211" y="1761757"/>
            <a:ext cx="11053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0" algn="just">
              <a:spcBef>
                <a:spcPts val="250"/>
              </a:spcBef>
            </a:pP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자신이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앞의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과정에서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겪은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경험과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기반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지식을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통해서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실제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목적함수의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최적화를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달성하고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모델을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세계에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적용하고</a:t>
            </a:r>
            <a:r>
              <a:rPr lang="ko-KR" altLang="ko-Kore-KR" sz="1800" b="1" u="sng" dirty="0">
                <a:effectLst/>
                <a:ea typeface="Times New Roman" panose="02020603050405020304" pitchFamily="18" charset="0"/>
              </a:rPr>
              <a:t> </a:t>
            </a:r>
            <a:r>
              <a:rPr lang="ko-KR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테스트하는</a:t>
            </a:r>
            <a:r>
              <a:rPr lang="ko-Kore-KR" altLang="ko-Kore-KR" b="1" u="sng" dirty="0">
                <a:effectLst/>
              </a:rPr>
              <a:t> </a:t>
            </a:r>
            <a:r>
              <a:rPr lang="ko-Kore-KR" altLang="en-US" b="1" u="sng" dirty="0">
                <a:effectLst/>
              </a:rPr>
              <a:t>것이 목표이다</a:t>
            </a:r>
            <a:r>
              <a:rPr lang="en-US" altLang="ko-Kore-KR" b="1" u="sng" dirty="0">
                <a:effectLst/>
              </a:rPr>
              <a:t>.</a:t>
            </a:r>
            <a:endParaRPr lang="ko-Kore-KR" altLang="ko-Kore-KR" sz="1800" b="1" u="sng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0C2A7-86A8-F79C-DCE8-3EB68C31359B}"/>
              </a:ext>
            </a:extLst>
          </p:cNvPr>
          <p:cNvSpPr txBox="1"/>
          <p:nvPr/>
        </p:nvSpPr>
        <p:spPr>
          <a:xfrm>
            <a:off x="497211" y="2479157"/>
            <a:ext cx="824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Q4-1.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연합학습의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클라이언트를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관리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,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모니터링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할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수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있는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기능이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존재하는가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?</a:t>
            </a:r>
            <a:endParaRPr lang="ko-Kore-KR" altLang="ko-Kore-KR" sz="18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D691F-7B6B-C0CD-2934-0FCC67EB0D35}"/>
              </a:ext>
            </a:extLst>
          </p:cNvPr>
          <p:cNvSpPr txBox="1"/>
          <p:nvPr/>
        </p:nvSpPr>
        <p:spPr>
          <a:xfrm>
            <a:off x="499705" y="2918902"/>
            <a:ext cx="972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50"/>
              </a:spcBef>
            </a:pP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Q4-2.Edge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디바이스에서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연합학습이</a:t>
            </a:r>
            <a:r>
              <a:rPr lang="ko-KR" altLang="ko-Kore-KR" sz="1800" b="1" dirty="0">
                <a:effectLst/>
                <a:latin typeface="Times"/>
                <a:ea typeface="Times New Roman" panose="02020603050405020304" pitchFamily="18" charset="0"/>
                <a:cs typeface="Times"/>
              </a:rPr>
              <a:t> </a:t>
            </a:r>
            <a:r>
              <a:rPr lang="ko-KR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가능한가</a:t>
            </a:r>
            <a:r>
              <a:rPr lang="en-US" altLang="ko-Kore-KR" sz="18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"/>
              </a:rPr>
              <a:t>?</a:t>
            </a:r>
            <a:endParaRPr lang="ko-Kore-KR" altLang="ko-Kore-KR" sz="1800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220F2B-924E-2531-91C8-AF828B9FB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30547"/>
              </p:ext>
            </p:extLst>
          </p:nvPr>
        </p:nvGraphicFramePr>
        <p:xfrm>
          <a:off x="1185713" y="3569767"/>
          <a:ext cx="9820573" cy="2525838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323673">
                  <a:extLst>
                    <a:ext uri="{9D8B030D-6E8A-4147-A177-3AD203B41FA5}">
                      <a16:colId xmlns:a16="http://schemas.microsoft.com/office/drawing/2014/main" val="3717002051"/>
                    </a:ext>
                  </a:extLst>
                </a:gridCol>
                <a:gridCol w="1699850">
                  <a:extLst>
                    <a:ext uri="{9D8B030D-6E8A-4147-A177-3AD203B41FA5}">
                      <a16:colId xmlns:a16="http://schemas.microsoft.com/office/drawing/2014/main" val="2138237019"/>
                    </a:ext>
                  </a:extLst>
                </a:gridCol>
                <a:gridCol w="1698675">
                  <a:extLst>
                    <a:ext uri="{9D8B030D-6E8A-4147-A177-3AD203B41FA5}">
                      <a16:colId xmlns:a16="http://schemas.microsoft.com/office/drawing/2014/main" val="3012337580"/>
                    </a:ext>
                  </a:extLst>
                </a:gridCol>
                <a:gridCol w="1698675">
                  <a:extLst>
                    <a:ext uri="{9D8B030D-6E8A-4147-A177-3AD203B41FA5}">
                      <a16:colId xmlns:a16="http://schemas.microsoft.com/office/drawing/2014/main" val="2672780404"/>
                    </a:ext>
                  </a:extLst>
                </a:gridCol>
                <a:gridCol w="1699850">
                  <a:extLst>
                    <a:ext uri="{9D8B030D-6E8A-4147-A177-3AD203B41FA5}">
                      <a16:colId xmlns:a16="http://schemas.microsoft.com/office/drawing/2014/main" val="670360064"/>
                    </a:ext>
                  </a:extLst>
                </a:gridCol>
                <a:gridCol w="1699850">
                  <a:extLst>
                    <a:ext uri="{9D8B030D-6E8A-4147-A177-3AD203B41FA5}">
                      <a16:colId xmlns:a16="http://schemas.microsoft.com/office/drawing/2014/main" val="2710445100"/>
                    </a:ext>
                  </a:extLst>
                </a:gridCol>
              </a:tblGrid>
              <a:tr h="56426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Framework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Data</a:t>
                      </a:r>
                      <a:br>
                        <a:rPr lang="en-US" sz="1900">
                          <a:effectLst/>
                        </a:rPr>
                      </a:br>
                      <a:r>
                        <a:rPr lang="en-US" sz="1900">
                          <a:effectLst/>
                        </a:rPr>
                        <a:t>Preprocessing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Client ID</a:t>
                      </a:r>
                      <a:endParaRPr lang="ko-Kore-KR" sz="19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Monitoring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Status</a:t>
                      </a:r>
                      <a:br>
                        <a:rPr lang="en-US" sz="1900">
                          <a:effectLst/>
                        </a:rPr>
                      </a:br>
                      <a:r>
                        <a:rPr lang="en-US" sz="1900">
                          <a:effectLst/>
                        </a:rPr>
                        <a:t>Check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Mobile</a:t>
                      </a:r>
                      <a:br>
                        <a:rPr lang="en-US" sz="1900">
                          <a:effectLst/>
                        </a:rPr>
                      </a:br>
                      <a:r>
                        <a:rPr lang="en-US" sz="1900">
                          <a:effectLst/>
                        </a:rPr>
                        <a:t>Example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1197883631"/>
                  </a:ext>
                </a:extLst>
              </a:tr>
              <a:tr h="32445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Flower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3087907118"/>
                  </a:ext>
                </a:extLst>
              </a:tr>
              <a:tr h="32445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FedML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2989943382"/>
                  </a:ext>
                </a:extLst>
              </a:tr>
              <a:tr h="32445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PaddleFL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3411811543"/>
                  </a:ext>
                </a:extLst>
              </a:tr>
              <a:tr h="32445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FATE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2431295203"/>
                  </a:ext>
                </a:extLst>
              </a:tr>
              <a:tr h="32445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EasyFL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X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2652929482"/>
                  </a:ext>
                </a:extLst>
              </a:tr>
              <a:tr h="324453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</a:rPr>
                        <a:t>TFF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700">
                          <a:effectLst/>
                        </a:rPr>
                        <a:t>○</a:t>
                      </a:r>
                      <a:endParaRPr lang="ko-Kore-KR" sz="190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X</a:t>
                      </a:r>
                      <a:endParaRPr lang="ko-Kore-KR" sz="19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X</a:t>
                      </a:r>
                      <a:endParaRPr lang="ko-Kore-KR" sz="1900" dirty="0">
                        <a:effectLst/>
                        <a:latin typeface="Times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126960" marR="126960" marT="0" marB="0"/>
                </a:tc>
                <a:extLst>
                  <a:ext uri="{0D108BD9-81ED-4DB2-BD59-A6C34878D82A}">
                    <a16:rowId xmlns:a16="http://schemas.microsoft.com/office/drawing/2014/main" val="28588810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BB806F-B42F-E3BF-D28A-67F0D31F7719}"/>
              </a:ext>
            </a:extLst>
          </p:cNvPr>
          <p:cNvSpPr txBox="1"/>
          <p:nvPr/>
        </p:nvSpPr>
        <p:spPr>
          <a:xfrm>
            <a:off x="3046206" y="6246333"/>
            <a:ext cx="6099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표 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5)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연합학습 프레임워크의 클라이언트 관리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모니터링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상태 확인</a:t>
            </a:r>
            <a:r>
              <a:rPr lang="en-US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100" b="1" dirty="0">
                <a:effectLst/>
                <a:latin typeface="Times"/>
                <a:ea typeface="맑은 고딕" panose="020B0503020000020004" pitchFamily="34" charset="-127"/>
                <a:cs typeface="Times New Roman" panose="02020603050405020304" pitchFamily="18" charset="0"/>
              </a:rPr>
              <a:t>모바일 환경 지원 비교 표</a:t>
            </a:r>
            <a:endParaRPr lang="ko-Kore-KR" altLang="ko-Kore-KR" sz="1100" b="1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6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78F458-158B-C42E-260B-CB3EDFBC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3600" dirty="0"/>
              <a:t>연합학습 프레임워크 한계 및 실세계 적용 방안</a:t>
            </a:r>
            <a:endParaRPr kumimoji="1"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6DCC-4237-D824-7ADD-3E1AAC92781F}"/>
              </a:ext>
            </a:extLst>
          </p:cNvPr>
          <p:cNvSpPr txBox="1"/>
          <p:nvPr/>
        </p:nvSpPr>
        <p:spPr>
          <a:xfrm>
            <a:off x="497211" y="1688191"/>
            <a:ext cx="1105335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ko-KR" altLang="en-US" b="1" u="sng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다양한 프레임워크가 존재하지만 여러 분야와 다양한 상황에서 통합적으로 사용되는 프레임워크는 없다</a:t>
            </a:r>
            <a:r>
              <a:rPr lang="en-US" altLang="ko-KR" b="1" u="sng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ko-Kore-KR" altLang="en-US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사용자 친화적인 </a:t>
            </a:r>
            <a:r>
              <a:rPr lang="en-US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altLang="ko-KR" b="1" u="sng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I/UX</a:t>
            </a:r>
            <a:r>
              <a:rPr lang="ko-KR" altLang="en-US" b="1" u="sng" dirty="0" err="1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b="1" u="sng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구축하고 다수의 클라이언트에 적합한 운영 관리가 필요하다</a:t>
            </a:r>
            <a:r>
              <a:rPr lang="en-US" altLang="ko-KR" b="1" u="sng" dirty="0"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ko-Kore-KR" altLang="en-US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실세계 연합학습 적용을 위한 시나리오 정의와 실제 산업 및 연구에서 발생하는 실시간 데이터를 처리할 수 있는 파이프라인이 구축되어야 한다</a:t>
            </a:r>
            <a:r>
              <a:rPr lang="en-US" altLang="ko-Kore-KR" sz="1800" b="1" u="sng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800" b="1" u="sng" dirty="0">
              <a:effectLst/>
              <a:latin typeface="Times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BA93C7-5A3E-D281-0B2C-895443A8611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6649" y="3110099"/>
            <a:ext cx="6473564" cy="341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3273E-74E6-D1A9-6495-8BDD9EF89A58}"/>
              </a:ext>
            </a:extLst>
          </p:cNvPr>
          <p:cNvSpPr txBox="1"/>
          <p:nvPr/>
        </p:nvSpPr>
        <p:spPr>
          <a:xfrm>
            <a:off x="2803638" y="6503633"/>
            <a:ext cx="6099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그림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4)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실세계에서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운영을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위한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연합학습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수명주기관리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플랫폼</a:t>
            </a:r>
            <a:r>
              <a:rPr lang="ko-KR" altLang="ko-Kore-KR" sz="1100" b="1" dirty="0">
                <a:effectLst/>
                <a:latin typeface="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ore-KR" sz="1100" b="1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구조</a:t>
            </a:r>
            <a:endParaRPr lang="ko-Kore-KR" altLang="ko-Kore-KR" sz="1100" b="1" dirty="0">
              <a:effectLst/>
              <a:latin typeface="Times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658</Words>
  <Application>Microsoft Macintosh PowerPoint</Application>
  <PresentationFormat>와이드스크린</PresentationFormat>
  <Paragraphs>210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Times</vt:lpstr>
      <vt:lpstr>Arial</vt:lpstr>
      <vt:lpstr>Calibri</vt:lpstr>
      <vt:lpstr>Calibri Light</vt:lpstr>
      <vt:lpstr>Cambria Math</vt:lpstr>
      <vt:lpstr>Times New Roman</vt:lpstr>
      <vt:lpstr>Office 테마</vt:lpstr>
      <vt:lpstr>Paper Review</vt:lpstr>
      <vt:lpstr>Federated Learning</vt:lpstr>
      <vt:lpstr>Federated Learning</vt:lpstr>
      <vt:lpstr>연합학습 개방형 플랫폼의 발전과 문제점에 대한 체계적 비교 분석</vt:lpstr>
      <vt:lpstr>Situation 1. 연합학습을 시작하는 연구자</vt:lpstr>
      <vt:lpstr>Situation 2. 연합학습 데이터 및 모델 연구자 </vt:lpstr>
      <vt:lpstr>Situation 3. 연합학습 데이터 및 모델 연구자 </vt:lpstr>
      <vt:lpstr>Situation 4. 연합학습 실세계 적용 연구자</vt:lpstr>
      <vt:lpstr>연합학습 프레임워크 한계 및 실세계 적용 방안</vt:lpstr>
      <vt:lpstr>FedML</vt:lpstr>
      <vt:lpstr>PowerPoint 프레젠테이션</vt:lpstr>
      <vt:lpstr>FedML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 with Flower</dc:title>
  <dc:creator>김진수</dc:creator>
  <cp:lastModifiedBy>김진수</cp:lastModifiedBy>
  <cp:revision>6</cp:revision>
  <dcterms:created xsi:type="dcterms:W3CDTF">2023-03-16T05:23:55Z</dcterms:created>
  <dcterms:modified xsi:type="dcterms:W3CDTF">2023-03-30T07:23:02Z</dcterms:modified>
</cp:coreProperties>
</file>