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8" r:id="rId4"/>
    <p:sldId id="258" r:id="rId5"/>
    <p:sldId id="260" r:id="rId6"/>
    <p:sldId id="265" r:id="rId7"/>
    <p:sldId id="267" r:id="rId8"/>
    <p:sldId id="269" r:id="rId9"/>
    <p:sldId id="271" r:id="rId10"/>
    <p:sldId id="272" r:id="rId11"/>
    <p:sldId id="273" r:id="rId12"/>
    <p:sldId id="275" r:id="rId13"/>
    <p:sldId id="276" r:id="rId14"/>
    <p:sldId id="261" r:id="rId15"/>
    <p:sldId id="264" r:id="rId16"/>
    <p:sldId id="262" r:id="rId17"/>
    <p:sldId id="266" r:id="rId18"/>
    <p:sldId id="274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F3A8-CB62-4901-A0EA-5BFFE6FDF86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445A-3C4E-4CF3-9AFB-FE9D39144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5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F3A8-CB62-4901-A0EA-5BFFE6FDF86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445A-3C4E-4CF3-9AFB-FE9D39144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1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F3A8-CB62-4901-A0EA-5BFFE6FDF86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445A-3C4E-4CF3-9AFB-FE9D39144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F3A8-CB62-4901-A0EA-5BFFE6FDF86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445A-3C4E-4CF3-9AFB-FE9D39144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58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F3A8-CB62-4901-A0EA-5BFFE6FDF86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445A-3C4E-4CF3-9AFB-FE9D39144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2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F3A8-CB62-4901-A0EA-5BFFE6FDF86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445A-3C4E-4CF3-9AFB-FE9D39144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09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F3A8-CB62-4901-A0EA-5BFFE6FDF86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445A-3C4E-4CF3-9AFB-FE9D39144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86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F3A8-CB62-4901-A0EA-5BFFE6FDF86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445A-3C4E-4CF3-9AFB-FE9D39144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F3A8-CB62-4901-A0EA-5BFFE6FDF86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445A-3C4E-4CF3-9AFB-FE9D39144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7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F3A8-CB62-4901-A0EA-5BFFE6FDF86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445A-3C4E-4CF3-9AFB-FE9D39144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1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F3A8-CB62-4901-A0EA-5BFFE6FDF86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445A-3C4E-4CF3-9AFB-FE9D39144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0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F3A8-CB62-4901-A0EA-5BFFE6FDF86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6445A-3C4E-4CF3-9AFB-FE9D39144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3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93BD9A0-48E4-48AA-A501-E3ACDA91C4AA}"/>
              </a:ext>
            </a:extLst>
          </p:cNvPr>
          <p:cNvGrpSpPr/>
          <p:nvPr/>
        </p:nvGrpSpPr>
        <p:grpSpPr>
          <a:xfrm>
            <a:off x="3830216" y="1640410"/>
            <a:ext cx="4531567" cy="3577179"/>
            <a:chOff x="3830216" y="1932798"/>
            <a:chExt cx="4531567" cy="357717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241C87-CD2C-41DE-9D18-9F68100309E9}"/>
                </a:ext>
              </a:extLst>
            </p:cNvPr>
            <p:cNvSpPr txBox="1"/>
            <p:nvPr/>
          </p:nvSpPr>
          <p:spPr>
            <a:xfrm>
              <a:off x="3830216" y="4925202"/>
              <a:ext cx="45315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적외선 기반의 군집 로봇</a:t>
              </a:r>
            </a:p>
          </p:txBody>
        </p:sp>
        <p:pic>
          <p:nvPicPr>
            <p:cNvPr id="6" name="그래픽 5" descr="로봇 윤곽선">
              <a:extLst>
                <a:ext uri="{FF2B5EF4-FFF2-40B4-BE49-F238E27FC236}">
                  <a16:creationId xmlns:a16="http://schemas.microsoft.com/office/drawing/2014/main" id="{73FF0D34-A11F-485E-AE6A-C30735161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9798" y="1932798"/>
              <a:ext cx="2992404" cy="29924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861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A1F10-121A-4483-A744-2470CC7049A0}"/>
              </a:ext>
            </a:extLst>
          </p:cNvPr>
          <p:cNvSpPr txBox="1"/>
          <p:nvPr/>
        </p:nvSpPr>
        <p:spPr>
          <a:xfrm>
            <a:off x="505324" y="458644"/>
            <a:ext cx="31041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시나리오</a:t>
            </a:r>
            <a:r>
              <a:rPr lang="ko-KR" altLang="en-US" sz="4400" b="1" dirty="0"/>
              <a:t>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군집 로봇 </a:t>
            </a:r>
            <a:r>
              <a:rPr lang="en-US" altLang="ko-KR" sz="1800" b="1" kern="12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ko-KR" sz="1800" b="1" kern="12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협업 </a:t>
            </a:r>
            <a:r>
              <a:rPr lang="en-US" altLang="ko-KR" sz="1800" b="1" kern="12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| </a:t>
            </a:r>
            <a:r>
              <a:rPr lang="ko-KR" altLang="ko-KR" sz="1800" b="1" kern="12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물체 옮기기</a:t>
            </a:r>
            <a:r>
              <a:rPr lang="en-US" altLang="ko-KR" sz="1800" b="1" kern="12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)</a:t>
            </a:r>
            <a:r>
              <a:rPr lang="ko-KR" altLang="ko-K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endParaRPr lang="ko-KR" altLang="en-US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8B7A8-7FAA-45F1-9E02-E37931F76997}"/>
              </a:ext>
            </a:extLst>
          </p:cNvPr>
          <p:cNvSpPr txBox="1"/>
          <p:nvPr/>
        </p:nvSpPr>
        <p:spPr>
          <a:xfrm>
            <a:off x="288384" y="6030024"/>
            <a:ext cx="11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Leader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C35749-1D8A-4B4F-8785-133DD878B6CA}"/>
              </a:ext>
            </a:extLst>
          </p:cNvPr>
          <p:cNvSpPr txBox="1"/>
          <p:nvPr/>
        </p:nvSpPr>
        <p:spPr>
          <a:xfrm>
            <a:off x="288384" y="6374602"/>
            <a:ext cx="11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Followers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EFDF39A-C7B1-4EB4-82F6-9A966B8A36F6}"/>
              </a:ext>
            </a:extLst>
          </p:cNvPr>
          <p:cNvGrpSpPr/>
          <p:nvPr/>
        </p:nvGrpSpPr>
        <p:grpSpPr>
          <a:xfrm>
            <a:off x="4251158" y="3961709"/>
            <a:ext cx="914400" cy="914400"/>
            <a:chOff x="5638800" y="1700499"/>
            <a:chExt cx="914400" cy="914400"/>
          </a:xfrm>
        </p:grpSpPr>
        <p:pic>
          <p:nvPicPr>
            <p:cNvPr id="17" name="그래픽 16" descr="로봇 윤곽선">
              <a:extLst>
                <a:ext uri="{FF2B5EF4-FFF2-40B4-BE49-F238E27FC236}">
                  <a16:creationId xmlns:a16="http://schemas.microsoft.com/office/drawing/2014/main" id="{E44FFD16-CD74-4FE7-84AF-775CF75B4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1700499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125DF0-A4DB-4C85-AC85-46E92D976C8F}"/>
                </a:ext>
              </a:extLst>
            </p:cNvPr>
            <p:cNvSpPr txBox="1"/>
            <p:nvPr/>
          </p:nvSpPr>
          <p:spPr>
            <a:xfrm>
              <a:off x="6264441" y="1724345"/>
              <a:ext cx="192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316C71-A0CC-47DD-A15C-CD4F72C1408B}"/>
              </a:ext>
            </a:extLst>
          </p:cNvPr>
          <p:cNvGrpSpPr/>
          <p:nvPr/>
        </p:nvGrpSpPr>
        <p:grpSpPr>
          <a:xfrm>
            <a:off x="5638799" y="4531239"/>
            <a:ext cx="914400" cy="914400"/>
            <a:chOff x="5638800" y="1700499"/>
            <a:chExt cx="914400" cy="914400"/>
          </a:xfrm>
        </p:grpSpPr>
        <p:pic>
          <p:nvPicPr>
            <p:cNvPr id="24" name="그래픽 23" descr="로봇 윤곽선">
              <a:extLst>
                <a:ext uri="{FF2B5EF4-FFF2-40B4-BE49-F238E27FC236}">
                  <a16:creationId xmlns:a16="http://schemas.microsoft.com/office/drawing/2014/main" id="{C99B0ACD-01CE-40C3-9F56-2143496F3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1700499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3BF238-95E0-459B-9B8D-93205DAC8A3A}"/>
                </a:ext>
              </a:extLst>
            </p:cNvPr>
            <p:cNvSpPr txBox="1"/>
            <p:nvPr/>
          </p:nvSpPr>
          <p:spPr>
            <a:xfrm>
              <a:off x="6264441" y="1724345"/>
              <a:ext cx="192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3FDED5D-6741-464B-8560-662C60EFEEC4}"/>
              </a:ext>
            </a:extLst>
          </p:cNvPr>
          <p:cNvGrpSpPr/>
          <p:nvPr/>
        </p:nvGrpSpPr>
        <p:grpSpPr>
          <a:xfrm>
            <a:off x="7026442" y="3961709"/>
            <a:ext cx="914400" cy="914400"/>
            <a:chOff x="5638800" y="1700499"/>
            <a:chExt cx="914400" cy="914400"/>
          </a:xfrm>
        </p:grpSpPr>
        <p:pic>
          <p:nvPicPr>
            <p:cNvPr id="27" name="그래픽 26" descr="로봇 윤곽선">
              <a:extLst>
                <a:ext uri="{FF2B5EF4-FFF2-40B4-BE49-F238E27FC236}">
                  <a16:creationId xmlns:a16="http://schemas.microsoft.com/office/drawing/2014/main" id="{1AA3DB4A-1493-4099-B308-64CA7BAD0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1700499"/>
              <a:ext cx="914400" cy="91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ECD15-289D-4FB8-B373-5DEB53DFDB25}"/>
                </a:ext>
              </a:extLst>
            </p:cNvPr>
            <p:cNvSpPr txBox="1"/>
            <p:nvPr/>
          </p:nvSpPr>
          <p:spPr>
            <a:xfrm>
              <a:off x="6264441" y="1724345"/>
              <a:ext cx="192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9DF4A8F-F207-4442-A676-45A2ECFC32EE}"/>
              </a:ext>
            </a:extLst>
          </p:cNvPr>
          <p:cNvGrpSpPr/>
          <p:nvPr/>
        </p:nvGrpSpPr>
        <p:grpSpPr>
          <a:xfrm>
            <a:off x="5638800" y="2875220"/>
            <a:ext cx="914400" cy="914400"/>
            <a:chOff x="5638800" y="1700499"/>
            <a:chExt cx="914400" cy="914400"/>
          </a:xfrm>
        </p:grpSpPr>
        <p:pic>
          <p:nvPicPr>
            <p:cNvPr id="30" name="그래픽 29" descr="로봇 단색으로 채워진">
              <a:extLst>
                <a:ext uri="{FF2B5EF4-FFF2-40B4-BE49-F238E27FC236}">
                  <a16:creationId xmlns:a16="http://schemas.microsoft.com/office/drawing/2014/main" id="{1449DA14-AC2C-4955-A6E6-F4FB04EB3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38800" y="1700499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B41F82-D059-490D-9259-3B34E11AF0E9}"/>
                </a:ext>
              </a:extLst>
            </p:cNvPr>
            <p:cNvSpPr txBox="1"/>
            <p:nvPr/>
          </p:nvSpPr>
          <p:spPr>
            <a:xfrm>
              <a:off x="6264441" y="1724345"/>
              <a:ext cx="192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80BAC41-CB75-40D8-85C4-CC330B75B15C}"/>
              </a:ext>
            </a:extLst>
          </p:cNvPr>
          <p:cNvSpPr txBox="1"/>
          <p:nvPr/>
        </p:nvSpPr>
        <p:spPr>
          <a:xfrm>
            <a:off x="841837" y="3157936"/>
            <a:ext cx="2631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laborers who take the load ask to remaining robots.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8D8E46-5683-4EC1-8FBA-A1B09367CB50}"/>
              </a:ext>
            </a:extLst>
          </p:cNvPr>
          <p:cNvSpPr/>
          <p:nvPr/>
        </p:nvSpPr>
        <p:spPr>
          <a:xfrm>
            <a:off x="1399674" y="6130469"/>
            <a:ext cx="168442" cy="1684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3ED3FE-CE9B-4E19-B5C3-9D709C5833FF}"/>
              </a:ext>
            </a:extLst>
          </p:cNvPr>
          <p:cNvSpPr/>
          <p:nvPr/>
        </p:nvSpPr>
        <p:spPr>
          <a:xfrm>
            <a:off x="1399674" y="6480933"/>
            <a:ext cx="168442" cy="16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F8EF0F-0F47-4E20-9ED2-C951DC33C2D0}"/>
              </a:ext>
            </a:extLst>
          </p:cNvPr>
          <p:cNvSpPr/>
          <p:nvPr/>
        </p:nvSpPr>
        <p:spPr>
          <a:xfrm>
            <a:off x="4973052" y="1616937"/>
            <a:ext cx="2250635" cy="9695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Load</a:t>
            </a:r>
            <a:endParaRPr lang="ko-KR" altLang="en-US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A13C65F-A50D-40D5-9B52-67182B80F0A7}"/>
              </a:ext>
            </a:extLst>
          </p:cNvPr>
          <p:cNvCxnSpPr>
            <a:cxnSpLocks/>
          </p:cNvCxnSpPr>
          <p:nvPr/>
        </p:nvCxnSpPr>
        <p:spPr>
          <a:xfrm flipV="1">
            <a:off x="6095999" y="2682714"/>
            <a:ext cx="0" cy="192506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D178A34-6AD6-4FD6-A128-A035A44C15AA}"/>
              </a:ext>
            </a:extLst>
          </p:cNvPr>
          <p:cNvCxnSpPr/>
          <p:nvPr/>
        </p:nvCxnSpPr>
        <p:spPr>
          <a:xfrm flipV="1">
            <a:off x="4708358" y="2682714"/>
            <a:ext cx="457200" cy="11994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954B020-9490-4F10-955A-51562B5AD32E}"/>
              </a:ext>
            </a:extLst>
          </p:cNvPr>
          <p:cNvCxnSpPr/>
          <p:nvPr/>
        </p:nvCxnSpPr>
        <p:spPr>
          <a:xfrm flipH="1" flipV="1">
            <a:off x="6874042" y="2674347"/>
            <a:ext cx="609600" cy="118377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216D5E8-5323-4DD8-9ED0-585DB6F6F190}"/>
              </a:ext>
            </a:extLst>
          </p:cNvPr>
          <p:cNvCxnSpPr>
            <a:cxnSpLocks/>
            <a:stCxn id="24" idx="0"/>
            <a:endCxn id="30" idx="2"/>
          </p:cNvCxnSpPr>
          <p:nvPr/>
        </p:nvCxnSpPr>
        <p:spPr>
          <a:xfrm flipV="1">
            <a:off x="6095999" y="3789620"/>
            <a:ext cx="1" cy="74161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71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A1F10-121A-4483-A744-2470CC7049A0}"/>
              </a:ext>
            </a:extLst>
          </p:cNvPr>
          <p:cNvSpPr txBox="1"/>
          <p:nvPr/>
        </p:nvSpPr>
        <p:spPr>
          <a:xfrm>
            <a:off x="505324" y="458644"/>
            <a:ext cx="31041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시나리오</a:t>
            </a:r>
            <a:r>
              <a:rPr lang="ko-KR" altLang="en-US" sz="4400" b="1" dirty="0"/>
              <a:t>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군집 로봇 </a:t>
            </a:r>
            <a:r>
              <a:rPr lang="en-US" altLang="ko-KR" sz="1800" b="1" kern="12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ko-KR" sz="1800" b="1" kern="12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협업 </a:t>
            </a:r>
            <a:r>
              <a:rPr lang="en-US" altLang="ko-KR" sz="1800" b="1" kern="12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| </a:t>
            </a:r>
            <a:r>
              <a:rPr lang="ko-KR" altLang="en-US" sz="1800" b="1" kern="12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공간 정보 탐색</a:t>
            </a:r>
            <a:r>
              <a:rPr lang="en-US" altLang="ko-KR" sz="1800" b="1" kern="12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)</a:t>
            </a:r>
            <a:r>
              <a:rPr lang="ko-KR" altLang="ko-K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endParaRPr lang="ko-KR" altLang="en-US" sz="32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EFDF39A-C7B1-4EB4-82F6-9A966B8A36F6}"/>
              </a:ext>
            </a:extLst>
          </p:cNvPr>
          <p:cNvGrpSpPr/>
          <p:nvPr/>
        </p:nvGrpSpPr>
        <p:grpSpPr>
          <a:xfrm>
            <a:off x="4098757" y="3728916"/>
            <a:ext cx="914400" cy="914400"/>
            <a:chOff x="5638800" y="1700499"/>
            <a:chExt cx="914400" cy="914400"/>
          </a:xfrm>
        </p:grpSpPr>
        <p:pic>
          <p:nvPicPr>
            <p:cNvPr id="17" name="그래픽 16" descr="로봇 윤곽선">
              <a:extLst>
                <a:ext uri="{FF2B5EF4-FFF2-40B4-BE49-F238E27FC236}">
                  <a16:creationId xmlns:a16="http://schemas.microsoft.com/office/drawing/2014/main" id="{E44FFD16-CD74-4FE7-84AF-775CF75B4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1700499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125DF0-A4DB-4C85-AC85-46E92D976C8F}"/>
                </a:ext>
              </a:extLst>
            </p:cNvPr>
            <p:cNvSpPr txBox="1"/>
            <p:nvPr/>
          </p:nvSpPr>
          <p:spPr>
            <a:xfrm>
              <a:off x="6264441" y="1724345"/>
              <a:ext cx="192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316C71-A0CC-47DD-A15C-CD4F72C1408B}"/>
              </a:ext>
            </a:extLst>
          </p:cNvPr>
          <p:cNvGrpSpPr/>
          <p:nvPr/>
        </p:nvGrpSpPr>
        <p:grpSpPr>
          <a:xfrm>
            <a:off x="6096000" y="4619470"/>
            <a:ext cx="914400" cy="914400"/>
            <a:chOff x="5638800" y="1700499"/>
            <a:chExt cx="914400" cy="914400"/>
          </a:xfrm>
        </p:grpSpPr>
        <p:pic>
          <p:nvPicPr>
            <p:cNvPr id="24" name="그래픽 23" descr="로봇 윤곽선">
              <a:extLst>
                <a:ext uri="{FF2B5EF4-FFF2-40B4-BE49-F238E27FC236}">
                  <a16:creationId xmlns:a16="http://schemas.microsoft.com/office/drawing/2014/main" id="{C99B0ACD-01CE-40C3-9F56-2143496F3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1700499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3BF238-95E0-459B-9B8D-93205DAC8A3A}"/>
                </a:ext>
              </a:extLst>
            </p:cNvPr>
            <p:cNvSpPr txBox="1"/>
            <p:nvPr/>
          </p:nvSpPr>
          <p:spPr>
            <a:xfrm>
              <a:off x="6264441" y="1724345"/>
              <a:ext cx="192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3FDED5D-6741-464B-8560-662C60EFEEC4}"/>
              </a:ext>
            </a:extLst>
          </p:cNvPr>
          <p:cNvGrpSpPr/>
          <p:nvPr/>
        </p:nvGrpSpPr>
        <p:grpSpPr>
          <a:xfrm>
            <a:off x="7435515" y="3471880"/>
            <a:ext cx="914400" cy="914400"/>
            <a:chOff x="5638800" y="1700499"/>
            <a:chExt cx="914400" cy="914400"/>
          </a:xfrm>
        </p:grpSpPr>
        <p:pic>
          <p:nvPicPr>
            <p:cNvPr id="27" name="그래픽 26" descr="로봇 윤곽선">
              <a:extLst>
                <a:ext uri="{FF2B5EF4-FFF2-40B4-BE49-F238E27FC236}">
                  <a16:creationId xmlns:a16="http://schemas.microsoft.com/office/drawing/2014/main" id="{1AA3DB4A-1493-4099-B308-64CA7BAD0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1700499"/>
              <a:ext cx="914400" cy="91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ECD15-289D-4FB8-B373-5DEB53DFDB25}"/>
                </a:ext>
              </a:extLst>
            </p:cNvPr>
            <p:cNvSpPr txBox="1"/>
            <p:nvPr/>
          </p:nvSpPr>
          <p:spPr>
            <a:xfrm>
              <a:off x="6264441" y="1724345"/>
              <a:ext cx="192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80BAC41-CB75-40D8-85C4-CC330B75B15C}"/>
              </a:ext>
            </a:extLst>
          </p:cNvPr>
          <p:cNvSpPr txBox="1"/>
          <p:nvPr/>
        </p:nvSpPr>
        <p:spPr>
          <a:xfrm>
            <a:off x="841837" y="3157936"/>
            <a:ext cx="2921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geoinformations are shared by IR communication.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AB7566F-2F3D-45FB-823F-2EAC89A0F06D}"/>
              </a:ext>
            </a:extLst>
          </p:cNvPr>
          <p:cNvGrpSpPr/>
          <p:nvPr/>
        </p:nvGrpSpPr>
        <p:grpSpPr>
          <a:xfrm>
            <a:off x="5462337" y="2060719"/>
            <a:ext cx="914400" cy="914400"/>
            <a:chOff x="5638800" y="1700499"/>
            <a:chExt cx="914400" cy="914400"/>
          </a:xfrm>
        </p:grpSpPr>
        <p:pic>
          <p:nvPicPr>
            <p:cNvPr id="37" name="그래픽 36" descr="로봇 윤곽선">
              <a:extLst>
                <a:ext uri="{FF2B5EF4-FFF2-40B4-BE49-F238E27FC236}">
                  <a16:creationId xmlns:a16="http://schemas.microsoft.com/office/drawing/2014/main" id="{77CD8DE1-F094-4030-878E-0C8D460CC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1700499"/>
              <a:ext cx="914400" cy="914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7FAA45-E126-476A-A06B-7BD6B9DBD9AE}"/>
                </a:ext>
              </a:extLst>
            </p:cNvPr>
            <p:cNvSpPr txBox="1"/>
            <p:nvPr/>
          </p:nvSpPr>
          <p:spPr>
            <a:xfrm>
              <a:off x="6264441" y="1724345"/>
              <a:ext cx="192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9BAE02-B892-4C4F-A190-CB3C85442A74}"/>
              </a:ext>
            </a:extLst>
          </p:cNvPr>
          <p:cNvCxnSpPr>
            <a:cxnSpLocks/>
          </p:cNvCxnSpPr>
          <p:nvPr/>
        </p:nvCxnSpPr>
        <p:spPr>
          <a:xfrm flipV="1">
            <a:off x="4916904" y="2975119"/>
            <a:ext cx="645754" cy="790491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E74578F-2300-4FB6-8C62-3DB4A0DDD909}"/>
              </a:ext>
            </a:extLst>
          </p:cNvPr>
          <p:cNvCxnSpPr>
            <a:cxnSpLocks/>
          </p:cNvCxnSpPr>
          <p:nvPr/>
        </p:nvCxnSpPr>
        <p:spPr>
          <a:xfrm flipH="1" flipV="1">
            <a:off x="6242685" y="2742074"/>
            <a:ext cx="1321168" cy="961338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5212288-28BB-4E53-8B98-D779004B44EA}"/>
              </a:ext>
            </a:extLst>
          </p:cNvPr>
          <p:cNvCxnSpPr>
            <a:cxnSpLocks/>
          </p:cNvCxnSpPr>
          <p:nvPr/>
        </p:nvCxnSpPr>
        <p:spPr>
          <a:xfrm flipV="1">
            <a:off x="7035684" y="4283243"/>
            <a:ext cx="509594" cy="461061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708E5E4-A48F-4134-A9E8-98A1D223AB04}"/>
              </a:ext>
            </a:extLst>
          </p:cNvPr>
          <p:cNvCxnSpPr>
            <a:cxnSpLocks/>
          </p:cNvCxnSpPr>
          <p:nvPr/>
        </p:nvCxnSpPr>
        <p:spPr>
          <a:xfrm flipH="1" flipV="1">
            <a:off x="4916904" y="4403622"/>
            <a:ext cx="1300633" cy="609026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05BFD25-53C7-401F-B01B-7642A43ACED5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5919537" y="2975119"/>
            <a:ext cx="555256" cy="1733018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14C6708-5193-44FC-ADAB-9372360F348C}"/>
              </a:ext>
            </a:extLst>
          </p:cNvPr>
          <p:cNvSpPr txBox="1"/>
          <p:nvPr/>
        </p:nvSpPr>
        <p:spPr>
          <a:xfrm>
            <a:off x="0" y="6396335"/>
            <a:ext cx="3328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Geoinformation: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Temperature, humidity, obstacles pos etc.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7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A1F10-121A-4483-A744-2470CC7049A0}"/>
              </a:ext>
            </a:extLst>
          </p:cNvPr>
          <p:cNvSpPr txBox="1"/>
          <p:nvPr/>
        </p:nvSpPr>
        <p:spPr>
          <a:xfrm>
            <a:off x="505324" y="458644"/>
            <a:ext cx="31041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시나리오</a:t>
            </a:r>
            <a:r>
              <a:rPr lang="ko-KR" altLang="en-US" sz="4400" b="1" dirty="0"/>
              <a:t>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명령 센터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명령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0BAC41-CB75-40D8-85C4-CC330B75B15C}"/>
              </a:ext>
            </a:extLst>
          </p:cNvPr>
          <p:cNvSpPr txBox="1"/>
          <p:nvPr/>
        </p:nvSpPr>
        <p:spPr>
          <a:xfrm>
            <a:off x="841838" y="3157936"/>
            <a:ext cx="238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Command</a:t>
            </a:r>
            <a:r>
              <a:rPr lang="ko-KR" altLang="en-US" dirty="0"/>
              <a:t> </a:t>
            </a:r>
            <a:r>
              <a:rPr lang="en-US" altLang="ko-KR" dirty="0"/>
              <a:t>center order a mission to robots.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B4D707-43C3-4F60-863D-538E174C8DCE}"/>
              </a:ext>
            </a:extLst>
          </p:cNvPr>
          <p:cNvGrpSpPr/>
          <p:nvPr/>
        </p:nvGrpSpPr>
        <p:grpSpPr>
          <a:xfrm>
            <a:off x="3864469" y="1906497"/>
            <a:ext cx="2314727" cy="3251882"/>
            <a:chOff x="3473116" y="2197769"/>
            <a:chExt cx="2314727" cy="325188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EFDF39A-C7B1-4EB4-82F6-9A966B8A36F6}"/>
                </a:ext>
              </a:extLst>
            </p:cNvPr>
            <p:cNvGrpSpPr/>
            <p:nvPr/>
          </p:nvGrpSpPr>
          <p:grpSpPr>
            <a:xfrm>
              <a:off x="3509863" y="3552453"/>
              <a:ext cx="914400" cy="914400"/>
              <a:chOff x="5638800" y="1700499"/>
              <a:chExt cx="914400" cy="914400"/>
            </a:xfrm>
          </p:grpSpPr>
          <p:pic>
            <p:nvPicPr>
              <p:cNvPr id="17" name="그래픽 16" descr="로봇 윤곽선">
                <a:extLst>
                  <a:ext uri="{FF2B5EF4-FFF2-40B4-BE49-F238E27FC236}">
                    <a16:creationId xmlns:a16="http://schemas.microsoft.com/office/drawing/2014/main" id="{E44FFD16-CD74-4FE7-84AF-775CF75B4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70049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125DF0-A4DB-4C85-AC85-46E92D976C8F}"/>
                  </a:ext>
                </a:extLst>
              </p:cNvPr>
              <p:cNvSpPr txBox="1"/>
              <p:nvPr/>
            </p:nvSpPr>
            <p:spPr>
              <a:xfrm>
                <a:off x="6264441" y="1724345"/>
                <a:ext cx="192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4316C71-A0CC-47DD-A15C-CD4F72C1408B}"/>
                </a:ext>
              </a:extLst>
            </p:cNvPr>
            <p:cNvGrpSpPr/>
            <p:nvPr/>
          </p:nvGrpSpPr>
          <p:grpSpPr>
            <a:xfrm>
              <a:off x="4135504" y="4270264"/>
              <a:ext cx="914400" cy="914400"/>
              <a:chOff x="5638800" y="1700499"/>
              <a:chExt cx="914400" cy="914400"/>
            </a:xfrm>
          </p:grpSpPr>
          <p:pic>
            <p:nvPicPr>
              <p:cNvPr id="24" name="그래픽 23" descr="로봇 윤곽선">
                <a:extLst>
                  <a:ext uri="{FF2B5EF4-FFF2-40B4-BE49-F238E27FC236}">
                    <a16:creationId xmlns:a16="http://schemas.microsoft.com/office/drawing/2014/main" id="{C99B0ACD-01CE-40C3-9F56-2143496F3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70049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3BF238-95E0-459B-9B8D-93205DAC8A3A}"/>
                  </a:ext>
                </a:extLst>
              </p:cNvPr>
              <p:cNvSpPr txBox="1"/>
              <p:nvPr/>
            </p:nvSpPr>
            <p:spPr>
              <a:xfrm>
                <a:off x="6264441" y="1724345"/>
                <a:ext cx="192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3FDED5D-6741-464B-8560-662C60EFEEC4}"/>
                </a:ext>
              </a:extLst>
            </p:cNvPr>
            <p:cNvGrpSpPr/>
            <p:nvPr/>
          </p:nvGrpSpPr>
          <p:grpSpPr>
            <a:xfrm>
              <a:off x="4873443" y="3291842"/>
              <a:ext cx="914400" cy="914400"/>
              <a:chOff x="5638800" y="1700499"/>
              <a:chExt cx="914400" cy="914400"/>
            </a:xfrm>
          </p:grpSpPr>
          <p:pic>
            <p:nvPicPr>
              <p:cNvPr id="27" name="그래픽 26" descr="로봇 윤곽선">
                <a:extLst>
                  <a:ext uri="{FF2B5EF4-FFF2-40B4-BE49-F238E27FC236}">
                    <a16:creationId xmlns:a16="http://schemas.microsoft.com/office/drawing/2014/main" id="{1AA3DB4A-1493-4099-B308-64CA7BAD0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70049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0ECD15-289D-4FB8-B373-5DEB53DFDB25}"/>
                  </a:ext>
                </a:extLst>
              </p:cNvPr>
              <p:cNvSpPr txBox="1"/>
              <p:nvPr/>
            </p:nvSpPr>
            <p:spPr>
              <a:xfrm>
                <a:off x="6264441" y="1724345"/>
                <a:ext cx="192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AB7566F-2F3D-45FB-823F-2EAC89A0F06D}"/>
                </a:ext>
              </a:extLst>
            </p:cNvPr>
            <p:cNvGrpSpPr/>
            <p:nvPr/>
          </p:nvGrpSpPr>
          <p:grpSpPr>
            <a:xfrm>
              <a:off x="3646223" y="2495421"/>
              <a:ext cx="914400" cy="914400"/>
              <a:chOff x="5638800" y="1700499"/>
              <a:chExt cx="914400" cy="914400"/>
            </a:xfrm>
          </p:grpSpPr>
          <p:pic>
            <p:nvPicPr>
              <p:cNvPr id="37" name="그래픽 36" descr="로봇 윤곽선">
                <a:extLst>
                  <a:ext uri="{FF2B5EF4-FFF2-40B4-BE49-F238E27FC236}">
                    <a16:creationId xmlns:a16="http://schemas.microsoft.com/office/drawing/2014/main" id="{77CD8DE1-F094-4030-878E-0C8D460CC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70049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7FAA45-E126-476A-A06B-7BD6B9DBD9AE}"/>
                  </a:ext>
                </a:extLst>
              </p:cNvPr>
              <p:cNvSpPr txBox="1"/>
              <p:nvPr/>
            </p:nvSpPr>
            <p:spPr>
              <a:xfrm>
                <a:off x="6264441" y="1724345"/>
                <a:ext cx="192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E664CA3-2799-4FF9-B6DC-415F8819D930}"/>
                </a:ext>
              </a:extLst>
            </p:cNvPr>
            <p:cNvSpPr/>
            <p:nvPr/>
          </p:nvSpPr>
          <p:spPr>
            <a:xfrm>
              <a:off x="3473116" y="2197769"/>
              <a:ext cx="2314727" cy="32518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래픽 6" descr="프로세서 단색으로 채워진">
            <a:extLst>
              <a:ext uri="{FF2B5EF4-FFF2-40B4-BE49-F238E27FC236}">
                <a16:creationId xmlns:a16="http://schemas.microsoft.com/office/drawing/2014/main" id="{67DEB2CF-A391-4FBD-BF4F-7E304C9FE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8589" y="3075238"/>
            <a:ext cx="914400" cy="914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75FB8D-62A6-46CA-97A8-C8BB9185BCC3}"/>
              </a:ext>
            </a:extLst>
          </p:cNvPr>
          <p:cNvCxnSpPr/>
          <p:nvPr/>
        </p:nvCxnSpPr>
        <p:spPr>
          <a:xfrm flipH="1">
            <a:off x="6386065" y="3512459"/>
            <a:ext cx="2725850" cy="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E0EC60-C9C0-42CD-B5B9-472AED933222}"/>
              </a:ext>
            </a:extLst>
          </p:cNvPr>
          <p:cNvSpPr txBox="1"/>
          <p:nvPr/>
        </p:nvSpPr>
        <p:spPr>
          <a:xfrm>
            <a:off x="7471610" y="3143127"/>
            <a:ext cx="11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80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A1F10-121A-4483-A744-2470CC7049A0}"/>
              </a:ext>
            </a:extLst>
          </p:cNvPr>
          <p:cNvSpPr txBox="1"/>
          <p:nvPr/>
        </p:nvSpPr>
        <p:spPr>
          <a:xfrm>
            <a:off x="505324" y="458644"/>
            <a:ext cx="31041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시나리오</a:t>
            </a:r>
            <a:r>
              <a:rPr lang="ko-KR" altLang="en-US" sz="4400" b="1" dirty="0"/>
              <a:t>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명령 센터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데이터 수신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0BAC41-CB75-40D8-85C4-CC330B75B15C}"/>
              </a:ext>
            </a:extLst>
          </p:cNvPr>
          <p:cNvSpPr txBox="1"/>
          <p:nvPr/>
        </p:nvSpPr>
        <p:spPr>
          <a:xfrm>
            <a:off x="841838" y="3157936"/>
            <a:ext cx="2382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Command</a:t>
            </a:r>
            <a:r>
              <a:rPr lang="ko-KR" altLang="en-US" dirty="0"/>
              <a:t> </a:t>
            </a:r>
            <a:r>
              <a:rPr lang="en-US" altLang="ko-KR" dirty="0"/>
              <a:t>center receives data from a robot which is elected.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B4D707-43C3-4F60-863D-538E174C8DCE}"/>
              </a:ext>
            </a:extLst>
          </p:cNvPr>
          <p:cNvGrpSpPr/>
          <p:nvPr/>
        </p:nvGrpSpPr>
        <p:grpSpPr>
          <a:xfrm>
            <a:off x="3864469" y="1906497"/>
            <a:ext cx="2314727" cy="3251882"/>
            <a:chOff x="3473116" y="2197769"/>
            <a:chExt cx="2314727" cy="325188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EFDF39A-C7B1-4EB4-82F6-9A966B8A36F6}"/>
                </a:ext>
              </a:extLst>
            </p:cNvPr>
            <p:cNvGrpSpPr/>
            <p:nvPr/>
          </p:nvGrpSpPr>
          <p:grpSpPr>
            <a:xfrm>
              <a:off x="3509863" y="3552453"/>
              <a:ext cx="914400" cy="914400"/>
              <a:chOff x="5638800" y="1700499"/>
              <a:chExt cx="914400" cy="914400"/>
            </a:xfrm>
          </p:grpSpPr>
          <p:pic>
            <p:nvPicPr>
              <p:cNvPr id="17" name="그래픽 16" descr="로봇 윤곽선">
                <a:extLst>
                  <a:ext uri="{FF2B5EF4-FFF2-40B4-BE49-F238E27FC236}">
                    <a16:creationId xmlns:a16="http://schemas.microsoft.com/office/drawing/2014/main" id="{E44FFD16-CD74-4FE7-84AF-775CF75B4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70049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125DF0-A4DB-4C85-AC85-46E92D976C8F}"/>
                  </a:ext>
                </a:extLst>
              </p:cNvPr>
              <p:cNvSpPr txBox="1"/>
              <p:nvPr/>
            </p:nvSpPr>
            <p:spPr>
              <a:xfrm>
                <a:off x="6264441" y="1724345"/>
                <a:ext cx="192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4316C71-A0CC-47DD-A15C-CD4F72C1408B}"/>
                </a:ext>
              </a:extLst>
            </p:cNvPr>
            <p:cNvGrpSpPr/>
            <p:nvPr/>
          </p:nvGrpSpPr>
          <p:grpSpPr>
            <a:xfrm>
              <a:off x="4135504" y="4270264"/>
              <a:ext cx="914400" cy="914400"/>
              <a:chOff x="5638800" y="1700499"/>
              <a:chExt cx="914400" cy="914400"/>
            </a:xfrm>
          </p:grpSpPr>
          <p:pic>
            <p:nvPicPr>
              <p:cNvPr id="24" name="그래픽 23" descr="로봇 윤곽선">
                <a:extLst>
                  <a:ext uri="{FF2B5EF4-FFF2-40B4-BE49-F238E27FC236}">
                    <a16:creationId xmlns:a16="http://schemas.microsoft.com/office/drawing/2014/main" id="{C99B0ACD-01CE-40C3-9F56-2143496F3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70049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3BF238-95E0-459B-9B8D-93205DAC8A3A}"/>
                  </a:ext>
                </a:extLst>
              </p:cNvPr>
              <p:cNvSpPr txBox="1"/>
              <p:nvPr/>
            </p:nvSpPr>
            <p:spPr>
              <a:xfrm>
                <a:off x="6264441" y="1724345"/>
                <a:ext cx="192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3FDED5D-6741-464B-8560-662C60EFEEC4}"/>
                </a:ext>
              </a:extLst>
            </p:cNvPr>
            <p:cNvGrpSpPr/>
            <p:nvPr/>
          </p:nvGrpSpPr>
          <p:grpSpPr>
            <a:xfrm>
              <a:off x="4873443" y="3291842"/>
              <a:ext cx="914400" cy="914400"/>
              <a:chOff x="5638800" y="1700499"/>
              <a:chExt cx="914400" cy="914400"/>
            </a:xfrm>
          </p:grpSpPr>
          <p:pic>
            <p:nvPicPr>
              <p:cNvPr id="27" name="그래픽 26" descr="로봇 윤곽선">
                <a:extLst>
                  <a:ext uri="{FF2B5EF4-FFF2-40B4-BE49-F238E27FC236}">
                    <a16:creationId xmlns:a16="http://schemas.microsoft.com/office/drawing/2014/main" id="{1AA3DB4A-1493-4099-B308-64CA7BAD0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70049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0ECD15-289D-4FB8-B373-5DEB53DFDB25}"/>
                  </a:ext>
                </a:extLst>
              </p:cNvPr>
              <p:cNvSpPr txBox="1"/>
              <p:nvPr/>
            </p:nvSpPr>
            <p:spPr>
              <a:xfrm>
                <a:off x="6264441" y="1724345"/>
                <a:ext cx="192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AB7566F-2F3D-45FB-823F-2EAC89A0F06D}"/>
                </a:ext>
              </a:extLst>
            </p:cNvPr>
            <p:cNvGrpSpPr/>
            <p:nvPr/>
          </p:nvGrpSpPr>
          <p:grpSpPr>
            <a:xfrm>
              <a:off x="3646223" y="2495421"/>
              <a:ext cx="914400" cy="914400"/>
              <a:chOff x="5638800" y="1700499"/>
              <a:chExt cx="914400" cy="914400"/>
            </a:xfrm>
          </p:grpSpPr>
          <p:pic>
            <p:nvPicPr>
              <p:cNvPr id="37" name="그래픽 36" descr="로봇 윤곽선">
                <a:extLst>
                  <a:ext uri="{FF2B5EF4-FFF2-40B4-BE49-F238E27FC236}">
                    <a16:creationId xmlns:a16="http://schemas.microsoft.com/office/drawing/2014/main" id="{77CD8DE1-F094-4030-878E-0C8D460CC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70049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7FAA45-E126-476A-A06B-7BD6B9DBD9AE}"/>
                  </a:ext>
                </a:extLst>
              </p:cNvPr>
              <p:cNvSpPr txBox="1"/>
              <p:nvPr/>
            </p:nvSpPr>
            <p:spPr>
              <a:xfrm>
                <a:off x="6264441" y="1724345"/>
                <a:ext cx="192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E664CA3-2799-4FF9-B6DC-415F8819D930}"/>
                </a:ext>
              </a:extLst>
            </p:cNvPr>
            <p:cNvSpPr/>
            <p:nvPr/>
          </p:nvSpPr>
          <p:spPr>
            <a:xfrm>
              <a:off x="3473116" y="2197769"/>
              <a:ext cx="2314727" cy="32518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래픽 6" descr="프로세서 단색으로 채워진">
            <a:extLst>
              <a:ext uri="{FF2B5EF4-FFF2-40B4-BE49-F238E27FC236}">
                <a16:creationId xmlns:a16="http://schemas.microsoft.com/office/drawing/2014/main" id="{67DEB2CF-A391-4FBD-BF4F-7E304C9FE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8589" y="3075238"/>
            <a:ext cx="914400" cy="914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75FB8D-62A6-46CA-97A8-C8BB9185BCC3}"/>
              </a:ext>
            </a:extLst>
          </p:cNvPr>
          <p:cNvCxnSpPr>
            <a:cxnSpLocks/>
          </p:cNvCxnSpPr>
          <p:nvPr/>
        </p:nvCxnSpPr>
        <p:spPr>
          <a:xfrm flipV="1">
            <a:off x="5526505" y="3654359"/>
            <a:ext cx="3731255" cy="716352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142FE11-A090-48E9-80CB-63CB8E34D677}"/>
              </a:ext>
            </a:extLst>
          </p:cNvPr>
          <p:cNvSpPr txBox="1"/>
          <p:nvPr/>
        </p:nvSpPr>
        <p:spPr>
          <a:xfrm rot="20950004">
            <a:off x="6829037" y="3639953"/>
            <a:ext cx="11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54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A1F10-121A-4483-A744-2470CC7049A0}"/>
              </a:ext>
            </a:extLst>
          </p:cNvPr>
          <p:cNvSpPr txBox="1"/>
          <p:nvPr/>
        </p:nvSpPr>
        <p:spPr>
          <a:xfrm>
            <a:off x="505325" y="458644"/>
            <a:ext cx="3481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플렛폼</a:t>
            </a:r>
            <a:r>
              <a:rPr lang="ko-KR" altLang="en-US" sz="3200" b="1" dirty="0"/>
              <a:t>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군집 로봇</a:t>
            </a:r>
            <a:endParaRPr lang="ko-KR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AD8FD20-95E5-4219-880A-3C6106B07E09}"/>
              </a:ext>
            </a:extLst>
          </p:cNvPr>
          <p:cNvGrpSpPr/>
          <p:nvPr/>
        </p:nvGrpSpPr>
        <p:grpSpPr>
          <a:xfrm>
            <a:off x="1345528" y="1939805"/>
            <a:ext cx="7633097" cy="3657670"/>
            <a:chOff x="1040730" y="1900237"/>
            <a:chExt cx="7633097" cy="365767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3FA4A12-CEC1-41FA-8C67-F80DB58309D5}"/>
                </a:ext>
              </a:extLst>
            </p:cNvPr>
            <p:cNvGrpSpPr/>
            <p:nvPr/>
          </p:nvGrpSpPr>
          <p:grpSpPr>
            <a:xfrm>
              <a:off x="1040730" y="1900237"/>
              <a:ext cx="7633097" cy="3057525"/>
              <a:chOff x="1570120" y="1900236"/>
              <a:chExt cx="7633097" cy="3057525"/>
            </a:xfrm>
          </p:grpSpPr>
          <p:pic>
            <p:nvPicPr>
              <p:cNvPr id="21" name="그림 20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FF513DFD-F5B2-47C7-AAD3-BAC07E2C6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0120" y="1900236"/>
                <a:ext cx="4762500" cy="3057525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8655E6F4-C3D2-47FC-A643-1CDE141DE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8217" y="2476499"/>
                <a:ext cx="1905000" cy="1905000"/>
              </a:xfrm>
              <a:prstGeom prst="rect">
                <a:avLst/>
              </a:prstGeom>
            </p:spPr>
          </p:pic>
          <p:pic>
            <p:nvPicPr>
              <p:cNvPr id="23" name="그래픽 22" descr="배지 팔로우 윤곽선">
                <a:extLst>
                  <a:ext uri="{FF2B5EF4-FFF2-40B4-BE49-F238E27FC236}">
                    <a16:creationId xmlns:a16="http://schemas.microsoft.com/office/drawing/2014/main" id="{184CF05A-8721-4DDD-80B7-927114A54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75420" y="2971799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7383DD-5610-4C41-862F-50C47298C3D2}"/>
                </a:ext>
              </a:extLst>
            </p:cNvPr>
            <p:cNvSpPr txBox="1"/>
            <p:nvPr/>
          </p:nvSpPr>
          <p:spPr>
            <a:xfrm>
              <a:off x="3850804" y="5096242"/>
              <a:ext cx="39048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3">
                      <a:lumMod val="75000"/>
                    </a:schemeClr>
                  </a:solidFill>
                </a:rPr>
                <a:t>STM32F103C8T6 (Cortex-M3</a:t>
              </a:r>
              <a:r>
                <a:rPr lang="en-US" altLang="ko-KR" sz="2400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424CFBA-DFEE-4883-A39E-CD11674C88A6}"/>
              </a:ext>
            </a:extLst>
          </p:cNvPr>
          <p:cNvCxnSpPr>
            <a:cxnSpLocks/>
          </p:cNvCxnSpPr>
          <p:nvPr/>
        </p:nvCxnSpPr>
        <p:spPr>
          <a:xfrm flipV="1">
            <a:off x="6096000" y="344905"/>
            <a:ext cx="0" cy="2676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5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A1F10-121A-4483-A744-2470CC7049A0}"/>
              </a:ext>
            </a:extLst>
          </p:cNvPr>
          <p:cNvSpPr txBox="1"/>
          <p:nvPr/>
        </p:nvSpPr>
        <p:spPr>
          <a:xfrm>
            <a:off x="505325" y="458644"/>
            <a:ext cx="334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플렛폼</a:t>
            </a:r>
            <a:r>
              <a:rPr lang="ko-KR" altLang="en-US" sz="3200" b="1" dirty="0"/>
              <a:t>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명령 센터</a:t>
            </a:r>
            <a:endParaRPr lang="ko-KR" altLang="en-US" sz="32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A06CEBC-DB33-4E68-B4AF-7A8D39F58009}"/>
              </a:ext>
            </a:extLst>
          </p:cNvPr>
          <p:cNvGrpSpPr/>
          <p:nvPr/>
        </p:nvGrpSpPr>
        <p:grpSpPr>
          <a:xfrm>
            <a:off x="2243119" y="1821975"/>
            <a:ext cx="7951640" cy="3214049"/>
            <a:chOff x="1946340" y="1495060"/>
            <a:chExt cx="7951640" cy="321404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2FBFDE7-8247-496C-9716-CDD6EDB1F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46340" y="1651584"/>
              <a:ext cx="2951279" cy="30575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04B1ED0-5C49-40FD-B17B-D82B5BBFF1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70" r="16001" b="-1234"/>
            <a:stretch/>
          </p:blipFill>
          <p:spPr>
            <a:xfrm>
              <a:off x="7013647" y="1495060"/>
              <a:ext cx="2884333" cy="3214049"/>
            </a:xfrm>
            <a:prstGeom prst="rect">
              <a:avLst/>
            </a:prstGeom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9F07520-A319-45E9-B527-E342D69FAB91}"/>
                </a:ext>
              </a:extLst>
            </p:cNvPr>
            <p:cNvSpPr/>
            <p:nvPr/>
          </p:nvSpPr>
          <p:spPr>
            <a:xfrm>
              <a:off x="5424617" y="2801733"/>
              <a:ext cx="757225" cy="757225"/>
            </a:xfrm>
            <a:prstGeom prst="ellips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accent5">
                      <a:lumMod val="50000"/>
                    </a:schemeClr>
                  </a:solidFill>
                </a:rPr>
                <a:t>or</a:t>
              </a:r>
              <a:endParaRPr lang="ko-KR" altLang="en-US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6807FB-57D1-45D4-8E92-D0F7B8674184}"/>
              </a:ext>
            </a:extLst>
          </p:cNvPr>
          <p:cNvCxnSpPr>
            <a:cxnSpLocks/>
          </p:cNvCxnSpPr>
          <p:nvPr/>
        </p:nvCxnSpPr>
        <p:spPr>
          <a:xfrm flipV="1">
            <a:off x="6096000" y="344905"/>
            <a:ext cx="0" cy="2676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3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A1F10-121A-4483-A744-2470CC7049A0}"/>
              </a:ext>
            </a:extLst>
          </p:cNvPr>
          <p:cNvSpPr txBox="1"/>
          <p:nvPr/>
        </p:nvSpPr>
        <p:spPr>
          <a:xfrm>
            <a:off x="505325" y="458644"/>
            <a:ext cx="1042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기술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BBF89-BA21-4E27-9BE2-B2E749129A02}"/>
              </a:ext>
            </a:extLst>
          </p:cNvPr>
          <p:cNvSpPr txBox="1"/>
          <p:nvPr/>
        </p:nvSpPr>
        <p:spPr>
          <a:xfrm>
            <a:off x="2018030" y="1043419"/>
            <a:ext cx="106118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</a:rPr>
              <a:t>통신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400" dirty="0"/>
              <a:t>	</a:t>
            </a:r>
            <a:r>
              <a:rPr lang="en-US" altLang="ko-KR" dirty="0"/>
              <a:t>NEC Protocol based on CSMA-CA</a:t>
            </a:r>
            <a:endParaRPr lang="en-US" altLang="ko-KR" sz="2400" dirty="0"/>
          </a:p>
          <a:p>
            <a:pPr>
              <a:lnSpc>
                <a:spcPct val="250000"/>
              </a:lnSpc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거리 측정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2400" dirty="0"/>
              <a:t>	</a:t>
            </a:r>
            <a:r>
              <a:rPr lang="ko-KR" altLang="en-US" dirty="0"/>
              <a:t>적외선 광도 기반 거리 측정</a:t>
            </a:r>
            <a:endParaRPr lang="en-US" altLang="ko-KR" sz="2400" dirty="0"/>
          </a:p>
          <a:p>
            <a:pPr>
              <a:lnSpc>
                <a:spcPct val="250000"/>
              </a:lnSpc>
            </a:pPr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</a:rPr>
              <a:t>위치 제어 및 경로 계산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400" dirty="0"/>
              <a:t>	</a:t>
            </a:r>
            <a:r>
              <a:rPr lang="ko-KR" altLang="en-US" dirty="0"/>
              <a:t>거리 기반의 </a:t>
            </a:r>
            <a:r>
              <a:rPr lang="ko-KR" altLang="en-US" dirty="0" err="1"/>
              <a:t>삼변측량기법</a:t>
            </a:r>
            <a:endParaRPr lang="en-US" altLang="ko-KR" dirty="0"/>
          </a:p>
          <a:p>
            <a:r>
              <a:rPr lang="en-US" altLang="ko-KR" sz="2400" dirty="0"/>
              <a:t>	</a:t>
            </a:r>
            <a:r>
              <a:rPr lang="en-US" altLang="ko-KR" sz="2000" dirty="0"/>
              <a:t>A star </a:t>
            </a:r>
            <a:r>
              <a:rPr lang="ko-KR" altLang="en-US" sz="2000" dirty="0"/>
              <a:t>또는 </a:t>
            </a:r>
            <a:r>
              <a:rPr lang="en-US" altLang="ko-KR" sz="2000" dirty="0"/>
              <a:t>Dijkstra</a:t>
            </a:r>
            <a:r>
              <a:rPr lang="ko-KR" altLang="en-US" sz="2000" dirty="0"/>
              <a:t> </a:t>
            </a:r>
            <a:r>
              <a:rPr lang="en-US" altLang="ko-KR" sz="2000" dirty="0"/>
              <a:t>algorithm</a:t>
            </a:r>
            <a:r>
              <a:rPr lang="ko-KR" altLang="en-US" sz="2000" dirty="0"/>
              <a:t>을 이용한 최적화 경로 지정</a:t>
            </a:r>
            <a:endParaRPr lang="en-US" altLang="ko-KR" sz="2000" dirty="0"/>
          </a:p>
        </p:txBody>
      </p:sp>
      <p:pic>
        <p:nvPicPr>
          <p:cNvPr id="4" name="그래픽 3" descr="셀 타워 단색으로 채워진">
            <a:extLst>
              <a:ext uri="{FF2B5EF4-FFF2-40B4-BE49-F238E27FC236}">
                <a16:creationId xmlns:a16="http://schemas.microsoft.com/office/drawing/2014/main" id="{26D8697B-13A6-4F5B-8BF1-9FF119760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356" y="1425180"/>
            <a:ext cx="914400" cy="914400"/>
          </a:xfrm>
          <a:prstGeom prst="rect">
            <a:avLst/>
          </a:prstGeom>
        </p:spPr>
      </p:pic>
      <p:pic>
        <p:nvPicPr>
          <p:cNvPr id="6" name="그래픽 5" descr="자 단색으로 채워진">
            <a:extLst>
              <a:ext uri="{FF2B5EF4-FFF2-40B4-BE49-F238E27FC236}">
                <a16:creationId xmlns:a16="http://schemas.microsoft.com/office/drawing/2014/main" id="{45D49D59-9B6F-4845-A855-605E6DEC2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356" y="2812822"/>
            <a:ext cx="914400" cy="914400"/>
          </a:xfrm>
          <a:prstGeom prst="rect">
            <a:avLst/>
          </a:prstGeom>
        </p:spPr>
      </p:pic>
      <p:pic>
        <p:nvPicPr>
          <p:cNvPr id="9" name="그래픽 8" descr="한 경로로 두 개 핀 보내기 윤곽선">
            <a:extLst>
              <a:ext uri="{FF2B5EF4-FFF2-40B4-BE49-F238E27FC236}">
                <a16:creationId xmlns:a16="http://schemas.microsoft.com/office/drawing/2014/main" id="{1D3655BB-9C5F-44C2-B7DF-CCE58DBFAF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792" y="3943871"/>
            <a:ext cx="1069866" cy="106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4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A1F10-121A-4483-A744-2470CC7049A0}"/>
              </a:ext>
            </a:extLst>
          </p:cNvPr>
          <p:cNvSpPr txBox="1"/>
          <p:nvPr/>
        </p:nvSpPr>
        <p:spPr>
          <a:xfrm>
            <a:off x="505325" y="458644"/>
            <a:ext cx="2069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개발 일정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BBF89-BA21-4E27-9BE2-B2E749129A02}"/>
              </a:ext>
            </a:extLst>
          </p:cNvPr>
          <p:cNvSpPr txBox="1"/>
          <p:nvPr/>
        </p:nvSpPr>
        <p:spPr>
          <a:xfrm>
            <a:off x="2430379" y="1659597"/>
            <a:ext cx="9208168" cy="432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2400" dirty="0"/>
              <a:t>수학적 모델링</a:t>
            </a:r>
            <a:endParaRPr lang="en-US" altLang="ko-KR" sz="2400" dirty="0"/>
          </a:p>
          <a:p>
            <a:pPr>
              <a:lnSpc>
                <a:spcPct val="300000"/>
              </a:lnSpc>
            </a:pPr>
            <a:r>
              <a:rPr lang="en-US" altLang="ko-KR" sz="2400" dirty="0"/>
              <a:t>Processing </a:t>
            </a:r>
            <a:r>
              <a:rPr lang="ko-KR" altLang="en-US" sz="2400" dirty="0"/>
              <a:t>프로그램을 활용한 시뮬레이션</a:t>
            </a:r>
            <a:endParaRPr lang="en-US" altLang="ko-KR" sz="2400" dirty="0"/>
          </a:p>
          <a:p>
            <a:pPr>
              <a:lnSpc>
                <a:spcPct val="300000"/>
              </a:lnSpc>
            </a:pPr>
            <a:r>
              <a:rPr lang="ko-KR" altLang="en-US" sz="2400" dirty="0"/>
              <a:t>로봇 제작</a:t>
            </a:r>
            <a:endParaRPr lang="en-US" altLang="ko-KR" sz="2400" dirty="0"/>
          </a:p>
          <a:p>
            <a:pPr>
              <a:lnSpc>
                <a:spcPct val="300000"/>
              </a:lnSpc>
            </a:pPr>
            <a:r>
              <a:rPr lang="ko-KR" altLang="en-US" sz="2400" dirty="0"/>
              <a:t>통신 및 거리 측정 테스트</a:t>
            </a:r>
            <a:endParaRPr lang="en-US" altLang="ko-KR" sz="24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215DD51-01F0-4E2F-BAAD-1ADF5BAFE0C8}"/>
              </a:ext>
            </a:extLst>
          </p:cNvPr>
          <p:cNvCxnSpPr/>
          <p:nvPr/>
        </p:nvCxnSpPr>
        <p:spPr>
          <a:xfrm>
            <a:off x="1868906" y="1541885"/>
            <a:ext cx="0" cy="472440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966FB51-7246-47CE-9018-507A07750D00}"/>
              </a:ext>
            </a:extLst>
          </p:cNvPr>
          <p:cNvSpPr txBox="1"/>
          <p:nvPr/>
        </p:nvSpPr>
        <p:spPr>
          <a:xfrm>
            <a:off x="368967" y="3823875"/>
            <a:ext cx="9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Sep 25</a:t>
            </a:r>
            <a:r>
              <a:rPr lang="en-US" altLang="ko-KR" baseline="30000" dirty="0"/>
              <a:t>th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68506-AEBB-4D6F-9E64-5614B0880028}"/>
              </a:ext>
            </a:extLst>
          </p:cNvPr>
          <p:cNvSpPr txBox="1"/>
          <p:nvPr/>
        </p:nvSpPr>
        <p:spPr>
          <a:xfrm>
            <a:off x="368967" y="2679033"/>
            <a:ext cx="9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Sep 15</a:t>
            </a:r>
            <a:r>
              <a:rPr lang="en-US" altLang="ko-KR" baseline="30000" dirty="0"/>
              <a:t>th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0977C-BE33-4D57-8A4C-EEC8FEEAB443}"/>
              </a:ext>
            </a:extLst>
          </p:cNvPr>
          <p:cNvSpPr txBox="1"/>
          <p:nvPr/>
        </p:nvSpPr>
        <p:spPr>
          <a:xfrm>
            <a:off x="368967" y="4968717"/>
            <a:ext cx="9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Oct 2</a:t>
            </a:r>
            <a:r>
              <a:rPr lang="en-US" altLang="ko-KR" baseline="30000" dirty="0"/>
              <a:t>nd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AA1AC4-0513-42F6-886A-0D61869B4F67}"/>
              </a:ext>
            </a:extLst>
          </p:cNvPr>
          <p:cNvSpPr txBox="1"/>
          <p:nvPr/>
        </p:nvSpPr>
        <p:spPr>
          <a:xfrm>
            <a:off x="368967" y="5928893"/>
            <a:ext cx="9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Oct 10</a:t>
            </a:r>
            <a:r>
              <a:rPr lang="en-US" altLang="ko-KR" baseline="30000" dirty="0"/>
              <a:t>th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539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A1F10-121A-4483-A744-2470CC7049A0}"/>
              </a:ext>
            </a:extLst>
          </p:cNvPr>
          <p:cNvSpPr txBox="1"/>
          <p:nvPr/>
        </p:nvSpPr>
        <p:spPr>
          <a:xfrm>
            <a:off x="505325" y="458644"/>
            <a:ext cx="2069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개발 일정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BBF89-BA21-4E27-9BE2-B2E749129A02}"/>
              </a:ext>
            </a:extLst>
          </p:cNvPr>
          <p:cNvSpPr txBox="1"/>
          <p:nvPr/>
        </p:nvSpPr>
        <p:spPr>
          <a:xfrm>
            <a:off x="2438400" y="1540042"/>
            <a:ext cx="9208168" cy="455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400" dirty="0"/>
              <a:t>디버깅</a:t>
            </a:r>
            <a:endParaRPr lang="en-US" altLang="ko-KR" sz="2400" dirty="0"/>
          </a:p>
          <a:p>
            <a:pPr>
              <a:lnSpc>
                <a:spcPct val="250000"/>
              </a:lnSpc>
            </a:pPr>
            <a:r>
              <a:rPr lang="ko-KR" altLang="en-US" sz="2400" dirty="0"/>
              <a:t>모델 적용</a:t>
            </a:r>
            <a:endParaRPr lang="en-US" altLang="ko-KR" sz="2400" dirty="0"/>
          </a:p>
          <a:p>
            <a:pPr>
              <a:lnSpc>
                <a:spcPct val="250000"/>
              </a:lnSpc>
            </a:pPr>
            <a:r>
              <a:rPr lang="ko-KR" altLang="en-US" sz="2400" dirty="0"/>
              <a:t>협업 테스트</a:t>
            </a:r>
            <a:endParaRPr lang="en-US" altLang="ko-KR" sz="2400" dirty="0"/>
          </a:p>
          <a:p>
            <a:pPr>
              <a:lnSpc>
                <a:spcPct val="250000"/>
              </a:lnSpc>
            </a:pPr>
            <a:r>
              <a:rPr lang="ko-KR" altLang="en-US" sz="2400" dirty="0"/>
              <a:t>디버깅</a:t>
            </a:r>
            <a:endParaRPr lang="en-US" altLang="ko-KR" sz="2400" dirty="0"/>
          </a:p>
          <a:p>
            <a:pPr>
              <a:lnSpc>
                <a:spcPct val="250000"/>
              </a:lnSpc>
            </a:pPr>
            <a:r>
              <a:rPr lang="ko-KR" altLang="en-US" sz="2400" dirty="0"/>
              <a:t>최종 테스트</a:t>
            </a:r>
            <a:endParaRPr lang="en-US" altLang="ko-KR" sz="24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215DD51-01F0-4E2F-BAAD-1ADF5BAFE0C8}"/>
              </a:ext>
            </a:extLst>
          </p:cNvPr>
          <p:cNvCxnSpPr/>
          <p:nvPr/>
        </p:nvCxnSpPr>
        <p:spPr>
          <a:xfrm>
            <a:off x="1868906" y="1540042"/>
            <a:ext cx="0" cy="472440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87CE15-2444-43CA-A5A4-CA2D79B2CFCD}"/>
              </a:ext>
            </a:extLst>
          </p:cNvPr>
          <p:cNvSpPr txBox="1"/>
          <p:nvPr/>
        </p:nvSpPr>
        <p:spPr>
          <a:xfrm>
            <a:off x="368966" y="5928893"/>
            <a:ext cx="101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Deadline.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8034C-943D-4AB6-B221-6BEB82862693}"/>
              </a:ext>
            </a:extLst>
          </p:cNvPr>
          <p:cNvSpPr txBox="1"/>
          <p:nvPr/>
        </p:nvSpPr>
        <p:spPr>
          <a:xfrm>
            <a:off x="368967" y="2383588"/>
            <a:ext cx="9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Oct 13</a:t>
            </a:r>
            <a:r>
              <a:rPr lang="en-US" altLang="ko-KR" baseline="30000" dirty="0"/>
              <a:t>th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E8F76-EB50-453A-82E3-ADE42EBB4186}"/>
              </a:ext>
            </a:extLst>
          </p:cNvPr>
          <p:cNvSpPr txBox="1"/>
          <p:nvPr/>
        </p:nvSpPr>
        <p:spPr>
          <a:xfrm>
            <a:off x="368967" y="3301490"/>
            <a:ext cx="9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Oct 20</a:t>
            </a:r>
            <a:r>
              <a:rPr lang="en-US" altLang="ko-KR" baseline="30000" dirty="0"/>
              <a:t>th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015964-BBE6-4A27-864E-B9072114818C}"/>
              </a:ext>
            </a:extLst>
          </p:cNvPr>
          <p:cNvSpPr txBox="1"/>
          <p:nvPr/>
        </p:nvSpPr>
        <p:spPr>
          <a:xfrm>
            <a:off x="368966" y="4233827"/>
            <a:ext cx="101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Nov 10</a:t>
            </a:r>
            <a:r>
              <a:rPr lang="en-US" altLang="ko-KR" baseline="30000" dirty="0"/>
              <a:t>th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8CF14-4621-4BE8-B292-4B335466063E}"/>
              </a:ext>
            </a:extLst>
          </p:cNvPr>
          <p:cNvSpPr txBox="1"/>
          <p:nvPr/>
        </p:nvSpPr>
        <p:spPr>
          <a:xfrm>
            <a:off x="368966" y="5081360"/>
            <a:ext cx="101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Nov 24</a:t>
            </a:r>
            <a:r>
              <a:rPr lang="en-US" altLang="ko-KR" baseline="30000" dirty="0"/>
              <a:t>th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073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A1F10-121A-4483-A744-2470CC7049A0}"/>
              </a:ext>
            </a:extLst>
          </p:cNvPr>
          <p:cNvSpPr txBox="1"/>
          <p:nvPr/>
        </p:nvSpPr>
        <p:spPr>
          <a:xfrm>
            <a:off x="505325" y="458644"/>
            <a:ext cx="1868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기대효과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BBF89-BA21-4E27-9BE2-B2E749129A02}"/>
              </a:ext>
            </a:extLst>
          </p:cNvPr>
          <p:cNvSpPr txBox="1"/>
          <p:nvPr/>
        </p:nvSpPr>
        <p:spPr>
          <a:xfrm>
            <a:off x="1026694" y="1659597"/>
            <a:ext cx="10611853" cy="321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300000"/>
              </a:lnSpc>
              <a:buAutoNum type="arabicPeriod"/>
            </a:pPr>
            <a:r>
              <a:rPr lang="ko-KR" altLang="en-US" sz="2400" dirty="0"/>
              <a:t>작은 로봇 여러 대로 큰 물체를 옮길 수 있다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300000"/>
              </a:lnSpc>
              <a:buAutoNum type="arabicPeriod"/>
            </a:pPr>
            <a:r>
              <a:rPr lang="ko-KR" altLang="en-US" sz="2400" dirty="0"/>
              <a:t>광범위한 장소의  공간 데이터를 수집할 수 있다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300000"/>
              </a:lnSpc>
              <a:buAutoNum type="arabicPeriod"/>
            </a:pPr>
            <a:r>
              <a:rPr lang="ko-KR" altLang="en-US" sz="2400" dirty="0"/>
              <a:t>분업화된 서비스를 제공할 수 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261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A1F10-121A-4483-A744-2470CC7049A0}"/>
              </a:ext>
            </a:extLst>
          </p:cNvPr>
          <p:cNvSpPr txBox="1"/>
          <p:nvPr/>
        </p:nvSpPr>
        <p:spPr>
          <a:xfrm>
            <a:off x="505325" y="458644"/>
            <a:ext cx="1042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BBF89-BA21-4E27-9BE2-B2E749129A02}"/>
              </a:ext>
            </a:extLst>
          </p:cNvPr>
          <p:cNvSpPr txBox="1"/>
          <p:nvPr/>
        </p:nvSpPr>
        <p:spPr>
          <a:xfrm>
            <a:off x="1026693" y="1210418"/>
            <a:ext cx="10611853" cy="441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 dirty="0"/>
              <a:t>배경</a:t>
            </a:r>
            <a:endParaRPr lang="en-US" altLang="ko-KR" sz="32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 dirty="0"/>
              <a:t>목표</a:t>
            </a:r>
            <a:endParaRPr lang="en-US" altLang="ko-KR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 dirty="0"/>
              <a:t>구성</a:t>
            </a:r>
            <a:endParaRPr lang="en-US" altLang="ko-KR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 dirty="0"/>
              <a:t>시나리오</a:t>
            </a:r>
            <a:endParaRPr lang="en-US" altLang="ko-KR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 dirty="0" err="1"/>
              <a:t>플렛폼</a:t>
            </a:r>
            <a:endParaRPr lang="en-US" altLang="ko-KR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 dirty="0"/>
              <a:t>기술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3930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A1F10-121A-4483-A744-2470CC7049A0}"/>
              </a:ext>
            </a:extLst>
          </p:cNvPr>
          <p:cNvSpPr txBox="1"/>
          <p:nvPr/>
        </p:nvSpPr>
        <p:spPr>
          <a:xfrm>
            <a:off x="505325" y="458644"/>
            <a:ext cx="1042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BBF89-BA21-4E27-9BE2-B2E749129A02}"/>
              </a:ext>
            </a:extLst>
          </p:cNvPr>
          <p:cNvSpPr txBox="1"/>
          <p:nvPr/>
        </p:nvSpPr>
        <p:spPr>
          <a:xfrm>
            <a:off x="1026693" y="1210418"/>
            <a:ext cx="10611853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/>
              <a:t>7. </a:t>
            </a:r>
            <a:r>
              <a:rPr lang="ko-KR" altLang="en-US" sz="2400" dirty="0"/>
              <a:t>개발 일정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8. </a:t>
            </a:r>
            <a:r>
              <a:rPr lang="ko-KR" altLang="en-US" sz="2400" dirty="0"/>
              <a:t>기대효과</a:t>
            </a:r>
            <a:endParaRPr lang="en-US" altLang="ko-KR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116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A1F10-121A-4483-A744-2470CC7049A0}"/>
              </a:ext>
            </a:extLst>
          </p:cNvPr>
          <p:cNvSpPr txBox="1"/>
          <p:nvPr/>
        </p:nvSpPr>
        <p:spPr>
          <a:xfrm>
            <a:off x="505325" y="458644"/>
            <a:ext cx="1042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배경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BBF89-BA21-4E27-9BE2-B2E749129A02}"/>
              </a:ext>
            </a:extLst>
          </p:cNvPr>
          <p:cNvSpPr txBox="1"/>
          <p:nvPr/>
        </p:nvSpPr>
        <p:spPr>
          <a:xfrm>
            <a:off x="1026694" y="1659597"/>
            <a:ext cx="10611853" cy="321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300000"/>
              </a:lnSpc>
              <a:buAutoNum type="arabicPeriod"/>
            </a:pPr>
            <a:r>
              <a:rPr lang="ko-KR" altLang="en-US" sz="2400" dirty="0"/>
              <a:t>한 대의 로봇으로 불가능했던 일이 가능해진다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300000"/>
              </a:lnSpc>
              <a:buAutoNum type="arabicPeriod"/>
            </a:pPr>
            <a:r>
              <a:rPr lang="ko-KR" altLang="en-US" sz="2400" dirty="0"/>
              <a:t>보다 많은 서비스를 제공할 수 있다</a:t>
            </a:r>
            <a:r>
              <a:rPr lang="en-US" altLang="ko-KR" sz="2400" dirty="0"/>
              <a:t>. </a:t>
            </a:r>
          </a:p>
          <a:p>
            <a:pPr marL="457200" indent="-457200">
              <a:lnSpc>
                <a:spcPct val="300000"/>
              </a:lnSpc>
              <a:buAutoNum type="arabicPeriod"/>
            </a:pPr>
            <a:r>
              <a:rPr lang="ko-KR" altLang="en-US" sz="2400" dirty="0"/>
              <a:t>로봇 분야에 있어 발전 가능성이 높다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18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A1F10-121A-4483-A744-2470CC7049A0}"/>
              </a:ext>
            </a:extLst>
          </p:cNvPr>
          <p:cNvSpPr txBox="1"/>
          <p:nvPr/>
        </p:nvSpPr>
        <p:spPr>
          <a:xfrm>
            <a:off x="505325" y="458644"/>
            <a:ext cx="1042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BBF89-BA21-4E27-9BE2-B2E749129A02}"/>
              </a:ext>
            </a:extLst>
          </p:cNvPr>
          <p:cNvSpPr txBox="1"/>
          <p:nvPr/>
        </p:nvSpPr>
        <p:spPr>
          <a:xfrm>
            <a:off x="1026694" y="1659597"/>
            <a:ext cx="106118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400" dirty="0"/>
              <a:t>군집 로봇의 </a:t>
            </a:r>
            <a:r>
              <a:rPr lang="en-US" altLang="ko-KR" sz="2400" dirty="0"/>
              <a:t>2</a:t>
            </a:r>
            <a:r>
              <a:rPr lang="ko-KR" altLang="en-US" sz="2400" dirty="0"/>
              <a:t>대 기본 요소</a:t>
            </a:r>
            <a:endParaRPr lang="en-US" altLang="ko-KR" sz="2400" dirty="0"/>
          </a:p>
          <a:p>
            <a:pPr lvl="1"/>
            <a:r>
              <a:rPr lang="ko-KR" altLang="en-US" dirty="0"/>
              <a:t>거리 유지</a:t>
            </a:r>
            <a:endParaRPr lang="en-US" altLang="ko-KR" dirty="0"/>
          </a:p>
          <a:p>
            <a:pPr lvl="1"/>
            <a:r>
              <a:rPr lang="ko-KR" altLang="en-US" dirty="0"/>
              <a:t>동일 방향성 유지</a:t>
            </a:r>
            <a:endParaRPr lang="en-US" altLang="ko-KR" dirty="0"/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400" dirty="0"/>
              <a:t>좌표 이동 및 경로 계산</a:t>
            </a:r>
            <a:endParaRPr lang="en-US" altLang="ko-KR" sz="2400" dirty="0"/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400" dirty="0"/>
              <a:t>자동 역할 배분 </a:t>
            </a:r>
            <a:r>
              <a:rPr lang="en-US" altLang="ko-KR" sz="2400" dirty="0"/>
              <a:t>(Leader – </a:t>
            </a:r>
            <a:r>
              <a:rPr lang="en-US" altLang="ko-KR" sz="2400" dirty="0" err="1"/>
              <a:t>Follwers</a:t>
            </a:r>
            <a:r>
              <a:rPr lang="en-US" altLang="ko-KR" sz="2400" dirty="0"/>
              <a:t>)</a:t>
            </a:r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en-US" altLang="ko-KR" sz="2400" dirty="0"/>
              <a:t>* </a:t>
            </a:r>
            <a:r>
              <a:rPr lang="ko-KR" altLang="en-US" sz="2400" dirty="0"/>
              <a:t>협업</a:t>
            </a:r>
            <a:r>
              <a:rPr lang="en-US" altLang="ko-KR" sz="2400" dirty="0"/>
              <a:t> (</a:t>
            </a:r>
            <a:r>
              <a:rPr lang="ko-KR" altLang="en-US" sz="2400" dirty="0"/>
              <a:t>물체 옮기기 </a:t>
            </a:r>
            <a:r>
              <a:rPr lang="en-US" altLang="ko-KR" sz="2400" dirty="0"/>
              <a:t>| </a:t>
            </a:r>
            <a:r>
              <a:rPr lang="ko-KR" altLang="en-US" sz="2400" dirty="0"/>
              <a:t>공간 정보 탐색</a:t>
            </a:r>
            <a:r>
              <a:rPr lang="en-US" altLang="ko-KR" sz="2400" dirty="0"/>
              <a:t>)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7558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A1F10-121A-4483-A744-2470CC7049A0}"/>
              </a:ext>
            </a:extLst>
          </p:cNvPr>
          <p:cNvSpPr txBox="1"/>
          <p:nvPr/>
        </p:nvSpPr>
        <p:spPr>
          <a:xfrm>
            <a:off x="505325" y="458644"/>
            <a:ext cx="1042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구성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BBF89-BA21-4E27-9BE2-B2E749129A02}"/>
              </a:ext>
            </a:extLst>
          </p:cNvPr>
          <p:cNvSpPr txBox="1"/>
          <p:nvPr/>
        </p:nvSpPr>
        <p:spPr>
          <a:xfrm>
            <a:off x="1780674" y="1340859"/>
            <a:ext cx="50693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군집 로봇</a:t>
            </a:r>
            <a:endParaRPr lang="en-US" altLang="ko-KR" sz="2400" dirty="0"/>
          </a:p>
          <a:p>
            <a:pPr>
              <a:lnSpc>
                <a:spcPct val="300000"/>
              </a:lnSpc>
            </a:pPr>
            <a:r>
              <a:rPr lang="en-US" altLang="ko-KR" sz="2400" dirty="0"/>
              <a:t>	</a:t>
            </a:r>
            <a:r>
              <a:rPr lang="ko-KR" altLang="en-US" dirty="0"/>
              <a:t>실질적으로 작업을 수행함</a:t>
            </a:r>
            <a:r>
              <a:rPr lang="en-US" altLang="ko-KR" dirty="0"/>
              <a:t>.</a:t>
            </a:r>
          </a:p>
          <a:p>
            <a:pPr>
              <a:lnSpc>
                <a:spcPct val="300000"/>
              </a:lnSpc>
            </a:pPr>
            <a:r>
              <a:rPr lang="en-US" altLang="ko-KR" dirty="0"/>
              <a:t>	</a:t>
            </a:r>
            <a:r>
              <a:rPr lang="ko-KR" altLang="en-US" dirty="0"/>
              <a:t>다수의 로봇으로 구성됨</a:t>
            </a:r>
            <a:r>
              <a:rPr lang="en-US" altLang="ko-KR" dirty="0"/>
              <a:t>.</a:t>
            </a:r>
          </a:p>
          <a:p>
            <a:pPr>
              <a:lnSpc>
                <a:spcPct val="300000"/>
              </a:lnSpc>
            </a:pPr>
            <a:r>
              <a:rPr lang="en-US" altLang="ko-KR" dirty="0"/>
              <a:t>	</a:t>
            </a:r>
            <a:r>
              <a:rPr lang="ko-KR" altLang="en-US" dirty="0"/>
              <a:t>소형 및 저가형</a:t>
            </a:r>
            <a:r>
              <a:rPr lang="en-US" altLang="ko-KR" dirty="0"/>
              <a:t>.</a:t>
            </a:r>
          </a:p>
          <a:p>
            <a:pPr>
              <a:lnSpc>
                <a:spcPct val="300000"/>
              </a:lnSpc>
            </a:pPr>
            <a:r>
              <a:rPr lang="en-US" altLang="ko-KR" dirty="0"/>
              <a:t>	</a:t>
            </a:r>
            <a:r>
              <a:rPr lang="ko-KR" altLang="en-US" dirty="0"/>
              <a:t>적외선으로 서로의 위치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및 거리를 계산함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	</a:t>
            </a:r>
          </a:p>
          <a:p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F73A1-14E1-48B8-8CE4-4345A7A2FF49}"/>
              </a:ext>
            </a:extLst>
          </p:cNvPr>
          <p:cNvSpPr txBox="1"/>
          <p:nvPr/>
        </p:nvSpPr>
        <p:spPr>
          <a:xfrm>
            <a:off x="6512378" y="1340859"/>
            <a:ext cx="50693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명령 센터</a:t>
            </a:r>
            <a:endParaRPr lang="en-US" altLang="ko-KR" sz="2400" dirty="0"/>
          </a:p>
          <a:p>
            <a:pPr>
              <a:lnSpc>
                <a:spcPct val="300000"/>
              </a:lnSpc>
            </a:pPr>
            <a:r>
              <a:rPr lang="en-US" altLang="ko-KR" sz="2400" dirty="0"/>
              <a:t>	</a:t>
            </a:r>
            <a:r>
              <a:rPr lang="ko-KR" altLang="en-US" dirty="0"/>
              <a:t>군집 로봇에 명령을 내림</a:t>
            </a:r>
            <a:r>
              <a:rPr lang="en-US" altLang="ko-KR" dirty="0"/>
              <a:t>.</a:t>
            </a:r>
          </a:p>
          <a:p>
            <a:pPr>
              <a:lnSpc>
                <a:spcPct val="300000"/>
              </a:lnSpc>
            </a:pPr>
            <a:r>
              <a:rPr lang="en-US" altLang="ko-KR" dirty="0"/>
              <a:t>	</a:t>
            </a:r>
            <a:r>
              <a:rPr lang="ko-KR" altLang="en-US" dirty="0"/>
              <a:t>한 대의 기기로 구성됨</a:t>
            </a:r>
            <a:r>
              <a:rPr lang="en-US" altLang="ko-KR" dirty="0"/>
              <a:t>.</a:t>
            </a:r>
          </a:p>
          <a:p>
            <a:pPr>
              <a:lnSpc>
                <a:spcPct val="300000"/>
              </a:lnSpc>
            </a:pPr>
            <a:r>
              <a:rPr lang="en-US" altLang="ko-KR" dirty="0"/>
              <a:t>	</a:t>
            </a:r>
            <a:r>
              <a:rPr lang="ko-KR" altLang="en-US" dirty="0"/>
              <a:t>대형화가 될 수 있음</a:t>
            </a:r>
            <a:r>
              <a:rPr lang="en-US" altLang="ko-KR" dirty="0"/>
              <a:t>.</a:t>
            </a:r>
          </a:p>
          <a:p>
            <a:pPr>
              <a:lnSpc>
                <a:spcPct val="300000"/>
              </a:lnSpc>
            </a:pPr>
            <a:r>
              <a:rPr lang="en-US" altLang="ko-KR" dirty="0"/>
              <a:t>	</a:t>
            </a:r>
            <a:r>
              <a:rPr lang="ko-KR" altLang="en-US" dirty="0"/>
              <a:t>군집 로봇 무리를 관리함</a:t>
            </a:r>
            <a:r>
              <a:rPr lang="en-US" altLang="ko-KR" dirty="0"/>
              <a:t>.</a:t>
            </a:r>
          </a:p>
          <a:p>
            <a:pPr>
              <a:lnSpc>
                <a:spcPct val="300000"/>
              </a:lnSpc>
            </a:pPr>
            <a:r>
              <a:rPr lang="en-US" altLang="ko-KR" dirty="0"/>
              <a:t>	</a:t>
            </a:r>
            <a:r>
              <a:rPr lang="ko-KR" altLang="en-US" dirty="0"/>
              <a:t>광 통신으로 군집 로봇에 명령을 전달함</a:t>
            </a:r>
            <a:r>
              <a:rPr lang="en-US" altLang="ko-KR" dirty="0"/>
              <a:t>.</a:t>
            </a:r>
          </a:p>
          <a:p>
            <a:endParaRPr lang="en-US" altLang="ko-KR" sz="24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E337A76-E006-4492-AD78-0784E289F89E}"/>
              </a:ext>
            </a:extLst>
          </p:cNvPr>
          <p:cNvCxnSpPr>
            <a:cxnSpLocks/>
          </p:cNvCxnSpPr>
          <p:nvPr/>
        </p:nvCxnSpPr>
        <p:spPr>
          <a:xfrm>
            <a:off x="6096000" y="1549406"/>
            <a:ext cx="0" cy="45055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0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A1F10-121A-4483-A744-2470CC7049A0}"/>
              </a:ext>
            </a:extLst>
          </p:cNvPr>
          <p:cNvSpPr txBox="1"/>
          <p:nvPr/>
        </p:nvSpPr>
        <p:spPr>
          <a:xfrm>
            <a:off x="505324" y="458644"/>
            <a:ext cx="31041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시나리오</a:t>
            </a:r>
            <a:r>
              <a:rPr lang="ko-KR" altLang="en-US" sz="4400" b="1" dirty="0"/>
              <a:t>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군집 로봇</a:t>
            </a:r>
            <a:b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이동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ko-KR" altLang="en-US" b="1" dirty="0"/>
              <a:t> 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481EFBA-CBF8-4FC9-ABE8-D7CAA7A5191D}"/>
              </a:ext>
            </a:extLst>
          </p:cNvPr>
          <p:cNvGrpSpPr/>
          <p:nvPr/>
        </p:nvGrpSpPr>
        <p:grpSpPr>
          <a:xfrm>
            <a:off x="5638800" y="1700499"/>
            <a:ext cx="914400" cy="914400"/>
            <a:chOff x="5638800" y="1700499"/>
            <a:chExt cx="914400" cy="914400"/>
          </a:xfrm>
        </p:grpSpPr>
        <p:pic>
          <p:nvPicPr>
            <p:cNvPr id="46" name="그래픽 45" descr="로봇 윤곽선">
              <a:extLst>
                <a:ext uri="{FF2B5EF4-FFF2-40B4-BE49-F238E27FC236}">
                  <a16:creationId xmlns:a16="http://schemas.microsoft.com/office/drawing/2014/main" id="{B6A96F5C-AB24-4190-807E-F84FD07DC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1700499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33A7D0-1D89-4F94-917C-5D334F37D900}"/>
                </a:ext>
              </a:extLst>
            </p:cNvPr>
            <p:cNvSpPr txBox="1"/>
            <p:nvPr/>
          </p:nvSpPr>
          <p:spPr>
            <a:xfrm>
              <a:off x="6264441" y="1724345"/>
              <a:ext cx="192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6E0CA62-2872-424C-A8A2-D8B523027334}"/>
              </a:ext>
            </a:extLst>
          </p:cNvPr>
          <p:cNvGrpSpPr/>
          <p:nvPr/>
        </p:nvGrpSpPr>
        <p:grpSpPr>
          <a:xfrm>
            <a:off x="5745289" y="3272590"/>
            <a:ext cx="914400" cy="914400"/>
            <a:chOff x="5638800" y="1700499"/>
            <a:chExt cx="914400" cy="914400"/>
          </a:xfrm>
        </p:grpSpPr>
        <p:pic>
          <p:nvPicPr>
            <p:cNvPr id="51" name="그래픽 50" descr="로봇 윤곽선">
              <a:extLst>
                <a:ext uri="{FF2B5EF4-FFF2-40B4-BE49-F238E27FC236}">
                  <a16:creationId xmlns:a16="http://schemas.microsoft.com/office/drawing/2014/main" id="{36E9D603-4D31-427B-8AF0-CFCE926CC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1700499"/>
              <a:ext cx="914400" cy="9144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877AF43-8198-473F-90FE-934EC2267A55}"/>
                </a:ext>
              </a:extLst>
            </p:cNvPr>
            <p:cNvSpPr txBox="1"/>
            <p:nvPr/>
          </p:nvSpPr>
          <p:spPr>
            <a:xfrm>
              <a:off x="6264441" y="1724345"/>
              <a:ext cx="192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55C1557-76B0-4F9D-BA94-CA0A4141A18D}"/>
              </a:ext>
            </a:extLst>
          </p:cNvPr>
          <p:cNvGrpSpPr/>
          <p:nvPr/>
        </p:nvGrpSpPr>
        <p:grpSpPr>
          <a:xfrm>
            <a:off x="7050505" y="2358190"/>
            <a:ext cx="914400" cy="914400"/>
            <a:chOff x="5638800" y="1700499"/>
            <a:chExt cx="914400" cy="914400"/>
          </a:xfrm>
        </p:grpSpPr>
        <p:pic>
          <p:nvPicPr>
            <p:cNvPr id="54" name="그래픽 53" descr="로봇 윤곽선">
              <a:extLst>
                <a:ext uri="{FF2B5EF4-FFF2-40B4-BE49-F238E27FC236}">
                  <a16:creationId xmlns:a16="http://schemas.microsoft.com/office/drawing/2014/main" id="{B5B4FD6E-709A-41D5-87EF-3F19FE4F2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1700499"/>
              <a:ext cx="914400" cy="9144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68E0190-0C45-40C6-B3BF-5314F9051CF2}"/>
                </a:ext>
              </a:extLst>
            </p:cNvPr>
            <p:cNvSpPr txBox="1"/>
            <p:nvPr/>
          </p:nvSpPr>
          <p:spPr>
            <a:xfrm>
              <a:off x="6264441" y="1724345"/>
              <a:ext cx="192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EABF05E-14AC-4F9E-A5CD-89F8FAD3AB9B}"/>
              </a:ext>
            </a:extLst>
          </p:cNvPr>
          <p:cNvGrpSpPr/>
          <p:nvPr/>
        </p:nvGrpSpPr>
        <p:grpSpPr>
          <a:xfrm>
            <a:off x="5181599" y="4523909"/>
            <a:ext cx="914400" cy="914400"/>
            <a:chOff x="5638800" y="1700499"/>
            <a:chExt cx="914400" cy="914400"/>
          </a:xfrm>
        </p:grpSpPr>
        <p:pic>
          <p:nvPicPr>
            <p:cNvPr id="57" name="그래픽 56" descr="로봇 윤곽선">
              <a:extLst>
                <a:ext uri="{FF2B5EF4-FFF2-40B4-BE49-F238E27FC236}">
                  <a16:creationId xmlns:a16="http://schemas.microsoft.com/office/drawing/2014/main" id="{742D9ABB-FCBD-4B1E-8043-11B080EDC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1700499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E199DA-22E6-4850-8B48-2498637DFF24}"/>
                </a:ext>
              </a:extLst>
            </p:cNvPr>
            <p:cNvSpPr txBox="1"/>
            <p:nvPr/>
          </p:nvSpPr>
          <p:spPr>
            <a:xfrm>
              <a:off x="6264441" y="1724345"/>
              <a:ext cx="192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9E4DE1-32E2-446B-B9FD-34E51A1497E2}"/>
              </a:ext>
            </a:extLst>
          </p:cNvPr>
          <p:cNvCxnSpPr>
            <a:cxnSpLocks/>
          </p:cNvCxnSpPr>
          <p:nvPr/>
        </p:nvCxnSpPr>
        <p:spPr>
          <a:xfrm flipV="1">
            <a:off x="6659689" y="3120774"/>
            <a:ext cx="401052" cy="274016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5CBF526-1B29-4BFC-A4EA-C8083E72D356}"/>
              </a:ext>
            </a:extLst>
          </p:cNvPr>
          <p:cNvCxnSpPr>
            <a:cxnSpLocks/>
          </p:cNvCxnSpPr>
          <p:nvPr/>
        </p:nvCxnSpPr>
        <p:spPr>
          <a:xfrm flipH="1" flipV="1">
            <a:off x="6456947" y="2404941"/>
            <a:ext cx="453613" cy="209958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4CD9CB2-89DF-4BEC-BA50-4169A1430BB7}"/>
              </a:ext>
            </a:extLst>
          </p:cNvPr>
          <p:cNvCxnSpPr>
            <a:cxnSpLocks/>
          </p:cNvCxnSpPr>
          <p:nvPr/>
        </p:nvCxnSpPr>
        <p:spPr>
          <a:xfrm flipH="1">
            <a:off x="5834015" y="4186990"/>
            <a:ext cx="162517" cy="360765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5D904B9-964B-4405-8ECA-D71161AA248E}"/>
              </a:ext>
            </a:extLst>
          </p:cNvPr>
          <p:cNvCxnSpPr>
            <a:cxnSpLocks/>
          </p:cNvCxnSpPr>
          <p:nvPr/>
        </p:nvCxnSpPr>
        <p:spPr>
          <a:xfrm flipH="1" flipV="1">
            <a:off x="6123011" y="2614899"/>
            <a:ext cx="48586" cy="681537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A36A65F-F6C0-4837-952F-04A37380D404}"/>
              </a:ext>
            </a:extLst>
          </p:cNvPr>
          <p:cNvSpPr txBox="1"/>
          <p:nvPr/>
        </p:nvSpPr>
        <p:spPr>
          <a:xfrm>
            <a:off x="841837" y="3157936"/>
            <a:ext cx="331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Measure distances by IR intensity before getting a job.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93950E4-9076-451A-9F04-A2E5E8999A67}"/>
              </a:ext>
            </a:extLst>
          </p:cNvPr>
          <p:cNvSpPr/>
          <p:nvPr/>
        </p:nvSpPr>
        <p:spPr>
          <a:xfrm>
            <a:off x="4465928" y="1098883"/>
            <a:ext cx="3810003" cy="4924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56179-45F5-42FE-82B5-73A4D277995F}"/>
              </a:ext>
            </a:extLst>
          </p:cNvPr>
          <p:cNvSpPr txBox="1"/>
          <p:nvPr/>
        </p:nvSpPr>
        <p:spPr>
          <a:xfrm>
            <a:off x="7676145" y="1135752"/>
            <a:ext cx="100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Laborers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14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A1F10-121A-4483-A744-2470CC7049A0}"/>
              </a:ext>
            </a:extLst>
          </p:cNvPr>
          <p:cNvSpPr txBox="1"/>
          <p:nvPr/>
        </p:nvSpPr>
        <p:spPr>
          <a:xfrm>
            <a:off x="505324" y="458644"/>
            <a:ext cx="31041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시나리오</a:t>
            </a:r>
            <a:r>
              <a:rPr lang="ko-KR" altLang="en-US" sz="4400" b="1" dirty="0"/>
              <a:t>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군집 로봇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이동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ko-KR" altLang="en-US" b="1" dirty="0"/>
              <a:t> 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E36CD93-1055-422A-AF04-0D307B5880D6}"/>
              </a:ext>
            </a:extLst>
          </p:cNvPr>
          <p:cNvCxnSpPr>
            <a:cxnSpLocks/>
          </p:cNvCxnSpPr>
          <p:nvPr/>
        </p:nvCxnSpPr>
        <p:spPr>
          <a:xfrm flipV="1">
            <a:off x="4851961" y="2843921"/>
            <a:ext cx="1035492" cy="1174626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6ACC8D7-47F2-49C1-814F-376010A6B2D1}"/>
              </a:ext>
            </a:extLst>
          </p:cNvPr>
          <p:cNvCxnSpPr>
            <a:cxnSpLocks/>
          </p:cNvCxnSpPr>
          <p:nvPr/>
        </p:nvCxnSpPr>
        <p:spPr>
          <a:xfrm flipH="1" flipV="1">
            <a:off x="6307680" y="2847475"/>
            <a:ext cx="1071688" cy="1215686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8DE773-68A1-4894-8FDF-0C9AD3B0BBDB}"/>
              </a:ext>
            </a:extLst>
          </p:cNvPr>
          <p:cNvCxnSpPr>
            <a:cxnSpLocks/>
          </p:cNvCxnSpPr>
          <p:nvPr/>
        </p:nvCxnSpPr>
        <p:spPr>
          <a:xfrm flipV="1">
            <a:off x="6096000" y="2839454"/>
            <a:ext cx="0" cy="122722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A38B7A8-7FAA-45F1-9E02-E37931F76997}"/>
              </a:ext>
            </a:extLst>
          </p:cNvPr>
          <p:cNvSpPr txBox="1"/>
          <p:nvPr/>
        </p:nvSpPr>
        <p:spPr>
          <a:xfrm>
            <a:off x="288384" y="6030024"/>
            <a:ext cx="11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Leader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C35749-1D8A-4B4F-8785-133DD878B6CA}"/>
              </a:ext>
            </a:extLst>
          </p:cNvPr>
          <p:cNvSpPr txBox="1"/>
          <p:nvPr/>
        </p:nvSpPr>
        <p:spPr>
          <a:xfrm>
            <a:off x="288384" y="6374602"/>
            <a:ext cx="11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Followers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3D87BC5-4E2A-4021-A718-9BB22C305351}"/>
              </a:ext>
            </a:extLst>
          </p:cNvPr>
          <p:cNvCxnSpPr>
            <a:cxnSpLocks/>
          </p:cNvCxnSpPr>
          <p:nvPr/>
        </p:nvCxnSpPr>
        <p:spPr>
          <a:xfrm flipV="1">
            <a:off x="6096000" y="1339516"/>
            <a:ext cx="0" cy="272715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EFDF39A-C7B1-4EB4-82F6-9A966B8A36F6}"/>
              </a:ext>
            </a:extLst>
          </p:cNvPr>
          <p:cNvGrpSpPr/>
          <p:nvPr/>
        </p:nvGrpSpPr>
        <p:grpSpPr>
          <a:xfrm>
            <a:off x="4225636" y="4210397"/>
            <a:ext cx="914400" cy="914400"/>
            <a:chOff x="5638800" y="1700499"/>
            <a:chExt cx="914400" cy="914400"/>
          </a:xfrm>
        </p:grpSpPr>
        <p:pic>
          <p:nvPicPr>
            <p:cNvPr id="17" name="그래픽 16" descr="로봇 윤곽선">
              <a:extLst>
                <a:ext uri="{FF2B5EF4-FFF2-40B4-BE49-F238E27FC236}">
                  <a16:creationId xmlns:a16="http://schemas.microsoft.com/office/drawing/2014/main" id="{E44FFD16-CD74-4FE7-84AF-775CF75B4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1700499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125DF0-A4DB-4C85-AC85-46E92D976C8F}"/>
                </a:ext>
              </a:extLst>
            </p:cNvPr>
            <p:cNvSpPr txBox="1"/>
            <p:nvPr/>
          </p:nvSpPr>
          <p:spPr>
            <a:xfrm>
              <a:off x="6264441" y="1724345"/>
              <a:ext cx="192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316C71-A0CC-47DD-A15C-CD4F72C1408B}"/>
              </a:ext>
            </a:extLst>
          </p:cNvPr>
          <p:cNvGrpSpPr/>
          <p:nvPr/>
        </p:nvGrpSpPr>
        <p:grpSpPr>
          <a:xfrm>
            <a:off x="5638800" y="4210397"/>
            <a:ext cx="914400" cy="914400"/>
            <a:chOff x="5638800" y="1700499"/>
            <a:chExt cx="914400" cy="914400"/>
          </a:xfrm>
        </p:grpSpPr>
        <p:pic>
          <p:nvPicPr>
            <p:cNvPr id="24" name="그래픽 23" descr="로봇 윤곽선">
              <a:extLst>
                <a:ext uri="{FF2B5EF4-FFF2-40B4-BE49-F238E27FC236}">
                  <a16:creationId xmlns:a16="http://schemas.microsoft.com/office/drawing/2014/main" id="{C99B0ACD-01CE-40C3-9F56-2143496F3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1700499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3BF238-95E0-459B-9B8D-93205DAC8A3A}"/>
                </a:ext>
              </a:extLst>
            </p:cNvPr>
            <p:cNvSpPr txBox="1"/>
            <p:nvPr/>
          </p:nvSpPr>
          <p:spPr>
            <a:xfrm>
              <a:off x="6264441" y="1724345"/>
              <a:ext cx="192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3FDED5D-6741-464B-8560-662C60EFEEC4}"/>
              </a:ext>
            </a:extLst>
          </p:cNvPr>
          <p:cNvGrpSpPr/>
          <p:nvPr/>
        </p:nvGrpSpPr>
        <p:grpSpPr>
          <a:xfrm>
            <a:off x="7051964" y="4210545"/>
            <a:ext cx="914400" cy="914400"/>
            <a:chOff x="5638800" y="1700499"/>
            <a:chExt cx="914400" cy="914400"/>
          </a:xfrm>
        </p:grpSpPr>
        <p:pic>
          <p:nvPicPr>
            <p:cNvPr id="27" name="그래픽 26" descr="로봇 윤곽선">
              <a:extLst>
                <a:ext uri="{FF2B5EF4-FFF2-40B4-BE49-F238E27FC236}">
                  <a16:creationId xmlns:a16="http://schemas.microsoft.com/office/drawing/2014/main" id="{1AA3DB4A-1493-4099-B308-64CA7BAD0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1700499"/>
              <a:ext cx="914400" cy="91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ECD15-289D-4FB8-B373-5DEB53DFDB25}"/>
                </a:ext>
              </a:extLst>
            </p:cNvPr>
            <p:cNvSpPr txBox="1"/>
            <p:nvPr/>
          </p:nvSpPr>
          <p:spPr>
            <a:xfrm>
              <a:off x="6264441" y="1724345"/>
              <a:ext cx="192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9DF4A8F-F207-4442-A676-45A2ECFC32EE}"/>
              </a:ext>
            </a:extLst>
          </p:cNvPr>
          <p:cNvGrpSpPr/>
          <p:nvPr/>
        </p:nvGrpSpPr>
        <p:grpSpPr>
          <a:xfrm>
            <a:off x="5638800" y="1700499"/>
            <a:ext cx="914400" cy="914400"/>
            <a:chOff x="5638800" y="1700499"/>
            <a:chExt cx="914400" cy="914400"/>
          </a:xfrm>
        </p:grpSpPr>
        <p:pic>
          <p:nvPicPr>
            <p:cNvPr id="30" name="그래픽 29" descr="로봇 단색으로 채워진">
              <a:extLst>
                <a:ext uri="{FF2B5EF4-FFF2-40B4-BE49-F238E27FC236}">
                  <a16:creationId xmlns:a16="http://schemas.microsoft.com/office/drawing/2014/main" id="{1449DA14-AC2C-4955-A6E6-F4FB04EB3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38800" y="1700499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B41F82-D059-490D-9259-3B34E11AF0E9}"/>
                </a:ext>
              </a:extLst>
            </p:cNvPr>
            <p:cNvSpPr txBox="1"/>
            <p:nvPr/>
          </p:nvSpPr>
          <p:spPr>
            <a:xfrm>
              <a:off x="6264441" y="1724345"/>
              <a:ext cx="192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80BAC41-CB75-40D8-85C4-CC330B75B15C}"/>
              </a:ext>
            </a:extLst>
          </p:cNvPr>
          <p:cNvSpPr txBox="1"/>
          <p:nvPr/>
        </p:nvSpPr>
        <p:spPr>
          <a:xfrm>
            <a:off x="841837" y="3157936"/>
            <a:ext cx="2631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 a Leader – Followers formation by</a:t>
            </a:r>
            <a:r>
              <a:rPr lang="ko-KR" altLang="en-US" dirty="0"/>
              <a:t> </a:t>
            </a:r>
            <a:r>
              <a:rPr lang="en-US" altLang="ko-KR" dirty="0"/>
              <a:t>keeping a distance.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8D8E46-5683-4EC1-8FBA-A1B09367CB50}"/>
              </a:ext>
            </a:extLst>
          </p:cNvPr>
          <p:cNvSpPr/>
          <p:nvPr/>
        </p:nvSpPr>
        <p:spPr>
          <a:xfrm>
            <a:off x="1399674" y="6130469"/>
            <a:ext cx="168442" cy="1684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3ED3FE-CE9B-4E19-B5C3-9D709C5833FF}"/>
              </a:ext>
            </a:extLst>
          </p:cNvPr>
          <p:cNvSpPr/>
          <p:nvPr/>
        </p:nvSpPr>
        <p:spPr>
          <a:xfrm>
            <a:off x="1399674" y="6480933"/>
            <a:ext cx="168442" cy="16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78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A1F10-121A-4483-A744-2470CC7049A0}"/>
              </a:ext>
            </a:extLst>
          </p:cNvPr>
          <p:cNvSpPr txBox="1"/>
          <p:nvPr/>
        </p:nvSpPr>
        <p:spPr>
          <a:xfrm>
            <a:off x="505324" y="458644"/>
            <a:ext cx="31041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시나리오</a:t>
            </a:r>
            <a:r>
              <a:rPr lang="ko-KR" altLang="en-US" sz="4400" b="1" dirty="0"/>
              <a:t>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군집 로봇 </a:t>
            </a:r>
            <a:r>
              <a:rPr lang="en-US" altLang="ko-KR" sz="1800" b="1" kern="12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ko-KR" sz="1800" b="1" kern="12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협업 </a:t>
            </a:r>
            <a:r>
              <a:rPr lang="en-US" altLang="ko-KR" sz="1800" b="1" kern="12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| </a:t>
            </a:r>
            <a:r>
              <a:rPr lang="ko-KR" altLang="ko-KR" sz="1800" b="1" kern="12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물체 옮기기</a:t>
            </a:r>
            <a:r>
              <a:rPr lang="en-US" altLang="ko-KR" sz="1800" b="1" kern="12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)</a:t>
            </a:r>
            <a:r>
              <a:rPr lang="ko-KR" altLang="ko-K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endParaRPr lang="ko-KR" altLang="en-US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8B7A8-7FAA-45F1-9E02-E37931F76997}"/>
              </a:ext>
            </a:extLst>
          </p:cNvPr>
          <p:cNvSpPr txBox="1"/>
          <p:nvPr/>
        </p:nvSpPr>
        <p:spPr>
          <a:xfrm>
            <a:off x="288384" y="6030024"/>
            <a:ext cx="11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Leader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C35749-1D8A-4B4F-8785-133DD878B6CA}"/>
              </a:ext>
            </a:extLst>
          </p:cNvPr>
          <p:cNvSpPr txBox="1"/>
          <p:nvPr/>
        </p:nvSpPr>
        <p:spPr>
          <a:xfrm>
            <a:off x="288384" y="6374602"/>
            <a:ext cx="11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Followers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EFDF39A-C7B1-4EB4-82F6-9A966B8A36F6}"/>
              </a:ext>
            </a:extLst>
          </p:cNvPr>
          <p:cNvGrpSpPr/>
          <p:nvPr/>
        </p:nvGrpSpPr>
        <p:grpSpPr>
          <a:xfrm>
            <a:off x="4251158" y="3961709"/>
            <a:ext cx="914400" cy="914400"/>
            <a:chOff x="5638800" y="1700499"/>
            <a:chExt cx="914400" cy="914400"/>
          </a:xfrm>
        </p:grpSpPr>
        <p:pic>
          <p:nvPicPr>
            <p:cNvPr id="17" name="그래픽 16" descr="로봇 윤곽선">
              <a:extLst>
                <a:ext uri="{FF2B5EF4-FFF2-40B4-BE49-F238E27FC236}">
                  <a16:creationId xmlns:a16="http://schemas.microsoft.com/office/drawing/2014/main" id="{E44FFD16-CD74-4FE7-84AF-775CF75B4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1700499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125DF0-A4DB-4C85-AC85-46E92D976C8F}"/>
                </a:ext>
              </a:extLst>
            </p:cNvPr>
            <p:cNvSpPr txBox="1"/>
            <p:nvPr/>
          </p:nvSpPr>
          <p:spPr>
            <a:xfrm>
              <a:off x="6264441" y="1724345"/>
              <a:ext cx="192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316C71-A0CC-47DD-A15C-CD4F72C1408B}"/>
              </a:ext>
            </a:extLst>
          </p:cNvPr>
          <p:cNvGrpSpPr/>
          <p:nvPr/>
        </p:nvGrpSpPr>
        <p:grpSpPr>
          <a:xfrm>
            <a:off x="5638799" y="4531239"/>
            <a:ext cx="914400" cy="914400"/>
            <a:chOff x="5638800" y="1700499"/>
            <a:chExt cx="914400" cy="914400"/>
          </a:xfrm>
        </p:grpSpPr>
        <p:pic>
          <p:nvPicPr>
            <p:cNvPr id="24" name="그래픽 23" descr="로봇 윤곽선">
              <a:extLst>
                <a:ext uri="{FF2B5EF4-FFF2-40B4-BE49-F238E27FC236}">
                  <a16:creationId xmlns:a16="http://schemas.microsoft.com/office/drawing/2014/main" id="{C99B0ACD-01CE-40C3-9F56-2143496F3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1700499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3BF238-95E0-459B-9B8D-93205DAC8A3A}"/>
                </a:ext>
              </a:extLst>
            </p:cNvPr>
            <p:cNvSpPr txBox="1"/>
            <p:nvPr/>
          </p:nvSpPr>
          <p:spPr>
            <a:xfrm>
              <a:off x="6264441" y="1724345"/>
              <a:ext cx="192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3FDED5D-6741-464B-8560-662C60EFEEC4}"/>
              </a:ext>
            </a:extLst>
          </p:cNvPr>
          <p:cNvGrpSpPr/>
          <p:nvPr/>
        </p:nvGrpSpPr>
        <p:grpSpPr>
          <a:xfrm>
            <a:off x="7026442" y="3961709"/>
            <a:ext cx="914400" cy="914400"/>
            <a:chOff x="5638800" y="1700499"/>
            <a:chExt cx="914400" cy="914400"/>
          </a:xfrm>
        </p:grpSpPr>
        <p:pic>
          <p:nvPicPr>
            <p:cNvPr id="27" name="그래픽 26" descr="로봇 윤곽선">
              <a:extLst>
                <a:ext uri="{FF2B5EF4-FFF2-40B4-BE49-F238E27FC236}">
                  <a16:creationId xmlns:a16="http://schemas.microsoft.com/office/drawing/2014/main" id="{1AA3DB4A-1493-4099-B308-64CA7BAD0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1700499"/>
              <a:ext cx="914400" cy="91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ECD15-289D-4FB8-B373-5DEB53DFDB25}"/>
                </a:ext>
              </a:extLst>
            </p:cNvPr>
            <p:cNvSpPr txBox="1"/>
            <p:nvPr/>
          </p:nvSpPr>
          <p:spPr>
            <a:xfrm>
              <a:off x="6264441" y="1724345"/>
              <a:ext cx="192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9DF4A8F-F207-4442-A676-45A2ECFC32EE}"/>
              </a:ext>
            </a:extLst>
          </p:cNvPr>
          <p:cNvGrpSpPr/>
          <p:nvPr/>
        </p:nvGrpSpPr>
        <p:grpSpPr>
          <a:xfrm>
            <a:off x="5638800" y="2875220"/>
            <a:ext cx="914400" cy="914400"/>
            <a:chOff x="5638800" y="1700499"/>
            <a:chExt cx="914400" cy="914400"/>
          </a:xfrm>
        </p:grpSpPr>
        <p:pic>
          <p:nvPicPr>
            <p:cNvPr id="30" name="그래픽 29" descr="로봇 단색으로 채워진">
              <a:extLst>
                <a:ext uri="{FF2B5EF4-FFF2-40B4-BE49-F238E27FC236}">
                  <a16:creationId xmlns:a16="http://schemas.microsoft.com/office/drawing/2014/main" id="{1449DA14-AC2C-4955-A6E6-F4FB04EB3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38800" y="1700499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B41F82-D059-490D-9259-3B34E11AF0E9}"/>
                </a:ext>
              </a:extLst>
            </p:cNvPr>
            <p:cNvSpPr txBox="1"/>
            <p:nvPr/>
          </p:nvSpPr>
          <p:spPr>
            <a:xfrm>
              <a:off x="6264441" y="1724345"/>
              <a:ext cx="192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80BAC41-CB75-40D8-85C4-CC330B75B15C}"/>
              </a:ext>
            </a:extLst>
          </p:cNvPr>
          <p:cNvSpPr txBox="1"/>
          <p:nvPr/>
        </p:nvSpPr>
        <p:spPr>
          <a:xfrm>
            <a:off x="841837" y="3157936"/>
            <a:ext cx="2631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leader who feels the subordinate calls some Followers.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8D8E46-5683-4EC1-8FBA-A1B09367CB50}"/>
              </a:ext>
            </a:extLst>
          </p:cNvPr>
          <p:cNvSpPr/>
          <p:nvPr/>
        </p:nvSpPr>
        <p:spPr>
          <a:xfrm>
            <a:off x="1399674" y="6130469"/>
            <a:ext cx="168442" cy="1684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3ED3FE-CE9B-4E19-B5C3-9D709C5833FF}"/>
              </a:ext>
            </a:extLst>
          </p:cNvPr>
          <p:cNvSpPr/>
          <p:nvPr/>
        </p:nvSpPr>
        <p:spPr>
          <a:xfrm>
            <a:off x="1399674" y="6480933"/>
            <a:ext cx="168442" cy="16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F8EF0F-0F47-4E20-9ED2-C951DC33C2D0}"/>
              </a:ext>
            </a:extLst>
          </p:cNvPr>
          <p:cNvSpPr/>
          <p:nvPr/>
        </p:nvSpPr>
        <p:spPr>
          <a:xfrm>
            <a:off x="4973052" y="1616937"/>
            <a:ext cx="2250635" cy="9695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Load</a:t>
            </a:r>
            <a:endParaRPr lang="ko-KR" altLang="en-US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A13C65F-A50D-40D5-9B52-67182B80F0A7}"/>
              </a:ext>
            </a:extLst>
          </p:cNvPr>
          <p:cNvCxnSpPr>
            <a:cxnSpLocks/>
          </p:cNvCxnSpPr>
          <p:nvPr/>
        </p:nvCxnSpPr>
        <p:spPr>
          <a:xfrm flipV="1">
            <a:off x="6095999" y="2682714"/>
            <a:ext cx="0" cy="192506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D178A34-6AD6-4FD6-A128-A035A44C15AA}"/>
              </a:ext>
            </a:extLst>
          </p:cNvPr>
          <p:cNvCxnSpPr/>
          <p:nvPr/>
        </p:nvCxnSpPr>
        <p:spPr>
          <a:xfrm flipV="1">
            <a:off x="4708358" y="2682714"/>
            <a:ext cx="457200" cy="11994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954B020-9490-4F10-955A-51562B5AD32E}"/>
              </a:ext>
            </a:extLst>
          </p:cNvPr>
          <p:cNvCxnSpPr/>
          <p:nvPr/>
        </p:nvCxnSpPr>
        <p:spPr>
          <a:xfrm flipH="1" flipV="1">
            <a:off x="6874042" y="2674347"/>
            <a:ext cx="609600" cy="118377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9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433</Words>
  <Application>Microsoft Office PowerPoint</Application>
  <PresentationFormat>와이드스크린</PresentationFormat>
  <Paragraphs>129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박광렬</dc:creator>
  <cp:lastModifiedBy>박광렬</cp:lastModifiedBy>
  <cp:revision>19</cp:revision>
  <dcterms:created xsi:type="dcterms:W3CDTF">2021-09-05T14:38:49Z</dcterms:created>
  <dcterms:modified xsi:type="dcterms:W3CDTF">2021-09-08T00:21:52Z</dcterms:modified>
</cp:coreProperties>
</file>