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5" r:id="rId3"/>
    <p:sldId id="300" r:id="rId4"/>
    <p:sldId id="265" r:id="rId5"/>
    <p:sldId id="280" r:id="rId6"/>
    <p:sldId id="281" r:id="rId7"/>
    <p:sldId id="282" r:id="rId8"/>
    <p:sldId id="283" r:id="rId9"/>
    <p:sldId id="284" r:id="rId10"/>
    <p:sldId id="296" r:id="rId11"/>
    <p:sldId id="285" r:id="rId12"/>
    <p:sldId id="286" r:id="rId13"/>
    <p:sldId id="287" r:id="rId14"/>
    <p:sldId id="288" r:id="rId15"/>
    <p:sldId id="297" r:id="rId16"/>
    <p:sldId id="289" r:id="rId17"/>
    <p:sldId id="290" r:id="rId18"/>
    <p:sldId id="298" r:id="rId19"/>
    <p:sldId id="291" r:id="rId20"/>
    <p:sldId id="292" r:id="rId21"/>
    <p:sldId id="299" r:id="rId22"/>
    <p:sldId id="293" r:id="rId23"/>
    <p:sldId id="294" r:id="rId24"/>
    <p:sldId id="295" r:id="rId25"/>
    <p:sldId id="279" r:id="rId26"/>
    <p:sldId id="267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8BE1"/>
    <a:srgbClr val="AFD7D9"/>
    <a:srgbClr val="797DE8"/>
    <a:srgbClr val="FC9598"/>
    <a:srgbClr val="E0E2E5"/>
    <a:srgbClr val="F86F6C"/>
    <a:srgbClr val="BEDAE5"/>
    <a:srgbClr val="FFD8D9"/>
    <a:srgbClr val="F7F7F7"/>
    <a:srgbClr val="E29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9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770CAF-3439-44E5-9E63-329FEECD22C2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DE0C96F5-1C7D-40D3-8D2C-A6C2376B5440}">
      <dgm:prSet phldrT="[텍스트]" custT="1"/>
      <dgm:spPr>
        <a:solidFill>
          <a:srgbClr val="F86F6C"/>
        </a:solidFill>
      </dgm:spPr>
      <dgm:t>
        <a:bodyPr/>
        <a:lstStyle/>
        <a:p>
          <a:pPr latinLnBrk="1"/>
          <a:r>
            <a:rPr lang="ko-KR" altLang="en-US" sz="2000" dirty="0"/>
            <a:t>미국 </a:t>
          </a:r>
          <a:r>
            <a:rPr lang="en-US" altLang="ko-KR" sz="2000" dirty="0"/>
            <a:t>10</a:t>
          </a:r>
          <a:r>
            <a:rPr lang="ko-KR" altLang="en-US" sz="2000" dirty="0" err="1"/>
            <a:t>년만기</a:t>
          </a:r>
          <a:endParaRPr lang="en-US" altLang="ko-KR" sz="2000" dirty="0"/>
        </a:p>
        <a:p>
          <a:pPr latinLnBrk="1"/>
          <a:r>
            <a:rPr lang="ko-KR" altLang="en-US" sz="2000" dirty="0"/>
            <a:t>국채금리상승</a:t>
          </a:r>
        </a:p>
      </dgm:t>
    </dgm:pt>
    <dgm:pt modelId="{9B21AC91-1022-490A-AEA2-C522AB64C442}" type="parTrans" cxnId="{FAAA528B-347A-40C0-993B-D4954D97299D}">
      <dgm:prSet/>
      <dgm:spPr/>
      <dgm:t>
        <a:bodyPr/>
        <a:lstStyle/>
        <a:p>
          <a:pPr latinLnBrk="1"/>
          <a:endParaRPr lang="ko-KR" altLang="en-US"/>
        </a:p>
      </dgm:t>
    </dgm:pt>
    <dgm:pt modelId="{AF247F04-F48A-4CE4-9AD9-403608EBB45A}" type="sibTrans" cxnId="{FAAA528B-347A-40C0-993B-D4954D97299D}">
      <dgm:prSet/>
      <dgm:spPr/>
      <dgm:t>
        <a:bodyPr/>
        <a:lstStyle/>
        <a:p>
          <a:pPr latinLnBrk="1"/>
          <a:endParaRPr lang="ko-KR" altLang="en-US"/>
        </a:p>
      </dgm:t>
    </dgm:pt>
    <dgm:pt modelId="{C5DDD659-885D-4612-A981-8B5CE3E8E740}">
      <dgm:prSet phldrT="[텍스트]" custT="1"/>
      <dgm:spPr>
        <a:solidFill>
          <a:srgbClr val="F86F6C"/>
        </a:solidFill>
      </dgm:spPr>
      <dgm:t>
        <a:bodyPr/>
        <a:lstStyle/>
        <a:p>
          <a:pPr latinLnBrk="1"/>
          <a:r>
            <a:rPr lang="ko-KR" altLang="en-US" sz="2000" dirty="0"/>
            <a:t>미국증시에</a:t>
          </a:r>
          <a:endParaRPr lang="en-US" altLang="ko-KR" sz="2000" dirty="0"/>
        </a:p>
        <a:p>
          <a:pPr latinLnBrk="1"/>
          <a:r>
            <a:rPr lang="ko-KR" altLang="en-US" sz="2000" dirty="0"/>
            <a:t>악영향</a:t>
          </a:r>
        </a:p>
      </dgm:t>
    </dgm:pt>
    <dgm:pt modelId="{C58112A4-88A8-494E-BF97-912381FD99A1}" type="parTrans" cxnId="{2C4C61B8-04DE-4658-B5D2-B4A4067D018D}">
      <dgm:prSet/>
      <dgm:spPr/>
      <dgm:t>
        <a:bodyPr/>
        <a:lstStyle/>
        <a:p>
          <a:pPr latinLnBrk="1"/>
          <a:endParaRPr lang="ko-KR" altLang="en-US"/>
        </a:p>
      </dgm:t>
    </dgm:pt>
    <dgm:pt modelId="{E0F87E35-BF68-428D-A73B-6B75AD415B11}" type="sibTrans" cxnId="{2C4C61B8-04DE-4658-B5D2-B4A4067D018D}">
      <dgm:prSet/>
      <dgm:spPr/>
      <dgm:t>
        <a:bodyPr/>
        <a:lstStyle/>
        <a:p>
          <a:pPr latinLnBrk="1"/>
          <a:endParaRPr lang="ko-KR" altLang="en-US"/>
        </a:p>
      </dgm:t>
    </dgm:pt>
    <dgm:pt modelId="{72689C86-1B6E-4AFA-BD61-E34EEDE3F59C}">
      <dgm:prSet phldrT="[텍스트]" custT="1"/>
      <dgm:spPr>
        <a:solidFill>
          <a:srgbClr val="F86F6C"/>
        </a:solidFill>
      </dgm:spPr>
      <dgm:t>
        <a:bodyPr/>
        <a:lstStyle/>
        <a:p>
          <a:pPr latinLnBrk="1"/>
          <a:r>
            <a:rPr lang="ko-KR" altLang="en-US" sz="2000" dirty="0"/>
            <a:t>한국증시에도 악영향</a:t>
          </a:r>
        </a:p>
      </dgm:t>
    </dgm:pt>
    <dgm:pt modelId="{123C8F9A-1BAA-4E84-92F3-C21F87736FA4}" type="parTrans" cxnId="{B4191CC7-483E-4DA9-9DA6-B56AB8B03966}">
      <dgm:prSet/>
      <dgm:spPr/>
      <dgm:t>
        <a:bodyPr/>
        <a:lstStyle/>
        <a:p>
          <a:pPr latinLnBrk="1"/>
          <a:endParaRPr lang="ko-KR" altLang="en-US"/>
        </a:p>
      </dgm:t>
    </dgm:pt>
    <dgm:pt modelId="{5893C0AC-9C9D-4A69-93FD-5CEAD8A31039}" type="sibTrans" cxnId="{B4191CC7-483E-4DA9-9DA6-B56AB8B03966}">
      <dgm:prSet/>
      <dgm:spPr/>
      <dgm:t>
        <a:bodyPr/>
        <a:lstStyle/>
        <a:p>
          <a:pPr latinLnBrk="1"/>
          <a:endParaRPr lang="ko-KR" altLang="en-US"/>
        </a:p>
      </dgm:t>
    </dgm:pt>
    <dgm:pt modelId="{B6DF5DDA-E18B-4B0E-84A4-9E131BBB6D75}" type="pres">
      <dgm:prSet presAssocID="{38770CAF-3439-44E5-9E63-329FEECD22C2}" presName="Name0" presStyleCnt="0">
        <dgm:presLayoutVars>
          <dgm:dir/>
          <dgm:animLvl val="lvl"/>
          <dgm:resizeHandles val="exact"/>
        </dgm:presLayoutVars>
      </dgm:prSet>
      <dgm:spPr/>
    </dgm:pt>
    <dgm:pt modelId="{158720EE-98A2-4BCC-84EF-692EED664325}" type="pres">
      <dgm:prSet presAssocID="{DE0C96F5-1C7D-40D3-8D2C-A6C2376B544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7FFBB6-DAC2-484F-A951-FBE8A0E6A2AE}" type="pres">
      <dgm:prSet presAssocID="{AF247F04-F48A-4CE4-9AD9-403608EBB45A}" presName="parTxOnlySpace" presStyleCnt="0"/>
      <dgm:spPr/>
    </dgm:pt>
    <dgm:pt modelId="{0B4D31FC-48DA-40ED-90CC-77AE5A653467}" type="pres">
      <dgm:prSet presAssocID="{C5DDD659-885D-4612-A981-8B5CE3E8E74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5F0C23-B9FF-46F3-8425-738FE716DAEB}" type="pres">
      <dgm:prSet presAssocID="{E0F87E35-BF68-428D-A73B-6B75AD415B11}" presName="parTxOnlySpace" presStyleCnt="0"/>
      <dgm:spPr/>
    </dgm:pt>
    <dgm:pt modelId="{27C70021-36CB-431E-BE00-BE0CC24FA1A7}" type="pres">
      <dgm:prSet presAssocID="{72689C86-1B6E-4AFA-BD61-E34EEDE3F59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0CA0207-D338-4725-80C5-4DE4B1E5B92F}" type="presOf" srcId="{72689C86-1B6E-4AFA-BD61-E34EEDE3F59C}" destId="{27C70021-36CB-431E-BE00-BE0CC24FA1A7}" srcOrd="0" destOrd="0" presId="urn:microsoft.com/office/officeart/2005/8/layout/chevron1"/>
    <dgm:cxn modelId="{0FA89D92-3505-4B8B-BE36-CEE078EC9E78}" type="presOf" srcId="{C5DDD659-885D-4612-A981-8B5CE3E8E740}" destId="{0B4D31FC-48DA-40ED-90CC-77AE5A653467}" srcOrd="0" destOrd="0" presId="urn:microsoft.com/office/officeart/2005/8/layout/chevron1"/>
    <dgm:cxn modelId="{8D210B29-CBBE-48FF-BA92-E45AE1956AD0}" type="presOf" srcId="{38770CAF-3439-44E5-9E63-329FEECD22C2}" destId="{B6DF5DDA-E18B-4B0E-84A4-9E131BBB6D75}" srcOrd="0" destOrd="0" presId="urn:microsoft.com/office/officeart/2005/8/layout/chevron1"/>
    <dgm:cxn modelId="{2C4C61B8-04DE-4658-B5D2-B4A4067D018D}" srcId="{38770CAF-3439-44E5-9E63-329FEECD22C2}" destId="{C5DDD659-885D-4612-A981-8B5CE3E8E740}" srcOrd="1" destOrd="0" parTransId="{C58112A4-88A8-494E-BF97-912381FD99A1}" sibTransId="{E0F87E35-BF68-428D-A73B-6B75AD415B11}"/>
    <dgm:cxn modelId="{FAAA528B-347A-40C0-993B-D4954D97299D}" srcId="{38770CAF-3439-44E5-9E63-329FEECD22C2}" destId="{DE0C96F5-1C7D-40D3-8D2C-A6C2376B5440}" srcOrd="0" destOrd="0" parTransId="{9B21AC91-1022-490A-AEA2-C522AB64C442}" sibTransId="{AF247F04-F48A-4CE4-9AD9-403608EBB45A}"/>
    <dgm:cxn modelId="{B4191CC7-483E-4DA9-9DA6-B56AB8B03966}" srcId="{38770CAF-3439-44E5-9E63-329FEECD22C2}" destId="{72689C86-1B6E-4AFA-BD61-E34EEDE3F59C}" srcOrd="2" destOrd="0" parTransId="{123C8F9A-1BAA-4E84-92F3-C21F87736FA4}" sibTransId="{5893C0AC-9C9D-4A69-93FD-5CEAD8A31039}"/>
    <dgm:cxn modelId="{2F2621D8-3FB7-44B6-B4FD-18EEC7B43839}" type="presOf" srcId="{DE0C96F5-1C7D-40D3-8D2C-A6C2376B5440}" destId="{158720EE-98A2-4BCC-84EF-692EED664325}" srcOrd="0" destOrd="0" presId="urn:microsoft.com/office/officeart/2005/8/layout/chevron1"/>
    <dgm:cxn modelId="{5B9FF9B0-ED66-4152-8B12-CAEE64AB4BCF}" type="presParOf" srcId="{B6DF5DDA-E18B-4B0E-84A4-9E131BBB6D75}" destId="{158720EE-98A2-4BCC-84EF-692EED664325}" srcOrd="0" destOrd="0" presId="urn:microsoft.com/office/officeart/2005/8/layout/chevron1"/>
    <dgm:cxn modelId="{4AFC26B4-890D-4800-B116-190BFB1F6B96}" type="presParOf" srcId="{B6DF5DDA-E18B-4B0E-84A4-9E131BBB6D75}" destId="{E07FFBB6-DAC2-484F-A951-FBE8A0E6A2AE}" srcOrd="1" destOrd="0" presId="urn:microsoft.com/office/officeart/2005/8/layout/chevron1"/>
    <dgm:cxn modelId="{79E40BD1-4C76-4E40-A020-990958BADEE0}" type="presParOf" srcId="{B6DF5DDA-E18B-4B0E-84A4-9E131BBB6D75}" destId="{0B4D31FC-48DA-40ED-90CC-77AE5A653467}" srcOrd="2" destOrd="0" presId="urn:microsoft.com/office/officeart/2005/8/layout/chevron1"/>
    <dgm:cxn modelId="{692D91BD-B741-499B-9E2E-5546BDA0AAEB}" type="presParOf" srcId="{B6DF5DDA-E18B-4B0E-84A4-9E131BBB6D75}" destId="{F85F0C23-B9FF-46F3-8425-738FE716DAEB}" srcOrd="3" destOrd="0" presId="urn:microsoft.com/office/officeart/2005/8/layout/chevron1"/>
    <dgm:cxn modelId="{7E028052-B19F-4280-96AF-0F060FD6C7E5}" type="presParOf" srcId="{B6DF5DDA-E18B-4B0E-84A4-9E131BBB6D75}" destId="{27C70021-36CB-431E-BE00-BE0CC24FA1A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18C001-6A20-4AC6-ADD2-A61053157653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7A2260A1-001B-483D-BBAE-702DB00C0828}">
      <dgm:prSet phldrT="[텍스트]"/>
      <dgm:spPr>
        <a:solidFill>
          <a:srgbClr val="F86F6C"/>
        </a:solidFill>
      </dgm:spPr>
      <dgm:t>
        <a:bodyPr/>
        <a:lstStyle/>
        <a:p>
          <a:pPr latinLnBrk="1"/>
          <a:r>
            <a:rPr lang="ko-KR" altLang="en-US" dirty="0"/>
            <a:t>분석에 사용할 데이터</a:t>
          </a:r>
        </a:p>
      </dgm:t>
    </dgm:pt>
    <dgm:pt modelId="{03928225-835D-4543-95B6-A2F1E4C426A1}" type="parTrans" cxnId="{DD95635C-14A6-4947-A230-E0AA0EF9B482}">
      <dgm:prSet/>
      <dgm:spPr/>
      <dgm:t>
        <a:bodyPr/>
        <a:lstStyle/>
        <a:p>
          <a:pPr latinLnBrk="1"/>
          <a:endParaRPr lang="ko-KR" altLang="en-US"/>
        </a:p>
      </dgm:t>
    </dgm:pt>
    <dgm:pt modelId="{5D4C34C0-9521-4E3C-BA8F-760CE5F9B884}" type="sibTrans" cxnId="{DD95635C-14A6-4947-A230-E0AA0EF9B482}">
      <dgm:prSet/>
      <dgm:spPr/>
      <dgm:t>
        <a:bodyPr/>
        <a:lstStyle/>
        <a:p>
          <a:pPr latinLnBrk="1"/>
          <a:endParaRPr lang="ko-KR" altLang="en-US"/>
        </a:p>
      </dgm:t>
    </dgm:pt>
    <dgm:pt modelId="{E3F32B10-A8BE-4768-8D77-D7C204151DC2}">
      <dgm:prSet phldrT="[텍스트]"/>
      <dgm:spPr/>
      <dgm:t>
        <a:bodyPr/>
        <a:lstStyle/>
        <a:p>
          <a:pPr latinLnBrk="1"/>
          <a:r>
            <a:rPr lang="en-US" altLang="ko-KR" dirty="0"/>
            <a:t>1970</a:t>
          </a:r>
          <a:r>
            <a:rPr lang="ko-KR" altLang="en-US" dirty="0"/>
            <a:t>년 </a:t>
          </a:r>
          <a:r>
            <a:rPr lang="en-US" altLang="ko-KR" dirty="0"/>
            <a:t>1</a:t>
          </a:r>
          <a:r>
            <a:rPr lang="ko-KR" altLang="en-US" dirty="0"/>
            <a:t>월 </a:t>
          </a:r>
          <a:r>
            <a:rPr lang="en-US" altLang="ko-KR" dirty="0"/>
            <a:t>2</a:t>
          </a:r>
          <a:r>
            <a:rPr lang="ko-KR" altLang="en-US" dirty="0"/>
            <a:t>일 부터 </a:t>
          </a:r>
          <a:r>
            <a:rPr lang="en-US" altLang="ko-KR" dirty="0"/>
            <a:t>2021</a:t>
          </a:r>
          <a:r>
            <a:rPr lang="ko-KR" altLang="en-US" dirty="0"/>
            <a:t>년 </a:t>
          </a:r>
          <a:r>
            <a:rPr lang="en-US" altLang="ko-KR" dirty="0"/>
            <a:t>4</a:t>
          </a:r>
          <a:r>
            <a:rPr lang="ko-KR" altLang="en-US" dirty="0"/>
            <a:t>월 </a:t>
          </a:r>
          <a:r>
            <a:rPr lang="en-US" altLang="ko-KR" dirty="0"/>
            <a:t>1</a:t>
          </a:r>
          <a:r>
            <a:rPr lang="ko-KR" altLang="en-US" dirty="0"/>
            <a:t>일까지의 </a:t>
          </a:r>
          <a:r>
            <a:rPr lang="en-US" altLang="en-US" dirty="0"/>
            <a:t>Nasdaq Composite</a:t>
          </a:r>
          <a:r>
            <a:rPr lang="ko-KR" altLang="en-US" dirty="0"/>
            <a:t>데이터</a:t>
          </a:r>
        </a:p>
      </dgm:t>
    </dgm:pt>
    <dgm:pt modelId="{00FB7FB9-6478-4002-82F4-F6ED9E4CD924}" type="parTrans" cxnId="{5964C5FB-4F60-4B54-A2EC-65EDBECB2029}">
      <dgm:prSet/>
      <dgm:spPr/>
      <dgm:t>
        <a:bodyPr/>
        <a:lstStyle/>
        <a:p>
          <a:pPr latinLnBrk="1"/>
          <a:endParaRPr lang="ko-KR" altLang="en-US"/>
        </a:p>
      </dgm:t>
    </dgm:pt>
    <dgm:pt modelId="{DD3F8108-736C-47AD-AE4D-2878F1EB5D71}" type="sibTrans" cxnId="{5964C5FB-4F60-4B54-A2EC-65EDBECB2029}">
      <dgm:prSet/>
      <dgm:spPr/>
      <dgm:t>
        <a:bodyPr/>
        <a:lstStyle/>
        <a:p>
          <a:pPr latinLnBrk="1"/>
          <a:endParaRPr lang="ko-KR" altLang="en-US"/>
        </a:p>
      </dgm:t>
    </dgm:pt>
    <dgm:pt modelId="{F16E9C06-1FCD-4F2D-8B74-5D873E0B8351}">
      <dgm:prSet/>
      <dgm:spPr/>
      <dgm:t>
        <a:bodyPr/>
        <a:lstStyle/>
        <a:p>
          <a:pPr latinLnBrk="1"/>
          <a:r>
            <a:rPr lang="en-US" altLang="en-US" dirty="0"/>
            <a:t>1970</a:t>
          </a:r>
          <a:r>
            <a:rPr lang="ko-KR" altLang="en-US" dirty="0"/>
            <a:t>년 </a:t>
          </a:r>
          <a:r>
            <a:rPr lang="en-US" altLang="ko-KR" dirty="0"/>
            <a:t>1</a:t>
          </a:r>
          <a:r>
            <a:rPr lang="ko-KR" altLang="en-US" dirty="0"/>
            <a:t>월 </a:t>
          </a:r>
          <a:r>
            <a:rPr lang="en-US" altLang="ko-KR" dirty="0"/>
            <a:t>2</a:t>
          </a:r>
          <a:r>
            <a:rPr lang="ko-KR" altLang="en-US" dirty="0"/>
            <a:t>일 부터 </a:t>
          </a:r>
          <a:r>
            <a:rPr lang="en-US" altLang="ko-KR" dirty="0"/>
            <a:t>2021</a:t>
          </a:r>
          <a:r>
            <a:rPr lang="ko-KR" altLang="en-US" dirty="0"/>
            <a:t>년 </a:t>
          </a:r>
          <a:r>
            <a:rPr lang="en-US" altLang="ko-KR" dirty="0"/>
            <a:t>4</a:t>
          </a:r>
          <a:r>
            <a:rPr lang="ko-KR" altLang="en-US" dirty="0"/>
            <a:t>월 </a:t>
          </a:r>
          <a:r>
            <a:rPr lang="en-US" altLang="ko-KR" dirty="0"/>
            <a:t>1</a:t>
          </a:r>
          <a:r>
            <a:rPr lang="ko-KR" altLang="en-US" dirty="0"/>
            <a:t>일까지의 </a:t>
          </a:r>
          <a:r>
            <a:rPr lang="en-US" altLang="ko-KR" dirty="0"/>
            <a:t>S&amp;P500 </a:t>
          </a:r>
          <a:r>
            <a:rPr lang="ko-KR" altLang="en-US" dirty="0"/>
            <a:t>지수 데이터</a:t>
          </a:r>
        </a:p>
      </dgm:t>
    </dgm:pt>
    <dgm:pt modelId="{6F967876-2E62-4206-9568-78014B312BCF}" type="parTrans" cxnId="{D1C7B16C-BAFC-480C-83DC-EFB97A8CF6DF}">
      <dgm:prSet/>
      <dgm:spPr/>
      <dgm:t>
        <a:bodyPr/>
        <a:lstStyle/>
        <a:p>
          <a:pPr latinLnBrk="1"/>
          <a:endParaRPr lang="ko-KR" altLang="en-US"/>
        </a:p>
      </dgm:t>
    </dgm:pt>
    <dgm:pt modelId="{92EFF6A5-FB17-47A9-A3A4-CB16BF2FF65B}" type="sibTrans" cxnId="{D1C7B16C-BAFC-480C-83DC-EFB97A8CF6DF}">
      <dgm:prSet/>
      <dgm:spPr/>
      <dgm:t>
        <a:bodyPr/>
        <a:lstStyle/>
        <a:p>
          <a:pPr latinLnBrk="1"/>
          <a:endParaRPr lang="ko-KR" altLang="en-US"/>
        </a:p>
      </dgm:t>
    </dgm:pt>
    <dgm:pt modelId="{F85942F1-DBDD-4370-8EFF-D95B2AAE22C8}">
      <dgm:prSet/>
      <dgm:spPr/>
      <dgm:t>
        <a:bodyPr/>
        <a:lstStyle/>
        <a:p>
          <a:pPr latinLnBrk="1"/>
          <a:r>
            <a:rPr lang="en-US" altLang="ko-KR" dirty="0"/>
            <a:t>1980</a:t>
          </a:r>
          <a:r>
            <a:rPr lang="ko-KR" altLang="en-US" dirty="0"/>
            <a:t>년도 부터 현재까지의 </a:t>
          </a:r>
          <a:r>
            <a:rPr lang="en-US" altLang="ko-KR" dirty="0"/>
            <a:t>KOSPI</a:t>
          </a:r>
          <a:r>
            <a:rPr lang="ko-KR" altLang="en-US" dirty="0"/>
            <a:t>지수 데이터</a:t>
          </a:r>
        </a:p>
      </dgm:t>
    </dgm:pt>
    <dgm:pt modelId="{C0FFAF48-8CC1-4788-AC75-FA561FD90444}" type="parTrans" cxnId="{29F1B4F8-21A9-48D7-8024-4AF10F507020}">
      <dgm:prSet/>
      <dgm:spPr/>
      <dgm:t>
        <a:bodyPr/>
        <a:lstStyle/>
        <a:p>
          <a:pPr latinLnBrk="1"/>
          <a:endParaRPr lang="ko-KR" altLang="en-US"/>
        </a:p>
      </dgm:t>
    </dgm:pt>
    <dgm:pt modelId="{63AC376E-A100-4EF4-97F6-924244C3F7A6}" type="sibTrans" cxnId="{29F1B4F8-21A9-48D7-8024-4AF10F507020}">
      <dgm:prSet/>
      <dgm:spPr/>
      <dgm:t>
        <a:bodyPr/>
        <a:lstStyle/>
        <a:p>
          <a:pPr latinLnBrk="1"/>
          <a:endParaRPr lang="ko-KR" altLang="en-US"/>
        </a:p>
      </dgm:t>
    </dgm:pt>
    <dgm:pt modelId="{1AC85745-F113-4972-BF72-036FFCD51A16}">
      <dgm:prSet phldrT="[텍스트]"/>
      <dgm:spPr/>
      <dgm:t>
        <a:bodyPr/>
        <a:lstStyle/>
        <a:p>
          <a:pPr latinLnBrk="1"/>
          <a:r>
            <a:rPr lang="en-US" altLang="ko-KR" dirty="0"/>
            <a:t>1970</a:t>
          </a:r>
          <a:r>
            <a:rPr lang="ko-KR" altLang="en-US" dirty="0"/>
            <a:t>년 </a:t>
          </a:r>
          <a:r>
            <a:rPr lang="en-US" altLang="ko-KR" dirty="0"/>
            <a:t>5</a:t>
          </a:r>
          <a:r>
            <a:rPr lang="ko-KR" altLang="en-US" dirty="0"/>
            <a:t>월 </a:t>
          </a:r>
          <a:r>
            <a:rPr lang="en-US" altLang="ko-KR" dirty="0"/>
            <a:t>1</a:t>
          </a:r>
          <a:r>
            <a:rPr lang="ko-KR" altLang="en-US" dirty="0"/>
            <a:t>일 부터 </a:t>
          </a:r>
          <a:r>
            <a:rPr lang="en-US" altLang="ko-KR" dirty="0"/>
            <a:t>2021</a:t>
          </a:r>
          <a:r>
            <a:rPr lang="ko-KR" altLang="en-US" dirty="0"/>
            <a:t>년 </a:t>
          </a:r>
          <a:r>
            <a:rPr lang="en-US" altLang="ko-KR" dirty="0"/>
            <a:t>3</a:t>
          </a:r>
          <a:r>
            <a:rPr lang="ko-KR" altLang="en-US" dirty="0"/>
            <a:t>월 </a:t>
          </a:r>
          <a:r>
            <a:rPr lang="en-US" altLang="ko-KR" dirty="0"/>
            <a:t>26</a:t>
          </a:r>
          <a:r>
            <a:rPr lang="ko-KR" altLang="en-US" dirty="0"/>
            <a:t>일까지의 </a:t>
          </a:r>
          <a:r>
            <a:rPr lang="en-US" altLang="en-US" dirty="0"/>
            <a:t>U.S. 10 Year Treasury Note </a:t>
          </a:r>
          <a:r>
            <a:rPr lang="ko-KR" altLang="en-US" dirty="0"/>
            <a:t>데이터</a:t>
          </a:r>
        </a:p>
      </dgm:t>
    </dgm:pt>
    <dgm:pt modelId="{2FE3B378-0EC8-46FE-AC74-E59505060EB1}" type="parTrans" cxnId="{1501EFDC-6C0A-4042-9ED8-31202DB6376A}">
      <dgm:prSet/>
      <dgm:spPr/>
      <dgm:t>
        <a:bodyPr/>
        <a:lstStyle/>
        <a:p>
          <a:pPr latinLnBrk="1"/>
          <a:endParaRPr lang="ko-KR" altLang="en-US"/>
        </a:p>
      </dgm:t>
    </dgm:pt>
    <dgm:pt modelId="{B117CFB9-35EE-4F73-B35E-4B04C5A079D1}" type="sibTrans" cxnId="{1501EFDC-6C0A-4042-9ED8-31202DB6376A}">
      <dgm:prSet/>
      <dgm:spPr/>
      <dgm:t>
        <a:bodyPr/>
        <a:lstStyle/>
        <a:p>
          <a:pPr latinLnBrk="1"/>
          <a:endParaRPr lang="ko-KR" altLang="en-US"/>
        </a:p>
      </dgm:t>
    </dgm:pt>
    <dgm:pt modelId="{D1D645D4-6623-49B0-B707-2B052EF09472}">
      <dgm:prSet/>
      <dgm:spPr/>
      <dgm:t>
        <a:bodyPr/>
        <a:lstStyle/>
        <a:p>
          <a:pPr latinLnBrk="1"/>
          <a:r>
            <a:rPr lang="en-US" altLang="ko-KR" dirty="0"/>
            <a:t>1981</a:t>
          </a:r>
          <a:r>
            <a:rPr lang="ko-KR" altLang="en-US" dirty="0"/>
            <a:t>년도 </a:t>
          </a:r>
          <a:r>
            <a:rPr lang="en-US" altLang="ko-KR" dirty="0"/>
            <a:t>4</a:t>
          </a:r>
          <a:r>
            <a:rPr lang="ko-KR" altLang="en-US" dirty="0"/>
            <a:t>월</a:t>
          </a:r>
          <a:r>
            <a:rPr lang="en-US" altLang="ko-KR" dirty="0"/>
            <a:t>1</a:t>
          </a:r>
          <a:r>
            <a:rPr lang="ko-KR" altLang="en-US" dirty="0"/>
            <a:t>일부터 현재까지의 </a:t>
          </a:r>
          <a:r>
            <a:rPr lang="ko-KR" altLang="en-US" dirty="0" smtClean="0"/>
            <a:t>원</a:t>
          </a:r>
          <a:r>
            <a:rPr lang="en-US" altLang="ko-KR" dirty="0" smtClean="0"/>
            <a:t>,</a:t>
          </a:r>
          <a:r>
            <a:rPr lang="ko-KR" altLang="en-US" dirty="0" smtClean="0"/>
            <a:t>달러환율 </a:t>
          </a:r>
          <a:r>
            <a:rPr lang="ko-KR" altLang="en-US" dirty="0"/>
            <a:t>데이터</a:t>
          </a:r>
        </a:p>
      </dgm:t>
    </dgm:pt>
    <dgm:pt modelId="{225AE13A-D676-4F5C-B151-553EEE217C9B}" type="parTrans" cxnId="{CE6C2410-CF8B-4D2E-8C94-59D372C53055}">
      <dgm:prSet/>
      <dgm:spPr/>
      <dgm:t>
        <a:bodyPr/>
        <a:lstStyle/>
        <a:p>
          <a:pPr latinLnBrk="1"/>
          <a:endParaRPr lang="ko-KR" altLang="en-US"/>
        </a:p>
      </dgm:t>
    </dgm:pt>
    <dgm:pt modelId="{3BE10906-166D-4F0C-9116-3D2C7F9BA19D}" type="sibTrans" cxnId="{CE6C2410-CF8B-4D2E-8C94-59D372C53055}">
      <dgm:prSet/>
      <dgm:spPr/>
      <dgm:t>
        <a:bodyPr/>
        <a:lstStyle/>
        <a:p>
          <a:pPr latinLnBrk="1"/>
          <a:endParaRPr lang="ko-KR" altLang="en-US"/>
        </a:p>
      </dgm:t>
    </dgm:pt>
    <dgm:pt modelId="{A8E7B0A8-AC38-4942-B019-2661EE037B84}" type="pres">
      <dgm:prSet presAssocID="{5B18C001-6A20-4AC6-ADD2-A610531576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06DE5E-D159-4C4F-A1C1-04DEA2CA0889}" type="pres">
      <dgm:prSet presAssocID="{7A2260A1-001B-483D-BBAE-702DB00C0828}" presName="parentText" presStyleLbl="node1" presStyleIdx="0" presStyleCnt="1" custScaleY="9744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63FC39-B6FA-43B3-AD48-471BBBADA9DD}" type="pres">
      <dgm:prSet presAssocID="{7A2260A1-001B-483D-BBAE-702DB00C082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319D43E-6955-4713-9838-EA2031E47814}" type="presOf" srcId="{5B18C001-6A20-4AC6-ADD2-A61053157653}" destId="{A8E7B0A8-AC38-4942-B019-2661EE037B84}" srcOrd="0" destOrd="0" presId="urn:microsoft.com/office/officeart/2005/8/layout/vList2"/>
    <dgm:cxn modelId="{5964C5FB-4F60-4B54-A2EC-65EDBECB2029}" srcId="{7A2260A1-001B-483D-BBAE-702DB00C0828}" destId="{E3F32B10-A8BE-4768-8D77-D7C204151DC2}" srcOrd="0" destOrd="0" parTransId="{00FB7FB9-6478-4002-82F4-F6ED9E4CD924}" sibTransId="{DD3F8108-736C-47AD-AE4D-2878F1EB5D71}"/>
    <dgm:cxn modelId="{B195B024-9361-400D-8227-666BC0027517}" type="presOf" srcId="{1AC85745-F113-4972-BF72-036FFCD51A16}" destId="{5D63FC39-B6FA-43B3-AD48-471BBBADA9DD}" srcOrd="0" destOrd="1" presId="urn:microsoft.com/office/officeart/2005/8/layout/vList2"/>
    <dgm:cxn modelId="{CE6C2410-CF8B-4D2E-8C94-59D372C53055}" srcId="{7A2260A1-001B-483D-BBAE-702DB00C0828}" destId="{D1D645D4-6623-49B0-B707-2B052EF09472}" srcOrd="4" destOrd="0" parTransId="{225AE13A-D676-4F5C-B151-553EEE217C9B}" sibTransId="{3BE10906-166D-4F0C-9116-3D2C7F9BA19D}"/>
    <dgm:cxn modelId="{29F1B4F8-21A9-48D7-8024-4AF10F507020}" srcId="{7A2260A1-001B-483D-BBAE-702DB00C0828}" destId="{F85942F1-DBDD-4370-8EFF-D95B2AAE22C8}" srcOrd="3" destOrd="0" parTransId="{C0FFAF48-8CC1-4788-AC75-FA561FD90444}" sibTransId="{63AC376E-A100-4EF4-97F6-924244C3F7A6}"/>
    <dgm:cxn modelId="{1EE8CFA3-DDB0-4ECE-81CF-7C453EEDCAA2}" type="presOf" srcId="{F16E9C06-1FCD-4F2D-8B74-5D873E0B8351}" destId="{5D63FC39-B6FA-43B3-AD48-471BBBADA9DD}" srcOrd="0" destOrd="2" presId="urn:microsoft.com/office/officeart/2005/8/layout/vList2"/>
    <dgm:cxn modelId="{542D0056-184D-4E15-9D17-ACE75E547203}" type="presOf" srcId="{D1D645D4-6623-49B0-B707-2B052EF09472}" destId="{5D63FC39-B6FA-43B3-AD48-471BBBADA9DD}" srcOrd="0" destOrd="4" presId="urn:microsoft.com/office/officeart/2005/8/layout/vList2"/>
    <dgm:cxn modelId="{1501EFDC-6C0A-4042-9ED8-31202DB6376A}" srcId="{7A2260A1-001B-483D-BBAE-702DB00C0828}" destId="{1AC85745-F113-4972-BF72-036FFCD51A16}" srcOrd="1" destOrd="0" parTransId="{2FE3B378-0EC8-46FE-AC74-E59505060EB1}" sibTransId="{B117CFB9-35EE-4F73-B35E-4B04C5A079D1}"/>
    <dgm:cxn modelId="{40870043-D75C-4128-934D-BE383E9B431D}" type="presOf" srcId="{7A2260A1-001B-483D-BBAE-702DB00C0828}" destId="{8206DE5E-D159-4C4F-A1C1-04DEA2CA0889}" srcOrd="0" destOrd="0" presId="urn:microsoft.com/office/officeart/2005/8/layout/vList2"/>
    <dgm:cxn modelId="{D1C7B16C-BAFC-480C-83DC-EFB97A8CF6DF}" srcId="{7A2260A1-001B-483D-BBAE-702DB00C0828}" destId="{F16E9C06-1FCD-4F2D-8B74-5D873E0B8351}" srcOrd="2" destOrd="0" parTransId="{6F967876-2E62-4206-9568-78014B312BCF}" sibTransId="{92EFF6A5-FB17-47A9-A3A4-CB16BF2FF65B}"/>
    <dgm:cxn modelId="{4B8409AD-28F0-43A1-971D-5BDAE01347EA}" type="presOf" srcId="{E3F32B10-A8BE-4768-8D77-D7C204151DC2}" destId="{5D63FC39-B6FA-43B3-AD48-471BBBADA9DD}" srcOrd="0" destOrd="0" presId="urn:microsoft.com/office/officeart/2005/8/layout/vList2"/>
    <dgm:cxn modelId="{C07AD316-C35B-4F28-9639-F526AB6129D0}" type="presOf" srcId="{F85942F1-DBDD-4370-8EFF-D95B2AAE22C8}" destId="{5D63FC39-B6FA-43B3-AD48-471BBBADA9DD}" srcOrd="0" destOrd="3" presId="urn:microsoft.com/office/officeart/2005/8/layout/vList2"/>
    <dgm:cxn modelId="{DD95635C-14A6-4947-A230-E0AA0EF9B482}" srcId="{5B18C001-6A20-4AC6-ADD2-A61053157653}" destId="{7A2260A1-001B-483D-BBAE-702DB00C0828}" srcOrd="0" destOrd="0" parTransId="{03928225-835D-4543-95B6-A2F1E4C426A1}" sibTransId="{5D4C34C0-9521-4E3C-BA8F-760CE5F9B884}"/>
    <dgm:cxn modelId="{126EBFCE-B612-4E61-9ABD-150BB62F7D5D}" type="presParOf" srcId="{A8E7B0A8-AC38-4942-B019-2661EE037B84}" destId="{8206DE5E-D159-4C4F-A1C1-04DEA2CA0889}" srcOrd="0" destOrd="0" presId="urn:microsoft.com/office/officeart/2005/8/layout/vList2"/>
    <dgm:cxn modelId="{42EC4157-E7D9-403A-9B99-66913614DF75}" type="presParOf" srcId="{A8E7B0A8-AC38-4942-B019-2661EE037B84}" destId="{5D63FC39-B6FA-43B3-AD48-471BBBADA9D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720EE-98A2-4BCC-84EF-692EED664325}">
      <dsp:nvSpPr>
        <dsp:cNvPr id="0" name=""/>
        <dsp:cNvSpPr/>
      </dsp:nvSpPr>
      <dsp:spPr>
        <a:xfrm>
          <a:off x="2603" y="370540"/>
          <a:ext cx="3171491" cy="1268596"/>
        </a:xfrm>
        <a:prstGeom prst="chevron">
          <a:avLst/>
        </a:prstGeom>
        <a:solidFill>
          <a:srgbClr val="F86F6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/>
            <a:t>미국 </a:t>
          </a:r>
          <a:r>
            <a:rPr lang="en-US" altLang="ko-KR" sz="2000" kern="1200" dirty="0"/>
            <a:t>10</a:t>
          </a:r>
          <a:r>
            <a:rPr lang="ko-KR" altLang="en-US" sz="2000" kern="1200" dirty="0" err="1"/>
            <a:t>년만기</a:t>
          </a:r>
          <a:endParaRPr lang="en-US" altLang="ko-KR" sz="2000" kern="1200" dirty="0"/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/>
            <a:t>국채금리상승</a:t>
          </a:r>
        </a:p>
      </dsp:txBody>
      <dsp:txXfrm>
        <a:off x="636901" y="370540"/>
        <a:ext cx="1902895" cy="1268596"/>
      </dsp:txXfrm>
    </dsp:sp>
    <dsp:sp modelId="{0B4D31FC-48DA-40ED-90CC-77AE5A653467}">
      <dsp:nvSpPr>
        <dsp:cNvPr id="0" name=""/>
        <dsp:cNvSpPr/>
      </dsp:nvSpPr>
      <dsp:spPr>
        <a:xfrm>
          <a:off x="2856945" y="370540"/>
          <a:ext cx="3171491" cy="1268596"/>
        </a:xfrm>
        <a:prstGeom prst="chevron">
          <a:avLst/>
        </a:prstGeom>
        <a:solidFill>
          <a:srgbClr val="F86F6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/>
            <a:t>미국증시에</a:t>
          </a:r>
          <a:endParaRPr lang="en-US" altLang="ko-KR" sz="2000" kern="1200" dirty="0"/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/>
            <a:t>악영향</a:t>
          </a:r>
        </a:p>
      </dsp:txBody>
      <dsp:txXfrm>
        <a:off x="3491243" y="370540"/>
        <a:ext cx="1902895" cy="1268596"/>
      </dsp:txXfrm>
    </dsp:sp>
    <dsp:sp modelId="{27C70021-36CB-431E-BE00-BE0CC24FA1A7}">
      <dsp:nvSpPr>
        <dsp:cNvPr id="0" name=""/>
        <dsp:cNvSpPr/>
      </dsp:nvSpPr>
      <dsp:spPr>
        <a:xfrm>
          <a:off x="5711287" y="370540"/>
          <a:ext cx="3171491" cy="1268596"/>
        </a:xfrm>
        <a:prstGeom prst="chevron">
          <a:avLst/>
        </a:prstGeom>
        <a:solidFill>
          <a:srgbClr val="F86F6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/>
            <a:t>한국증시에도 악영향</a:t>
          </a:r>
        </a:p>
      </dsp:txBody>
      <dsp:txXfrm>
        <a:off x="6345585" y="370540"/>
        <a:ext cx="1902895" cy="12685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6DE5E-D159-4C4F-A1C1-04DEA2CA0889}">
      <dsp:nvSpPr>
        <dsp:cNvPr id="0" name=""/>
        <dsp:cNvSpPr/>
      </dsp:nvSpPr>
      <dsp:spPr>
        <a:xfrm>
          <a:off x="0" y="67255"/>
          <a:ext cx="8128000" cy="601988"/>
        </a:xfrm>
        <a:prstGeom prst="roundRect">
          <a:avLst/>
        </a:prstGeom>
        <a:solidFill>
          <a:srgbClr val="F86F6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/>
            <a:t>분석에 사용할 데이터</a:t>
          </a:r>
        </a:p>
      </dsp:txBody>
      <dsp:txXfrm>
        <a:off x="29387" y="96642"/>
        <a:ext cx="8069226" cy="543214"/>
      </dsp:txXfrm>
    </dsp:sp>
    <dsp:sp modelId="{5D63FC39-B6FA-43B3-AD48-471BBBADA9DD}">
      <dsp:nvSpPr>
        <dsp:cNvPr id="0" name=""/>
        <dsp:cNvSpPr/>
      </dsp:nvSpPr>
      <dsp:spPr>
        <a:xfrm>
          <a:off x="0" y="669243"/>
          <a:ext cx="8128000" cy="208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9210" rIns="163576" bIns="2921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800" kern="1200" dirty="0"/>
            <a:t>1970</a:t>
          </a:r>
          <a:r>
            <a:rPr lang="ko-KR" altLang="en-US" sz="1800" kern="1200" dirty="0"/>
            <a:t>년 </a:t>
          </a:r>
          <a:r>
            <a:rPr lang="en-US" altLang="ko-KR" sz="1800" kern="1200" dirty="0"/>
            <a:t>1</a:t>
          </a:r>
          <a:r>
            <a:rPr lang="ko-KR" altLang="en-US" sz="1800" kern="1200" dirty="0"/>
            <a:t>월 </a:t>
          </a:r>
          <a:r>
            <a:rPr lang="en-US" altLang="ko-KR" sz="1800" kern="1200" dirty="0"/>
            <a:t>2</a:t>
          </a:r>
          <a:r>
            <a:rPr lang="ko-KR" altLang="en-US" sz="1800" kern="1200" dirty="0"/>
            <a:t>일 부터 </a:t>
          </a:r>
          <a:r>
            <a:rPr lang="en-US" altLang="ko-KR" sz="1800" kern="1200" dirty="0"/>
            <a:t>2021</a:t>
          </a:r>
          <a:r>
            <a:rPr lang="ko-KR" altLang="en-US" sz="1800" kern="1200" dirty="0"/>
            <a:t>년 </a:t>
          </a:r>
          <a:r>
            <a:rPr lang="en-US" altLang="ko-KR" sz="1800" kern="1200" dirty="0"/>
            <a:t>4</a:t>
          </a:r>
          <a:r>
            <a:rPr lang="ko-KR" altLang="en-US" sz="1800" kern="1200" dirty="0"/>
            <a:t>월 </a:t>
          </a:r>
          <a:r>
            <a:rPr lang="en-US" altLang="ko-KR" sz="1800" kern="1200" dirty="0"/>
            <a:t>1</a:t>
          </a:r>
          <a:r>
            <a:rPr lang="ko-KR" altLang="en-US" sz="1800" kern="1200" dirty="0"/>
            <a:t>일까지의 </a:t>
          </a:r>
          <a:r>
            <a:rPr lang="en-US" altLang="en-US" sz="1800" kern="1200" dirty="0"/>
            <a:t>Nasdaq Composite</a:t>
          </a:r>
          <a:r>
            <a:rPr lang="ko-KR" altLang="en-US" sz="1800" kern="1200" dirty="0"/>
            <a:t>데이터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800" kern="1200" dirty="0"/>
            <a:t>1970</a:t>
          </a:r>
          <a:r>
            <a:rPr lang="ko-KR" altLang="en-US" sz="1800" kern="1200" dirty="0"/>
            <a:t>년 </a:t>
          </a:r>
          <a:r>
            <a:rPr lang="en-US" altLang="ko-KR" sz="1800" kern="1200" dirty="0"/>
            <a:t>5</a:t>
          </a:r>
          <a:r>
            <a:rPr lang="ko-KR" altLang="en-US" sz="1800" kern="1200" dirty="0"/>
            <a:t>월 </a:t>
          </a:r>
          <a:r>
            <a:rPr lang="en-US" altLang="ko-KR" sz="1800" kern="1200" dirty="0"/>
            <a:t>1</a:t>
          </a:r>
          <a:r>
            <a:rPr lang="ko-KR" altLang="en-US" sz="1800" kern="1200" dirty="0"/>
            <a:t>일 부터 </a:t>
          </a:r>
          <a:r>
            <a:rPr lang="en-US" altLang="ko-KR" sz="1800" kern="1200" dirty="0"/>
            <a:t>2021</a:t>
          </a:r>
          <a:r>
            <a:rPr lang="ko-KR" altLang="en-US" sz="1800" kern="1200" dirty="0"/>
            <a:t>년 </a:t>
          </a:r>
          <a:r>
            <a:rPr lang="en-US" altLang="ko-KR" sz="1800" kern="1200" dirty="0"/>
            <a:t>3</a:t>
          </a:r>
          <a:r>
            <a:rPr lang="ko-KR" altLang="en-US" sz="1800" kern="1200" dirty="0"/>
            <a:t>월 </a:t>
          </a:r>
          <a:r>
            <a:rPr lang="en-US" altLang="ko-KR" sz="1800" kern="1200" dirty="0"/>
            <a:t>26</a:t>
          </a:r>
          <a:r>
            <a:rPr lang="ko-KR" altLang="en-US" sz="1800" kern="1200" dirty="0"/>
            <a:t>일까지의 </a:t>
          </a:r>
          <a:r>
            <a:rPr lang="en-US" altLang="en-US" sz="1800" kern="1200" dirty="0"/>
            <a:t>U.S. 10 Year Treasury Note </a:t>
          </a:r>
          <a:r>
            <a:rPr lang="ko-KR" altLang="en-US" sz="1800" kern="1200" dirty="0"/>
            <a:t>데이터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1800" kern="1200" dirty="0"/>
            <a:t>1970</a:t>
          </a:r>
          <a:r>
            <a:rPr lang="ko-KR" altLang="en-US" sz="1800" kern="1200" dirty="0"/>
            <a:t>년 </a:t>
          </a:r>
          <a:r>
            <a:rPr lang="en-US" altLang="ko-KR" sz="1800" kern="1200" dirty="0"/>
            <a:t>1</a:t>
          </a:r>
          <a:r>
            <a:rPr lang="ko-KR" altLang="en-US" sz="1800" kern="1200" dirty="0"/>
            <a:t>월 </a:t>
          </a:r>
          <a:r>
            <a:rPr lang="en-US" altLang="ko-KR" sz="1800" kern="1200" dirty="0"/>
            <a:t>2</a:t>
          </a:r>
          <a:r>
            <a:rPr lang="ko-KR" altLang="en-US" sz="1800" kern="1200" dirty="0"/>
            <a:t>일 부터 </a:t>
          </a:r>
          <a:r>
            <a:rPr lang="en-US" altLang="ko-KR" sz="1800" kern="1200" dirty="0"/>
            <a:t>2021</a:t>
          </a:r>
          <a:r>
            <a:rPr lang="ko-KR" altLang="en-US" sz="1800" kern="1200" dirty="0"/>
            <a:t>년 </a:t>
          </a:r>
          <a:r>
            <a:rPr lang="en-US" altLang="ko-KR" sz="1800" kern="1200" dirty="0"/>
            <a:t>4</a:t>
          </a:r>
          <a:r>
            <a:rPr lang="ko-KR" altLang="en-US" sz="1800" kern="1200" dirty="0"/>
            <a:t>월 </a:t>
          </a:r>
          <a:r>
            <a:rPr lang="en-US" altLang="ko-KR" sz="1800" kern="1200" dirty="0"/>
            <a:t>1</a:t>
          </a:r>
          <a:r>
            <a:rPr lang="ko-KR" altLang="en-US" sz="1800" kern="1200" dirty="0"/>
            <a:t>일까지의 </a:t>
          </a:r>
          <a:r>
            <a:rPr lang="en-US" altLang="ko-KR" sz="1800" kern="1200" dirty="0"/>
            <a:t>S&amp;P500 </a:t>
          </a:r>
          <a:r>
            <a:rPr lang="ko-KR" altLang="en-US" sz="1800" kern="1200" dirty="0"/>
            <a:t>지수 데이터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800" kern="1200" dirty="0"/>
            <a:t>1980</a:t>
          </a:r>
          <a:r>
            <a:rPr lang="ko-KR" altLang="en-US" sz="1800" kern="1200" dirty="0"/>
            <a:t>년도 부터 현재까지의 </a:t>
          </a:r>
          <a:r>
            <a:rPr lang="en-US" altLang="ko-KR" sz="1800" kern="1200" dirty="0"/>
            <a:t>KOSPI</a:t>
          </a:r>
          <a:r>
            <a:rPr lang="ko-KR" altLang="en-US" sz="1800" kern="1200" dirty="0"/>
            <a:t>지수 데이터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800" kern="1200" dirty="0"/>
            <a:t>1981</a:t>
          </a:r>
          <a:r>
            <a:rPr lang="ko-KR" altLang="en-US" sz="1800" kern="1200" dirty="0"/>
            <a:t>년도 </a:t>
          </a:r>
          <a:r>
            <a:rPr lang="en-US" altLang="ko-KR" sz="1800" kern="1200" dirty="0"/>
            <a:t>4</a:t>
          </a:r>
          <a:r>
            <a:rPr lang="ko-KR" altLang="en-US" sz="1800" kern="1200" dirty="0"/>
            <a:t>월</a:t>
          </a:r>
          <a:r>
            <a:rPr lang="en-US" altLang="ko-KR" sz="1800" kern="1200" dirty="0"/>
            <a:t>1</a:t>
          </a:r>
          <a:r>
            <a:rPr lang="ko-KR" altLang="en-US" sz="1800" kern="1200" dirty="0"/>
            <a:t>일부터 현재까지의 </a:t>
          </a:r>
          <a:r>
            <a:rPr lang="ko-KR" altLang="en-US" sz="1800" kern="1200" dirty="0" smtClean="0"/>
            <a:t>원</a:t>
          </a:r>
          <a:r>
            <a:rPr lang="en-US" altLang="ko-KR" sz="1800" kern="1200" dirty="0" smtClean="0"/>
            <a:t>,</a:t>
          </a:r>
          <a:r>
            <a:rPr lang="ko-KR" altLang="en-US" sz="1800" kern="1200" dirty="0" smtClean="0"/>
            <a:t>달러환율 </a:t>
          </a:r>
          <a:r>
            <a:rPr lang="ko-KR" altLang="en-US" sz="1800" kern="1200" dirty="0"/>
            <a:t>데이터</a:t>
          </a:r>
        </a:p>
      </dsp:txBody>
      <dsp:txXfrm>
        <a:off x="0" y="669243"/>
        <a:ext cx="8128000" cy="208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2021/4/9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finance.naver.com/" TargetMode="External"/><Relationship Id="rId3" Type="http://schemas.openxmlformats.org/officeDocument/2006/relationships/hyperlink" Target="http://www.hani.co.kr/arti/economy/finance/835229.html" TargetMode="External"/><Relationship Id="rId7" Type="http://schemas.openxmlformats.org/officeDocument/2006/relationships/hyperlink" Target="https://stooq.com/" TargetMode="External"/><Relationship Id="rId2" Type="http://schemas.openxmlformats.org/officeDocument/2006/relationships/hyperlink" Target="https://blog.naver.com/skyat23/222210367128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codemy.cafe24.com/" TargetMode="External"/><Relationship Id="rId5" Type="http://schemas.openxmlformats.org/officeDocument/2006/relationships/hyperlink" Target="https://velog.io/@pyose95/Data-Analysis-15" TargetMode="External"/><Relationship Id="rId4" Type="http://schemas.openxmlformats.org/officeDocument/2006/relationships/hyperlink" Target="https://bkshin.tistory.com/entry/DATA-17-Regress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finance.naver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ooq.com/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384515" y="660755"/>
            <a:ext cx="9422969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12935" y="1666024"/>
            <a:ext cx="79661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bg1"/>
                </a:solidFill>
              </a:rPr>
              <a:t>미국 </a:t>
            </a:r>
            <a:r>
              <a:rPr lang="en-US" altLang="ko-KR" sz="3200" b="1" spc="-150" dirty="0">
                <a:solidFill>
                  <a:schemeClr val="bg1"/>
                </a:solidFill>
              </a:rPr>
              <a:t>10</a:t>
            </a:r>
            <a:r>
              <a:rPr lang="ko-KR" altLang="en-US" sz="3200" b="1" spc="-150" dirty="0">
                <a:solidFill>
                  <a:schemeClr val="bg1"/>
                </a:solidFill>
              </a:rPr>
              <a:t>년 만기 국채 수익률이</a:t>
            </a:r>
            <a:endParaRPr lang="en-US" altLang="ko-KR" sz="3200" b="1" spc="-150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b="1" spc="-150" dirty="0">
                <a:solidFill>
                  <a:schemeClr val="bg1"/>
                </a:solidFill>
              </a:rPr>
              <a:t>증시</a:t>
            </a:r>
            <a:r>
              <a:rPr kumimoji="1" lang="ko-KR" altLang="en-US" sz="3200" b="1" spc="-150" dirty="0">
                <a:solidFill>
                  <a:schemeClr val="bg1"/>
                </a:solidFill>
              </a:rPr>
              <a:t>에 미치는 영향</a:t>
            </a:r>
            <a:endParaRPr kumimoji="1" lang="ja-JP" altLang="en-US" sz="3200" b="1" spc="-150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2"/>
          <p:cNvSpPr txBox="1"/>
          <p:nvPr/>
        </p:nvSpPr>
        <p:spPr>
          <a:xfrm>
            <a:off x="4448015" y="4215172"/>
            <a:ext cx="6359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b="1" spc="-150" dirty="0">
                <a:solidFill>
                  <a:schemeClr val="bg1"/>
                </a:solidFill>
              </a:rPr>
              <a:t>빅데이터 </a:t>
            </a:r>
            <a:r>
              <a:rPr kumimoji="1" lang="en-US" altLang="ko-KR" b="1" spc="-150" dirty="0">
                <a:solidFill>
                  <a:schemeClr val="bg1"/>
                </a:solidFill>
              </a:rPr>
              <a:t>UI </a:t>
            </a:r>
            <a:r>
              <a:rPr kumimoji="1" lang="ko-KR" altLang="en-US" b="1" spc="-150" dirty="0">
                <a:solidFill>
                  <a:schemeClr val="bg1"/>
                </a:solidFill>
              </a:rPr>
              <a:t>전문가 양성</a:t>
            </a:r>
            <a:r>
              <a:rPr kumimoji="1" lang="en-US" altLang="ko-KR" b="1" spc="-150" dirty="0">
                <a:solidFill>
                  <a:schemeClr val="bg1"/>
                </a:solidFill>
              </a:rPr>
              <a:t>(</a:t>
            </a:r>
            <a:r>
              <a:rPr kumimoji="1" lang="ko-KR" altLang="en-US" b="1" spc="-150" dirty="0" err="1">
                <a:solidFill>
                  <a:schemeClr val="bg1"/>
                </a:solidFill>
              </a:rPr>
              <a:t>파이썬</a:t>
            </a:r>
            <a:r>
              <a:rPr kumimoji="1" lang="en-US" altLang="ko-KR" b="1" spc="-150" dirty="0">
                <a:solidFill>
                  <a:schemeClr val="bg1"/>
                </a:solidFill>
              </a:rPr>
              <a:t>,R)</a:t>
            </a:r>
          </a:p>
          <a:p>
            <a:pPr algn="r"/>
            <a:r>
              <a:rPr lang="en-US" altLang="ja-JP" b="1" spc="-150" dirty="0" smtClean="0">
                <a:solidFill>
                  <a:schemeClr val="bg1"/>
                </a:solidFill>
              </a:rPr>
              <a:t>2021-04-02 ~ 2021-04-08 </a:t>
            </a:r>
          </a:p>
          <a:p>
            <a:pPr algn="r"/>
            <a:r>
              <a:rPr kumimoji="1" lang="ko-KR" altLang="en-US" b="1" spc="-150" dirty="0" smtClean="0">
                <a:solidFill>
                  <a:schemeClr val="bg1"/>
                </a:solidFill>
              </a:rPr>
              <a:t>김광수</a:t>
            </a:r>
            <a:endParaRPr kumimoji="1" lang="ja-JP" altLang="en-US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자료수집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A16AFDC-C7DE-43E9-8E19-8013E2107E86}"/>
              </a:ext>
            </a:extLst>
          </p:cNvPr>
          <p:cNvSpPr/>
          <p:nvPr/>
        </p:nvSpPr>
        <p:spPr>
          <a:xfrm>
            <a:off x="1175858" y="911341"/>
            <a:ext cx="2750727" cy="553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kumimoji="1" lang="en-US" altLang="ko-KR" dirty="0"/>
              <a:t>. </a:t>
            </a:r>
            <a:r>
              <a:rPr lang="ko-KR" altLang="en-US" dirty="0"/>
              <a:t>상관관계 분석</a:t>
            </a:r>
            <a:endParaRPr lang="en-US" altLang="ko-KR" dirty="0"/>
          </a:p>
          <a:p>
            <a:pPr algn="ctr"/>
            <a:r>
              <a:rPr lang="en-US" altLang="ko-KR" dirty="0"/>
              <a:t>Dataset</a:t>
            </a:r>
            <a:r>
              <a:rPr lang="ko-KR" altLang="en-US" dirty="0"/>
              <a:t> 구성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58" y="1588811"/>
            <a:ext cx="2867400" cy="2124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858" y="3712811"/>
            <a:ext cx="2880000" cy="19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900" y="2367000"/>
            <a:ext cx="3042487" cy="2124000"/>
          </a:xfrm>
          <a:prstGeom prst="rect">
            <a:avLst/>
          </a:prstGeom>
        </p:spPr>
      </p:pic>
      <p:sp>
        <p:nvSpPr>
          <p:cNvPr id="18" name="사각형: 둥근 모서리 1">
            <a:extLst>
              <a:ext uri="{FF2B5EF4-FFF2-40B4-BE49-F238E27FC236}">
                <a16:creationId xmlns:a16="http://schemas.microsoft.com/office/drawing/2014/main" id="{DA16AFDC-C7DE-43E9-8E19-8013E2107E86}"/>
              </a:ext>
            </a:extLst>
          </p:cNvPr>
          <p:cNvSpPr/>
          <p:nvPr/>
        </p:nvSpPr>
        <p:spPr>
          <a:xfrm>
            <a:off x="8010921" y="2111455"/>
            <a:ext cx="2967791" cy="26350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/>
              <a:t>상관관계 분석</a:t>
            </a:r>
            <a:r>
              <a:rPr lang="en-US" altLang="ko-KR" sz="1400" dirty="0"/>
              <a:t>Dataset</a:t>
            </a:r>
            <a:r>
              <a:rPr lang="ko-KR" altLang="en-US" sz="1400" dirty="0"/>
              <a:t>은</a:t>
            </a:r>
            <a:r>
              <a:rPr lang="en-US" altLang="ko-KR" sz="1400" dirty="0"/>
              <a:t> Date</a:t>
            </a:r>
            <a:r>
              <a:rPr lang="ko-KR" altLang="en-US" sz="1400" dirty="0"/>
              <a:t>를 기준으로 </a:t>
            </a:r>
            <a:r>
              <a:rPr lang="en-US" altLang="ko-KR" sz="1400" dirty="0"/>
              <a:t>inner merge</a:t>
            </a:r>
            <a:r>
              <a:rPr lang="ko-KR" altLang="en-US" sz="1400" dirty="0"/>
              <a:t>하였고 </a:t>
            </a:r>
            <a:r>
              <a:rPr lang="en-US" altLang="ko-KR" sz="1400" dirty="0"/>
              <a:t>,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df</a:t>
            </a:r>
            <a:r>
              <a:rPr lang="ko-KR" altLang="en-US" sz="1400" dirty="0"/>
              <a:t>의 경우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ndq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 기준 </a:t>
            </a:r>
            <a:r>
              <a:rPr lang="en-US" altLang="ko-KR" sz="1400" dirty="0"/>
              <a:t>125</a:t>
            </a:r>
            <a:r>
              <a:rPr lang="ko-KR" altLang="en-US" sz="1400" dirty="0"/>
              <a:t>개의 데이터가 손실되었다</a:t>
            </a:r>
            <a:r>
              <a:rPr lang="en-US" altLang="ko-KR" sz="1400" dirty="0"/>
              <a:t>.</a:t>
            </a:r>
          </a:p>
          <a:p>
            <a:endParaRPr kumimoji="1" lang="en-US" altLang="ko-KR" sz="1400" dirty="0"/>
          </a:p>
          <a:p>
            <a:r>
              <a:rPr lang="en-US" altLang="ko-KR" sz="1400" dirty="0"/>
              <a:t>D</a:t>
            </a:r>
            <a:r>
              <a:rPr kumimoji="1" lang="en-US" altLang="ko-KR" sz="1400" dirty="0"/>
              <a:t>f2</a:t>
            </a:r>
            <a:r>
              <a:rPr kumimoji="1" lang="ko-KR" altLang="en-US" sz="1400" dirty="0"/>
              <a:t>의 경우</a:t>
            </a:r>
            <a:r>
              <a:rPr kumimoji="1" lang="en-US" altLang="ko-KR" sz="1400" dirty="0"/>
              <a:t>, </a:t>
            </a:r>
            <a:r>
              <a:rPr lang="ko-KR" altLang="en-US" sz="1400" dirty="0" err="1"/>
              <a:t>넽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 기준 </a:t>
            </a:r>
            <a:r>
              <a:rPr lang="en-US" altLang="ko-KR" sz="1400" dirty="0"/>
              <a:t>212</a:t>
            </a:r>
            <a:r>
              <a:rPr lang="ko-KR" altLang="en-US" sz="1400" dirty="0"/>
              <a:t>개의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 가 손실되었다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Df3</a:t>
            </a:r>
            <a:r>
              <a:rPr lang="ko-KR" altLang="en-US" sz="1400" dirty="0"/>
              <a:t>의 경우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kospi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 기준</a:t>
            </a:r>
            <a:r>
              <a:rPr lang="en-US" altLang="ko-KR" sz="1400" dirty="0"/>
              <a:t> 1266</a:t>
            </a:r>
            <a:r>
              <a:rPr lang="ko-KR" altLang="en-US" sz="1400" dirty="0"/>
              <a:t>개의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데이터가 손실되었다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endParaRPr lang="ko-KR" altLang="en-US" sz="1400" dirty="0"/>
          </a:p>
          <a:p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9431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그래프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265E2E3-6593-474B-8978-38E0C4F26B77}"/>
              </a:ext>
            </a:extLst>
          </p:cNvPr>
          <p:cNvSpPr/>
          <p:nvPr/>
        </p:nvSpPr>
        <p:spPr>
          <a:xfrm>
            <a:off x="4151627" y="626601"/>
            <a:ext cx="3888745" cy="553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 2020~2021 </a:t>
            </a:r>
            <a:r>
              <a:rPr kumimoji="1" lang="ko-KR" altLang="en-US" dirty="0"/>
              <a:t>증시 추세선 그래프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C3517F-7FA0-41E1-94E0-47DA2AE2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51" y="1230630"/>
            <a:ext cx="9024494" cy="4447104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ABD7DEA-824B-4F74-A891-5EEDA30AA40B}"/>
              </a:ext>
            </a:extLst>
          </p:cNvPr>
          <p:cNvSpPr/>
          <p:nvPr/>
        </p:nvSpPr>
        <p:spPr>
          <a:xfrm>
            <a:off x="1218219" y="5954566"/>
            <a:ext cx="9891909" cy="553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COVID-19</a:t>
            </a:r>
            <a:r>
              <a:rPr lang="ko-KR" altLang="en-US" dirty="0"/>
              <a:t>이후 상승세</a:t>
            </a:r>
            <a:r>
              <a:rPr lang="en-US" altLang="ko-KR" dirty="0"/>
              <a:t>.. 21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말 부터 조정의 시작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55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그래프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265E2E3-6593-474B-8978-38E0C4F26B77}"/>
              </a:ext>
            </a:extLst>
          </p:cNvPr>
          <p:cNvSpPr/>
          <p:nvPr/>
        </p:nvSpPr>
        <p:spPr>
          <a:xfrm>
            <a:off x="1150045" y="806123"/>
            <a:ext cx="9891909" cy="553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 2020~2021 </a:t>
            </a:r>
            <a:r>
              <a:rPr kumimoji="1" lang="ko-KR" altLang="en-US" dirty="0"/>
              <a:t>각 증시 </a:t>
            </a:r>
            <a:r>
              <a:rPr kumimoji="1" lang="en-US" altLang="ko-KR" dirty="0"/>
              <a:t>/ </a:t>
            </a:r>
            <a:r>
              <a:rPr kumimoji="1" lang="ko-KR" altLang="en-US" dirty="0" smtClean="0"/>
              <a:t>미국 </a:t>
            </a:r>
            <a:r>
              <a:rPr kumimoji="1" lang="en-US" altLang="ko-KR" dirty="0" smtClean="0"/>
              <a:t>10</a:t>
            </a:r>
            <a:r>
              <a:rPr kumimoji="1" lang="ko-KR" altLang="en-US" dirty="0" smtClean="0"/>
              <a:t>년 만기 국채 수익률</a:t>
            </a:r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6194024-B9A1-4279-963F-75AE3FF53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45" y="1769035"/>
            <a:ext cx="4692340" cy="23530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0D6A7AE-BC63-4675-8C53-AEBD20242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617" y="1763765"/>
            <a:ext cx="4662578" cy="23636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7BBA2EF-5972-4BB9-8301-8533E3986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82" y="4243415"/>
            <a:ext cx="4626996" cy="2345566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FA3E3B8-20AD-4D8E-A7B9-17C1E9E77578}"/>
              </a:ext>
            </a:extLst>
          </p:cNvPr>
          <p:cNvSpPr/>
          <p:nvPr/>
        </p:nvSpPr>
        <p:spPr>
          <a:xfrm>
            <a:off x="8349806" y="5003385"/>
            <a:ext cx="2534763" cy="8256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ko-KR" altLang="en-US" sz="1100" dirty="0"/>
              <a:t>나스닥의 급격한 저하</a:t>
            </a:r>
            <a:endParaRPr kumimoji="1" lang="en-US" altLang="ko-KR" sz="1100" dirty="0"/>
          </a:p>
          <a:p>
            <a:pPr algn="ctr"/>
            <a:r>
              <a:rPr lang="ko-KR" altLang="en-US" sz="1100" dirty="0"/>
              <a:t>반면 견고하게 상승하는 </a:t>
            </a:r>
            <a:r>
              <a:rPr lang="en-US" altLang="ko-KR" sz="1100" dirty="0"/>
              <a:t>S&amp;P500</a:t>
            </a:r>
          </a:p>
          <a:p>
            <a:pPr algn="ctr"/>
            <a:r>
              <a:rPr kumimoji="1" lang="ko-KR" altLang="en-US" sz="1100" dirty="0"/>
              <a:t>한국증시는 </a:t>
            </a:r>
            <a:r>
              <a:rPr lang="ko-KR" altLang="en-US" sz="1100" dirty="0" err="1" smtClean="0"/>
              <a:t>약보합</a:t>
            </a:r>
            <a:r>
              <a:rPr lang="ko-KR" altLang="en-US" sz="1100" dirty="0" smtClean="0"/>
              <a:t> 하락</a:t>
            </a:r>
            <a:r>
              <a:rPr kumimoji="1" lang="ko-KR" altLang="en-US" sz="1100" dirty="0" smtClean="0"/>
              <a:t>추세</a:t>
            </a:r>
            <a:endParaRPr kumimoji="1" lang="en-US" altLang="ko-KR" sz="1100" dirty="0"/>
          </a:p>
          <a:p>
            <a:pPr algn="ctr"/>
            <a:endParaRPr kumimoji="1" lang="ko-KR" altLang="en-US" sz="1100" dirty="0"/>
          </a:p>
        </p:txBody>
      </p:sp>
      <p:sp>
        <p:nvSpPr>
          <p:cNvPr id="18" name="화살표: 위쪽 17">
            <a:extLst>
              <a:ext uri="{FF2B5EF4-FFF2-40B4-BE49-F238E27FC236}">
                <a16:creationId xmlns:a16="http://schemas.microsoft.com/office/drawing/2014/main" id="{12D243CA-082A-49BE-91FD-3BF55650EDC8}"/>
              </a:ext>
            </a:extLst>
          </p:cNvPr>
          <p:cNvSpPr/>
          <p:nvPr/>
        </p:nvSpPr>
        <p:spPr>
          <a:xfrm>
            <a:off x="6837105" y="4185614"/>
            <a:ext cx="1180123" cy="1955602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미국채금리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78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그래프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265E2E3-6593-474B-8978-38E0C4F26B77}"/>
              </a:ext>
            </a:extLst>
          </p:cNvPr>
          <p:cNvSpPr/>
          <p:nvPr/>
        </p:nvSpPr>
        <p:spPr>
          <a:xfrm>
            <a:off x="1150045" y="805413"/>
            <a:ext cx="9891909" cy="553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Nasdaq Composite - U.S. and U.S. 10 Year Treasury Note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BF7B89-A3B6-4E3E-AEFA-54183226F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7" y="2756614"/>
            <a:ext cx="5443492" cy="2740479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5C100E6-F553-47A2-9640-C9F9C2DF85EB}"/>
              </a:ext>
            </a:extLst>
          </p:cNvPr>
          <p:cNvSpPr/>
          <p:nvPr/>
        </p:nvSpPr>
        <p:spPr>
          <a:xfrm>
            <a:off x="1059487" y="1973838"/>
            <a:ext cx="4101893" cy="553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70~21</a:t>
            </a:r>
            <a:r>
              <a:rPr kumimoji="1" lang="ko-KR" altLang="en-US" dirty="0"/>
              <a:t>년 일별 추세선 그래프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EBC10DF-195D-4CE4-94CC-0CBCB8FD35AD}"/>
              </a:ext>
            </a:extLst>
          </p:cNvPr>
          <p:cNvSpPr/>
          <p:nvPr/>
        </p:nvSpPr>
        <p:spPr>
          <a:xfrm>
            <a:off x="6715738" y="1973838"/>
            <a:ext cx="4101893" cy="553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70~21</a:t>
            </a:r>
            <a:r>
              <a:rPr kumimoji="1" lang="ko-KR" altLang="en-US" dirty="0"/>
              <a:t>년 일별 변동률 그래프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152" y="2752038"/>
            <a:ext cx="5399064" cy="27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63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그래프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265E2E3-6593-474B-8978-38E0C4F26B77}"/>
              </a:ext>
            </a:extLst>
          </p:cNvPr>
          <p:cNvSpPr/>
          <p:nvPr/>
        </p:nvSpPr>
        <p:spPr>
          <a:xfrm>
            <a:off x="1150045" y="805413"/>
            <a:ext cx="9891909" cy="553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Nasdaq Composite - U.S. </a:t>
            </a:r>
            <a:r>
              <a:rPr kumimoji="1" lang="en-US" altLang="ko-KR" dirty="0" smtClean="0"/>
              <a:t>ad </a:t>
            </a:r>
            <a:r>
              <a:rPr kumimoji="1" lang="en-US" altLang="ko-KR" dirty="0"/>
              <a:t>U.S. 10 Year Treasury Note</a:t>
            </a:r>
            <a:endParaRPr kumimoji="1"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5C100E6-F553-47A2-9640-C9F9C2DF85EB}"/>
              </a:ext>
            </a:extLst>
          </p:cNvPr>
          <p:cNvSpPr/>
          <p:nvPr/>
        </p:nvSpPr>
        <p:spPr>
          <a:xfrm>
            <a:off x="6684256" y="1582106"/>
            <a:ext cx="4101893" cy="553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70~21</a:t>
            </a:r>
            <a:r>
              <a:rPr kumimoji="1" lang="ko-KR" altLang="en-US" dirty="0"/>
              <a:t>년 월별 </a:t>
            </a:r>
            <a:r>
              <a:rPr lang="en-US" altLang="ko-KR" dirty="0"/>
              <a:t>Correlation </a:t>
            </a:r>
            <a:r>
              <a:rPr lang="ko-KR" altLang="en-US" dirty="0"/>
              <a:t>선 그래프</a:t>
            </a:r>
            <a:endParaRPr kumimoji="1"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EBC10DF-195D-4CE4-94CC-0CBCB8FD35AD}"/>
              </a:ext>
            </a:extLst>
          </p:cNvPr>
          <p:cNvSpPr/>
          <p:nvPr/>
        </p:nvSpPr>
        <p:spPr>
          <a:xfrm>
            <a:off x="703349" y="1577457"/>
            <a:ext cx="4101893" cy="553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Nasdaq &amp; U.S 10 YT Correlation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E5FA7E-65D7-40EF-AF96-7D6C550CE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423" y="2295047"/>
            <a:ext cx="6793561" cy="41724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9" y="2349502"/>
            <a:ext cx="5168254" cy="40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55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30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회귀분석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265E2E3-6593-474B-8978-38E0C4F26B77}"/>
              </a:ext>
            </a:extLst>
          </p:cNvPr>
          <p:cNvSpPr/>
          <p:nvPr/>
        </p:nvSpPr>
        <p:spPr>
          <a:xfrm>
            <a:off x="1150045" y="805413"/>
            <a:ext cx="9891909" cy="553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Nasdaq Composite - U.S. and U.S. 10 Year Treasury Note</a:t>
            </a:r>
            <a:endParaRPr kumimoji="1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45" y="1775608"/>
            <a:ext cx="4525006" cy="449642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257244" y="2051202"/>
            <a:ext cx="4784709" cy="616426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ko-KR" altLang="en-US" sz="1400" dirty="0"/>
              <a:t>이 </a:t>
            </a:r>
            <a:r>
              <a:rPr lang="ko-KR" altLang="en-US" sz="1400" dirty="0" err="1"/>
              <a:t>회귀모형은</a:t>
            </a:r>
            <a:r>
              <a:rPr lang="ko-KR" altLang="en-US" sz="1400" dirty="0"/>
              <a:t> 통계적으로 유의미하였다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(F(1,12716)=1.296e+04,p&lt;0.05)</a:t>
            </a:r>
            <a:endParaRPr lang="ko-KR" altLang="en-US" sz="1400" dirty="0"/>
          </a:p>
        </p:txBody>
      </p:sp>
      <p:sp>
        <p:nvSpPr>
          <p:cNvPr id="14" name="자유형 13"/>
          <p:cNvSpPr/>
          <p:nvPr/>
        </p:nvSpPr>
        <p:spPr>
          <a:xfrm>
            <a:off x="6257244" y="1470495"/>
            <a:ext cx="2615437" cy="575640"/>
          </a:xfrm>
          <a:custGeom>
            <a:avLst/>
            <a:gdLst>
              <a:gd name="connsiteX0" fmla="*/ 0 w 3349297"/>
              <a:gd name="connsiteY0" fmla="*/ 191884 h 1151280"/>
              <a:gd name="connsiteX1" fmla="*/ 191884 w 3349297"/>
              <a:gd name="connsiteY1" fmla="*/ 0 h 1151280"/>
              <a:gd name="connsiteX2" fmla="*/ 3157413 w 3349297"/>
              <a:gd name="connsiteY2" fmla="*/ 0 h 1151280"/>
              <a:gd name="connsiteX3" fmla="*/ 3349297 w 3349297"/>
              <a:gd name="connsiteY3" fmla="*/ 191884 h 1151280"/>
              <a:gd name="connsiteX4" fmla="*/ 3349297 w 3349297"/>
              <a:gd name="connsiteY4" fmla="*/ 959396 h 1151280"/>
              <a:gd name="connsiteX5" fmla="*/ 3157413 w 3349297"/>
              <a:gd name="connsiteY5" fmla="*/ 1151280 h 1151280"/>
              <a:gd name="connsiteX6" fmla="*/ 191884 w 3349297"/>
              <a:gd name="connsiteY6" fmla="*/ 1151280 h 1151280"/>
              <a:gd name="connsiteX7" fmla="*/ 0 w 3349297"/>
              <a:gd name="connsiteY7" fmla="*/ 959396 h 1151280"/>
              <a:gd name="connsiteX8" fmla="*/ 0 w 3349297"/>
              <a:gd name="connsiteY8" fmla="*/ 191884 h 11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9297" h="1151280">
                <a:moveTo>
                  <a:pt x="0" y="191884"/>
                </a:moveTo>
                <a:cubicBezTo>
                  <a:pt x="0" y="85909"/>
                  <a:pt x="85909" y="0"/>
                  <a:pt x="191884" y="0"/>
                </a:cubicBezTo>
                <a:lnTo>
                  <a:pt x="3157413" y="0"/>
                </a:lnTo>
                <a:cubicBezTo>
                  <a:pt x="3263388" y="0"/>
                  <a:pt x="3349297" y="85909"/>
                  <a:pt x="3349297" y="191884"/>
                </a:cubicBezTo>
                <a:lnTo>
                  <a:pt x="3349297" y="959396"/>
                </a:lnTo>
                <a:cubicBezTo>
                  <a:pt x="3349297" y="1065371"/>
                  <a:pt x="3263388" y="1151280"/>
                  <a:pt x="3157413" y="1151280"/>
                </a:cubicBezTo>
                <a:lnTo>
                  <a:pt x="191884" y="1151280"/>
                </a:lnTo>
                <a:cubicBezTo>
                  <a:pt x="85909" y="1151280"/>
                  <a:pt x="0" y="1065371"/>
                  <a:pt x="0" y="959396"/>
                </a:cubicBezTo>
                <a:lnTo>
                  <a:pt x="0" y="19188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796" tIns="56201" rIns="182796" bIns="56201" numCol="1" spcCol="1270" anchor="ctr" anchorCtr="0">
            <a:noAutofit/>
          </a:bodyPr>
          <a:lstStyle/>
          <a:p>
            <a:pPr lvl="0" algn="ctr" defTabSz="1733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/>
              <a:t>1. </a:t>
            </a:r>
            <a:r>
              <a:rPr lang="ko-KR" altLang="en-US" dirty="0" err="1"/>
              <a:t>모형적합도</a:t>
            </a:r>
            <a:endParaRPr lang="ko-KR" altLang="en-US" kern="1200" dirty="0"/>
          </a:p>
        </p:txBody>
      </p:sp>
      <p:sp>
        <p:nvSpPr>
          <p:cNvPr id="21" name="직사각형 20"/>
          <p:cNvSpPr/>
          <p:nvPr/>
        </p:nvSpPr>
        <p:spPr>
          <a:xfrm>
            <a:off x="6257244" y="3791180"/>
            <a:ext cx="4784709" cy="871407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altLang="ko-KR" sz="1400" dirty="0"/>
              <a:t>us10y_c</a:t>
            </a:r>
            <a:r>
              <a:rPr lang="ko-KR" altLang="en-US" sz="1400" dirty="0"/>
              <a:t>의 회귀계수는 </a:t>
            </a:r>
            <a:r>
              <a:rPr lang="en-US" altLang="ko-KR" sz="1400" dirty="0"/>
              <a:t>-514.8303, </a:t>
            </a:r>
          </a:p>
          <a:p>
            <a:r>
              <a:rPr lang="en-US" altLang="ko-KR" sz="1400" dirty="0" err="1"/>
              <a:t>ndq_c</a:t>
            </a:r>
            <a:r>
              <a:rPr lang="ko-KR" altLang="en-US" sz="1400" dirty="0"/>
              <a:t>에 대하여 유의미한 예측변인으로 확인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(t(12716)=-113.823,p&lt;0.05)</a:t>
            </a:r>
            <a:endParaRPr lang="ko-KR" altLang="en-US" sz="1400" dirty="0"/>
          </a:p>
        </p:txBody>
      </p:sp>
      <p:sp>
        <p:nvSpPr>
          <p:cNvPr id="22" name="자유형 21"/>
          <p:cNvSpPr/>
          <p:nvPr/>
        </p:nvSpPr>
        <p:spPr>
          <a:xfrm>
            <a:off x="6257244" y="3210474"/>
            <a:ext cx="2615437" cy="575640"/>
          </a:xfrm>
          <a:custGeom>
            <a:avLst/>
            <a:gdLst>
              <a:gd name="connsiteX0" fmla="*/ 0 w 3349297"/>
              <a:gd name="connsiteY0" fmla="*/ 191884 h 1151280"/>
              <a:gd name="connsiteX1" fmla="*/ 191884 w 3349297"/>
              <a:gd name="connsiteY1" fmla="*/ 0 h 1151280"/>
              <a:gd name="connsiteX2" fmla="*/ 3157413 w 3349297"/>
              <a:gd name="connsiteY2" fmla="*/ 0 h 1151280"/>
              <a:gd name="connsiteX3" fmla="*/ 3349297 w 3349297"/>
              <a:gd name="connsiteY3" fmla="*/ 191884 h 1151280"/>
              <a:gd name="connsiteX4" fmla="*/ 3349297 w 3349297"/>
              <a:gd name="connsiteY4" fmla="*/ 959396 h 1151280"/>
              <a:gd name="connsiteX5" fmla="*/ 3157413 w 3349297"/>
              <a:gd name="connsiteY5" fmla="*/ 1151280 h 1151280"/>
              <a:gd name="connsiteX6" fmla="*/ 191884 w 3349297"/>
              <a:gd name="connsiteY6" fmla="*/ 1151280 h 1151280"/>
              <a:gd name="connsiteX7" fmla="*/ 0 w 3349297"/>
              <a:gd name="connsiteY7" fmla="*/ 959396 h 1151280"/>
              <a:gd name="connsiteX8" fmla="*/ 0 w 3349297"/>
              <a:gd name="connsiteY8" fmla="*/ 191884 h 11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9297" h="1151280">
                <a:moveTo>
                  <a:pt x="0" y="191884"/>
                </a:moveTo>
                <a:cubicBezTo>
                  <a:pt x="0" y="85909"/>
                  <a:pt x="85909" y="0"/>
                  <a:pt x="191884" y="0"/>
                </a:cubicBezTo>
                <a:lnTo>
                  <a:pt x="3157413" y="0"/>
                </a:lnTo>
                <a:cubicBezTo>
                  <a:pt x="3263388" y="0"/>
                  <a:pt x="3349297" y="85909"/>
                  <a:pt x="3349297" y="191884"/>
                </a:cubicBezTo>
                <a:lnTo>
                  <a:pt x="3349297" y="959396"/>
                </a:lnTo>
                <a:cubicBezTo>
                  <a:pt x="3349297" y="1065371"/>
                  <a:pt x="3263388" y="1151280"/>
                  <a:pt x="3157413" y="1151280"/>
                </a:cubicBezTo>
                <a:lnTo>
                  <a:pt x="191884" y="1151280"/>
                </a:lnTo>
                <a:cubicBezTo>
                  <a:pt x="85909" y="1151280"/>
                  <a:pt x="0" y="1065371"/>
                  <a:pt x="0" y="959396"/>
                </a:cubicBezTo>
                <a:lnTo>
                  <a:pt x="0" y="19188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796" tIns="56201" rIns="182796" bIns="56201" numCol="1" spcCol="1270" anchor="ctr" anchorCtr="0">
            <a:noAutofit/>
          </a:bodyPr>
          <a:lstStyle/>
          <a:p>
            <a:pPr lvl="0" algn="ctr" defTabSz="1733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dirty="0"/>
              <a:t>2. </a:t>
            </a:r>
            <a:r>
              <a:rPr lang="ko-KR" altLang="en-US" dirty="0"/>
              <a:t>회귀계수</a:t>
            </a:r>
            <a:endParaRPr lang="ko-KR" altLang="en-US" kern="1200" dirty="0"/>
          </a:p>
        </p:txBody>
      </p:sp>
      <p:sp>
        <p:nvSpPr>
          <p:cNvPr id="23" name="직사각형 22"/>
          <p:cNvSpPr/>
          <p:nvPr/>
        </p:nvSpPr>
        <p:spPr>
          <a:xfrm>
            <a:off x="6257244" y="5797175"/>
            <a:ext cx="4784709" cy="616426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altLang="ko-KR" sz="1400" dirty="0"/>
              <a:t>us10y_c</a:t>
            </a:r>
            <a:r>
              <a:rPr lang="ko-KR" altLang="en-US" sz="1400" dirty="0"/>
              <a:t>가 </a:t>
            </a:r>
            <a:r>
              <a:rPr lang="en-US" altLang="ko-KR" sz="1400" dirty="0" err="1"/>
              <a:t>ndq_c</a:t>
            </a:r>
            <a:r>
              <a:rPr lang="ko-KR" altLang="en-US" sz="1400" dirty="0"/>
              <a:t>를 </a:t>
            </a:r>
            <a:r>
              <a:rPr lang="en-US" altLang="ko-KR" sz="1400" dirty="0"/>
              <a:t>50.5</a:t>
            </a:r>
            <a:r>
              <a:rPr lang="ko-KR" altLang="en-US" sz="1400" dirty="0"/>
              <a:t>프로만큼 설명한다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4" name="자유형 23"/>
          <p:cNvSpPr/>
          <p:nvPr/>
        </p:nvSpPr>
        <p:spPr>
          <a:xfrm>
            <a:off x="6257244" y="5200366"/>
            <a:ext cx="2615437" cy="575640"/>
          </a:xfrm>
          <a:custGeom>
            <a:avLst/>
            <a:gdLst>
              <a:gd name="connsiteX0" fmla="*/ 0 w 3349297"/>
              <a:gd name="connsiteY0" fmla="*/ 191884 h 1151280"/>
              <a:gd name="connsiteX1" fmla="*/ 191884 w 3349297"/>
              <a:gd name="connsiteY1" fmla="*/ 0 h 1151280"/>
              <a:gd name="connsiteX2" fmla="*/ 3157413 w 3349297"/>
              <a:gd name="connsiteY2" fmla="*/ 0 h 1151280"/>
              <a:gd name="connsiteX3" fmla="*/ 3349297 w 3349297"/>
              <a:gd name="connsiteY3" fmla="*/ 191884 h 1151280"/>
              <a:gd name="connsiteX4" fmla="*/ 3349297 w 3349297"/>
              <a:gd name="connsiteY4" fmla="*/ 959396 h 1151280"/>
              <a:gd name="connsiteX5" fmla="*/ 3157413 w 3349297"/>
              <a:gd name="connsiteY5" fmla="*/ 1151280 h 1151280"/>
              <a:gd name="connsiteX6" fmla="*/ 191884 w 3349297"/>
              <a:gd name="connsiteY6" fmla="*/ 1151280 h 1151280"/>
              <a:gd name="connsiteX7" fmla="*/ 0 w 3349297"/>
              <a:gd name="connsiteY7" fmla="*/ 959396 h 1151280"/>
              <a:gd name="connsiteX8" fmla="*/ 0 w 3349297"/>
              <a:gd name="connsiteY8" fmla="*/ 191884 h 11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9297" h="1151280">
                <a:moveTo>
                  <a:pt x="0" y="191884"/>
                </a:moveTo>
                <a:cubicBezTo>
                  <a:pt x="0" y="85909"/>
                  <a:pt x="85909" y="0"/>
                  <a:pt x="191884" y="0"/>
                </a:cubicBezTo>
                <a:lnTo>
                  <a:pt x="3157413" y="0"/>
                </a:lnTo>
                <a:cubicBezTo>
                  <a:pt x="3263388" y="0"/>
                  <a:pt x="3349297" y="85909"/>
                  <a:pt x="3349297" y="191884"/>
                </a:cubicBezTo>
                <a:lnTo>
                  <a:pt x="3349297" y="959396"/>
                </a:lnTo>
                <a:cubicBezTo>
                  <a:pt x="3349297" y="1065371"/>
                  <a:pt x="3263388" y="1151280"/>
                  <a:pt x="3157413" y="1151280"/>
                </a:cubicBezTo>
                <a:lnTo>
                  <a:pt x="191884" y="1151280"/>
                </a:lnTo>
                <a:cubicBezTo>
                  <a:pt x="85909" y="1151280"/>
                  <a:pt x="0" y="1065371"/>
                  <a:pt x="0" y="959396"/>
                </a:cubicBezTo>
                <a:lnTo>
                  <a:pt x="0" y="19188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796" tIns="56201" rIns="182796" bIns="56201" numCol="1" spcCol="1270" anchor="ctr" anchorCtr="0">
            <a:noAutofit/>
          </a:bodyPr>
          <a:lstStyle/>
          <a:p>
            <a:pPr lvl="0" algn="ctr" defTabSz="1733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/>
              <a:t>3. </a:t>
            </a:r>
            <a:r>
              <a:rPr lang="ko-KR" altLang="en-US" sz="2000" dirty="0" err="1"/>
              <a:t>결정계수</a:t>
            </a:r>
            <a:endParaRPr lang="ko-KR" altLang="en-US" kern="1200" dirty="0"/>
          </a:p>
        </p:txBody>
      </p:sp>
    </p:spTree>
    <p:extLst>
      <p:ext uri="{BB962C8B-B14F-4D97-AF65-F5344CB8AC3E}">
        <p14:creationId xmlns:p14="http://schemas.microsoft.com/office/powerpoint/2010/main" val="26996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그래프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265E2E3-6593-474B-8978-38E0C4F26B77}"/>
              </a:ext>
            </a:extLst>
          </p:cNvPr>
          <p:cNvSpPr/>
          <p:nvPr/>
        </p:nvSpPr>
        <p:spPr>
          <a:xfrm>
            <a:off x="1150045" y="805413"/>
            <a:ext cx="9891909" cy="553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S&amp;P 500 and U.S. 10 Year Treasury Note</a:t>
            </a:r>
            <a:endParaRPr kumimoji="1"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5C100E6-F553-47A2-9640-C9F9C2DF85EB}"/>
              </a:ext>
            </a:extLst>
          </p:cNvPr>
          <p:cNvSpPr/>
          <p:nvPr/>
        </p:nvSpPr>
        <p:spPr>
          <a:xfrm>
            <a:off x="1059487" y="1973838"/>
            <a:ext cx="4101893" cy="553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70~21</a:t>
            </a:r>
            <a:r>
              <a:rPr kumimoji="1" lang="ko-KR" altLang="en-US" dirty="0"/>
              <a:t>년 일별 추세선 그래프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EBC10DF-195D-4CE4-94CC-0CBCB8FD35AD}"/>
              </a:ext>
            </a:extLst>
          </p:cNvPr>
          <p:cNvSpPr/>
          <p:nvPr/>
        </p:nvSpPr>
        <p:spPr>
          <a:xfrm>
            <a:off x="7030618" y="2021180"/>
            <a:ext cx="4101893" cy="553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70~21</a:t>
            </a:r>
            <a:r>
              <a:rPr kumimoji="1" lang="ko-KR" altLang="en-US" dirty="0"/>
              <a:t>년 일별 변동률 그래프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DCBD87-98A1-405D-990E-A929C042E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33" y="2754298"/>
            <a:ext cx="5443200" cy="27702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838" y="2753319"/>
            <a:ext cx="5439455" cy="277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26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그래프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265E2E3-6593-474B-8978-38E0C4F26B77}"/>
              </a:ext>
            </a:extLst>
          </p:cNvPr>
          <p:cNvSpPr/>
          <p:nvPr/>
        </p:nvSpPr>
        <p:spPr>
          <a:xfrm>
            <a:off x="1150045" y="805413"/>
            <a:ext cx="9891909" cy="553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S&amp;P 500 and U.S. 10 Year Treasury Note</a:t>
            </a:r>
            <a:endParaRPr kumimoji="1"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5C100E6-F553-47A2-9640-C9F9C2DF85EB}"/>
              </a:ext>
            </a:extLst>
          </p:cNvPr>
          <p:cNvSpPr/>
          <p:nvPr/>
        </p:nvSpPr>
        <p:spPr>
          <a:xfrm>
            <a:off x="6528631" y="1624777"/>
            <a:ext cx="4101893" cy="553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70~21</a:t>
            </a:r>
            <a:r>
              <a:rPr kumimoji="1" lang="ko-KR" altLang="en-US" dirty="0"/>
              <a:t>년 월별 </a:t>
            </a:r>
            <a:r>
              <a:rPr lang="en-US" altLang="ko-KR" dirty="0"/>
              <a:t>Correlation </a:t>
            </a:r>
            <a:r>
              <a:rPr lang="ko-KR" altLang="en-US" dirty="0"/>
              <a:t>선 그래프</a:t>
            </a:r>
            <a:endParaRPr kumimoji="1"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EBC10DF-195D-4CE4-94CC-0CBCB8FD35AD}"/>
              </a:ext>
            </a:extLst>
          </p:cNvPr>
          <p:cNvSpPr/>
          <p:nvPr/>
        </p:nvSpPr>
        <p:spPr>
          <a:xfrm>
            <a:off x="703352" y="1624777"/>
            <a:ext cx="4101893" cy="553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S&amp;P 500 &amp; U.S 10 YT Correlation</a:t>
            </a:r>
            <a:endParaRPr kumimoji="1"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188A25C-6956-4E9B-923B-D62B6EB16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978" y="2349502"/>
            <a:ext cx="6793200" cy="42654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71" y="2450475"/>
            <a:ext cx="5168254" cy="40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25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30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회귀분석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265E2E3-6593-474B-8978-38E0C4F26B77}"/>
              </a:ext>
            </a:extLst>
          </p:cNvPr>
          <p:cNvSpPr/>
          <p:nvPr/>
        </p:nvSpPr>
        <p:spPr>
          <a:xfrm>
            <a:off x="1150045" y="805413"/>
            <a:ext cx="9891909" cy="553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S&amp;P 500 and U.S. 10 Year Treasury Note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257244" y="2051202"/>
            <a:ext cx="4784709" cy="616426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ko-KR" altLang="en-US" sz="1400" dirty="0"/>
              <a:t>이 </a:t>
            </a:r>
            <a:r>
              <a:rPr lang="ko-KR" altLang="en-US" sz="1400" dirty="0" err="1"/>
              <a:t>회귀모형은</a:t>
            </a:r>
            <a:r>
              <a:rPr lang="ko-KR" altLang="en-US" sz="1400" dirty="0"/>
              <a:t> 통계적으로 유의미하였다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(F(1,12717)=2.094e+04,p&lt;0.05)</a:t>
            </a:r>
            <a:endParaRPr lang="ko-KR" altLang="en-US" sz="1400" dirty="0"/>
          </a:p>
        </p:txBody>
      </p:sp>
      <p:sp>
        <p:nvSpPr>
          <p:cNvPr id="14" name="자유형 13"/>
          <p:cNvSpPr/>
          <p:nvPr/>
        </p:nvSpPr>
        <p:spPr>
          <a:xfrm>
            <a:off x="6257244" y="1470495"/>
            <a:ext cx="2615437" cy="575640"/>
          </a:xfrm>
          <a:custGeom>
            <a:avLst/>
            <a:gdLst>
              <a:gd name="connsiteX0" fmla="*/ 0 w 3349297"/>
              <a:gd name="connsiteY0" fmla="*/ 191884 h 1151280"/>
              <a:gd name="connsiteX1" fmla="*/ 191884 w 3349297"/>
              <a:gd name="connsiteY1" fmla="*/ 0 h 1151280"/>
              <a:gd name="connsiteX2" fmla="*/ 3157413 w 3349297"/>
              <a:gd name="connsiteY2" fmla="*/ 0 h 1151280"/>
              <a:gd name="connsiteX3" fmla="*/ 3349297 w 3349297"/>
              <a:gd name="connsiteY3" fmla="*/ 191884 h 1151280"/>
              <a:gd name="connsiteX4" fmla="*/ 3349297 w 3349297"/>
              <a:gd name="connsiteY4" fmla="*/ 959396 h 1151280"/>
              <a:gd name="connsiteX5" fmla="*/ 3157413 w 3349297"/>
              <a:gd name="connsiteY5" fmla="*/ 1151280 h 1151280"/>
              <a:gd name="connsiteX6" fmla="*/ 191884 w 3349297"/>
              <a:gd name="connsiteY6" fmla="*/ 1151280 h 1151280"/>
              <a:gd name="connsiteX7" fmla="*/ 0 w 3349297"/>
              <a:gd name="connsiteY7" fmla="*/ 959396 h 1151280"/>
              <a:gd name="connsiteX8" fmla="*/ 0 w 3349297"/>
              <a:gd name="connsiteY8" fmla="*/ 191884 h 11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9297" h="1151280">
                <a:moveTo>
                  <a:pt x="0" y="191884"/>
                </a:moveTo>
                <a:cubicBezTo>
                  <a:pt x="0" y="85909"/>
                  <a:pt x="85909" y="0"/>
                  <a:pt x="191884" y="0"/>
                </a:cubicBezTo>
                <a:lnTo>
                  <a:pt x="3157413" y="0"/>
                </a:lnTo>
                <a:cubicBezTo>
                  <a:pt x="3263388" y="0"/>
                  <a:pt x="3349297" y="85909"/>
                  <a:pt x="3349297" y="191884"/>
                </a:cubicBezTo>
                <a:lnTo>
                  <a:pt x="3349297" y="959396"/>
                </a:lnTo>
                <a:cubicBezTo>
                  <a:pt x="3349297" y="1065371"/>
                  <a:pt x="3263388" y="1151280"/>
                  <a:pt x="3157413" y="1151280"/>
                </a:cubicBezTo>
                <a:lnTo>
                  <a:pt x="191884" y="1151280"/>
                </a:lnTo>
                <a:cubicBezTo>
                  <a:pt x="85909" y="1151280"/>
                  <a:pt x="0" y="1065371"/>
                  <a:pt x="0" y="959396"/>
                </a:cubicBezTo>
                <a:lnTo>
                  <a:pt x="0" y="19188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796" tIns="56201" rIns="182796" bIns="56201" numCol="1" spcCol="1270" anchor="ctr" anchorCtr="0">
            <a:noAutofit/>
          </a:bodyPr>
          <a:lstStyle/>
          <a:p>
            <a:pPr lvl="0" algn="ctr" defTabSz="1733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/>
              <a:t>1. </a:t>
            </a:r>
            <a:r>
              <a:rPr lang="ko-KR" altLang="en-US" dirty="0" err="1"/>
              <a:t>모형적합도</a:t>
            </a:r>
            <a:endParaRPr lang="ko-KR" altLang="en-US" kern="1200" dirty="0"/>
          </a:p>
        </p:txBody>
      </p:sp>
      <p:sp>
        <p:nvSpPr>
          <p:cNvPr id="21" name="직사각형 20"/>
          <p:cNvSpPr/>
          <p:nvPr/>
        </p:nvSpPr>
        <p:spPr>
          <a:xfrm>
            <a:off x="6257244" y="3791180"/>
            <a:ext cx="4784709" cy="871407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altLang="ko-KR" sz="1400" dirty="0"/>
              <a:t>us10y_c</a:t>
            </a:r>
            <a:r>
              <a:rPr lang="ko-KR" altLang="en-US" sz="1400" dirty="0"/>
              <a:t>의 회귀계수는 </a:t>
            </a:r>
            <a:r>
              <a:rPr lang="en-US" altLang="ko-KR" sz="1400" dirty="0"/>
              <a:t>-212.4087</a:t>
            </a:r>
            <a:r>
              <a:rPr lang="ko-KR" altLang="en-US" sz="1400" dirty="0"/>
              <a:t>로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 err="1"/>
              <a:t>spx_c</a:t>
            </a:r>
            <a:r>
              <a:rPr lang="ko-KR" altLang="en-US" sz="1400" dirty="0"/>
              <a:t>에 대하여 유의미한 예측변인으로 확인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(t(12717)=-144.697,p&lt;0.05)</a:t>
            </a:r>
            <a:endParaRPr lang="ko-KR" altLang="en-US" sz="1400" dirty="0"/>
          </a:p>
        </p:txBody>
      </p:sp>
      <p:sp>
        <p:nvSpPr>
          <p:cNvPr id="22" name="자유형 21"/>
          <p:cNvSpPr/>
          <p:nvPr/>
        </p:nvSpPr>
        <p:spPr>
          <a:xfrm>
            <a:off x="6257244" y="3210474"/>
            <a:ext cx="2615437" cy="575640"/>
          </a:xfrm>
          <a:custGeom>
            <a:avLst/>
            <a:gdLst>
              <a:gd name="connsiteX0" fmla="*/ 0 w 3349297"/>
              <a:gd name="connsiteY0" fmla="*/ 191884 h 1151280"/>
              <a:gd name="connsiteX1" fmla="*/ 191884 w 3349297"/>
              <a:gd name="connsiteY1" fmla="*/ 0 h 1151280"/>
              <a:gd name="connsiteX2" fmla="*/ 3157413 w 3349297"/>
              <a:gd name="connsiteY2" fmla="*/ 0 h 1151280"/>
              <a:gd name="connsiteX3" fmla="*/ 3349297 w 3349297"/>
              <a:gd name="connsiteY3" fmla="*/ 191884 h 1151280"/>
              <a:gd name="connsiteX4" fmla="*/ 3349297 w 3349297"/>
              <a:gd name="connsiteY4" fmla="*/ 959396 h 1151280"/>
              <a:gd name="connsiteX5" fmla="*/ 3157413 w 3349297"/>
              <a:gd name="connsiteY5" fmla="*/ 1151280 h 1151280"/>
              <a:gd name="connsiteX6" fmla="*/ 191884 w 3349297"/>
              <a:gd name="connsiteY6" fmla="*/ 1151280 h 1151280"/>
              <a:gd name="connsiteX7" fmla="*/ 0 w 3349297"/>
              <a:gd name="connsiteY7" fmla="*/ 959396 h 1151280"/>
              <a:gd name="connsiteX8" fmla="*/ 0 w 3349297"/>
              <a:gd name="connsiteY8" fmla="*/ 191884 h 11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9297" h="1151280">
                <a:moveTo>
                  <a:pt x="0" y="191884"/>
                </a:moveTo>
                <a:cubicBezTo>
                  <a:pt x="0" y="85909"/>
                  <a:pt x="85909" y="0"/>
                  <a:pt x="191884" y="0"/>
                </a:cubicBezTo>
                <a:lnTo>
                  <a:pt x="3157413" y="0"/>
                </a:lnTo>
                <a:cubicBezTo>
                  <a:pt x="3263388" y="0"/>
                  <a:pt x="3349297" y="85909"/>
                  <a:pt x="3349297" y="191884"/>
                </a:cubicBezTo>
                <a:lnTo>
                  <a:pt x="3349297" y="959396"/>
                </a:lnTo>
                <a:cubicBezTo>
                  <a:pt x="3349297" y="1065371"/>
                  <a:pt x="3263388" y="1151280"/>
                  <a:pt x="3157413" y="1151280"/>
                </a:cubicBezTo>
                <a:lnTo>
                  <a:pt x="191884" y="1151280"/>
                </a:lnTo>
                <a:cubicBezTo>
                  <a:pt x="85909" y="1151280"/>
                  <a:pt x="0" y="1065371"/>
                  <a:pt x="0" y="959396"/>
                </a:cubicBezTo>
                <a:lnTo>
                  <a:pt x="0" y="19188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796" tIns="56201" rIns="182796" bIns="56201" numCol="1" spcCol="1270" anchor="ctr" anchorCtr="0">
            <a:noAutofit/>
          </a:bodyPr>
          <a:lstStyle/>
          <a:p>
            <a:pPr lvl="0" algn="ctr" defTabSz="1733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dirty="0"/>
              <a:t>2. </a:t>
            </a:r>
            <a:r>
              <a:rPr lang="ko-KR" altLang="en-US" dirty="0"/>
              <a:t>회귀계수</a:t>
            </a:r>
            <a:endParaRPr lang="ko-KR" altLang="en-US" kern="1200" dirty="0"/>
          </a:p>
        </p:txBody>
      </p:sp>
      <p:sp>
        <p:nvSpPr>
          <p:cNvPr id="23" name="직사각형 22"/>
          <p:cNvSpPr/>
          <p:nvPr/>
        </p:nvSpPr>
        <p:spPr>
          <a:xfrm>
            <a:off x="6257244" y="5797175"/>
            <a:ext cx="4784709" cy="616426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altLang="ko-KR" sz="1400" dirty="0"/>
              <a:t>us10y_c</a:t>
            </a:r>
            <a:r>
              <a:rPr lang="ko-KR" altLang="en-US" sz="1400" dirty="0"/>
              <a:t>가 </a:t>
            </a:r>
            <a:r>
              <a:rPr lang="en-US" altLang="ko-KR" sz="1400" dirty="0" err="1"/>
              <a:t>spx_c</a:t>
            </a:r>
            <a:r>
              <a:rPr lang="ko-KR" altLang="en-US" sz="1400" dirty="0"/>
              <a:t>를 </a:t>
            </a:r>
            <a:r>
              <a:rPr lang="en-US" altLang="ko-KR" sz="1400" dirty="0"/>
              <a:t>62.2</a:t>
            </a:r>
            <a:r>
              <a:rPr lang="ko-KR" altLang="en-US" sz="1400" dirty="0"/>
              <a:t>프로만큼 설명한다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4" name="자유형 23"/>
          <p:cNvSpPr/>
          <p:nvPr/>
        </p:nvSpPr>
        <p:spPr>
          <a:xfrm>
            <a:off x="6257244" y="5200366"/>
            <a:ext cx="2615437" cy="575640"/>
          </a:xfrm>
          <a:custGeom>
            <a:avLst/>
            <a:gdLst>
              <a:gd name="connsiteX0" fmla="*/ 0 w 3349297"/>
              <a:gd name="connsiteY0" fmla="*/ 191884 h 1151280"/>
              <a:gd name="connsiteX1" fmla="*/ 191884 w 3349297"/>
              <a:gd name="connsiteY1" fmla="*/ 0 h 1151280"/>
              <a:gd name="connsiteX2" fmla="*/ 3157413 w 3349297"/>
              <a:gd name="connsiteY2" fmla="*/ 0 h 1151280"/>
              <a:gd name="connsiteX3" fmla="*/ 3349297 w 3349297"/>
              <a:gd name="connsiteY3" fmla="*/ 191884 h 1151280"/>
              <a:gd name="connsiteX4" fmla="*/ 3349297 w 3349297"/>
              <a:gd name="connsiteY4" fmla="*/ 959396 h 1151280"/>
              <a:gd name="connsiteX5" fmla="*/ 3157413 w 3349297"/>
              <a:gd name="connsiteY5" fmla="*/ 1151280 h 1151280"/>
              <a:gd name="connsiteX6" fmla="*/ 191884 w 3349297"/>
              <a:gd name="connsiteY6" fmla="*/ 1151280 h 1151280"/>
              <a:gd name="connsiteX7" fmla="*/ 0 w 3349297"/>
              <a:gd name="connsiteY7" fmla="*/ 959396 h 1151280"/>
              <a:gd name="connsiteX8" fmla="*/ 0 w 3349297"/>
              <a:gd name="connsiteY8" fmla="*/ 191884 h 11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9297" h="1151280">
                <a:moveTo>
                  <a:pt x="0" y="191884"/>
                </a:moveTo>
                <a:cubicBezTo>
                  <a:pt x="0" y="85909"/>
                  <a:pt x="85909" y="0"/>
                  <a:pt x="191884" y="0"/>
                </a:cubicBezTo>
                <a:lnTo>
                  <a:pt x="3157413" y="0"/>
                </a:lnTo>
                <a:cubicBezTo>
                  <a:pt x="3263388" y="0"/>
                  <a:pt x="3349297" y="85909"/>
                  <a:pt x="3349297" y="191884"/>
                </a:cubicBezTo>
                <a:lnTo>
                  <a:pt x="3349297" y="959396"/>
                </a:lnTo>
                <a:cubicBezTo>
                  <a:pt x="3349297" y="1065371"/>
                  <a:pt x="3263388" y="1151280"/>
                  <a:pt x="3157413" y="1151280"/>
                </a:cubicBezTo>
                <a:lnTo>
                  <a:pt x="191884" y="1151280"/>
                </a:lnTo>
                <a:cubicBezTo>
                  <a:pt x="85909" y="1151280"/>
                  <a:pt x="0" y="1065371"/>
                  <a:pt x="0" y="959396"/>
                </a:cubicBezTo>
                <a:lnTo>
                  <a:pt x="0" y="19188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796" tIns="56201" rIns="182796" bIns="56201" numCol="1" spcCol="1270" anchor="ctr" anchorCtr="0">
            <a:noAutofit/>
          </a:bodyPr>
          <a:lstStyle/>
          <a:p>
            <a:pPr lvl="0" algn="ctr" defTabSz="1733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/>
              <a:t>3. </a:t>
            </a:r>
            <a:r>
              <a:rPr lang="ko-KR" altLang="en-US" sz="2000" dirty="0" err="1"/>
              <a:t>결정계수</a:t>
            </a:r>
            <a:endParaRPr lang="ko-KR" altLang="en-US" kern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45" y="1704099"/>
            <a:ext cx="4372585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41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그래프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265E2E3-6593-474B-8978-38E0C4F26B77}"/>
              </a:ext>
            </a:extLst>
          </p:cNvPr>
          <p:cNvSpPr/>
          <p:nvPr/>
        </p:nvSpPr>
        <p:spPr>
          <a:xfrm>
            <a:off x="1150045" y="805413"/>
            <a:ext cx="9891909" cy="553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KOSPI </a:t>
            </a:r>
            <a:r>
              <a:rPr kumimoji="1" lang="en-US" altLang="ko-KR" dirty="0"/>
              <a:t>and U.S. 10 Year Treasury Note</a:t>
            </a:r>
            <a:endParaRPr kumimoji="1"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5C100E6-F553-47A2-9640-C9F9C2DF85EB}"/>
              </a:ext>
            </a:extLst>
          </p:cNvPr>
          <p:cNvSpPr/>
          <p:nvPr/>
        </p:nvSpPr>
        <p:spPr>
          <a:xfrm>
            <a:off x="1059487" y="1973838"/>
            <a:ext cx="4101893" cy="553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r>
              <a:rPr kumimoji="1" lang="en-US" altLang="ko-KR" dirty="0"/>
              <a:t>0~21</a:t>
            </a:r>
            <a:r>
              <a:rPr kumimoji="1" lang="ko-KR" altLang="en-US" dirty="0"/>
              <a:t>년 일별 추세선 그래프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EBC10DF-195D-4CE4-94CC-0CBCB8FD35AD}"/>
              </a:ext>
            </a:extLst>
          </p:cNvPr>
          <p:cNvSpPr/>
          <p:nvPr/>
        </p:nvSpPr>
        <p:spPr>
          <a:xfrm>
            <a:off x="7030620" y="1973837"/>
            <a:ext cx="4101893" cy="553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80</a:t>
            </a:r>
            <a:r>
              <a:rPr kumimoji="1" lang="en-US" altLang="ko-KR" dirty="0"/>
              <a:t>~21</a:t>
            </a:r>
            <a:r>
              <a:rPr kumimoji="1" lang="ko-KR" altLang="en-US" dirty="0"/>
              <a:t>년 일별 </a:t>
            </a:r>
            <a:r>
              <a:rPr lang="ko-KR" altLang="en-US" dirty="0"/>
              <a:t>변동</a:t>
            </a:r>
            <a:r>
              <a:rPr kumimoji="1" lang="ko-KR" altLang="en-US" dirty="0"/>
              <a:t>률 그래프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25AC08C-548E-4CAA-807F-87C99AC13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08" y="2752894"/>
            <a:ext cx="5492449" cy="27953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033" y="2798691"/>
            <a:ext cx="5399065" cy="275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8B84"/>
              </a:clrFrom>
              <a:clrTo>
                <a:srgbClr val="FE8B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3" t="16425" r="16374" b="22513"/>
          <a:stretch/>
        </p:blipFill>
        <p:spPr>
          <a:xfrm>
            <a:off x="7855891" y="1826032"/>
            <a:ext cx="2410512" cy="332629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1246268" y="170892"/>
            <a:ext cx="4149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b="1" spc="-150" dirty="0">
                <a:solidFill>
                  <a:schemeClr val="bg1"/>
                </a:solidFill>
              </a:rPr>
              <a:t>Table of Contents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63327" y="1765851"/>
            <a:ext cx="4732218" cy="3838527"/>
            <a:chOff x="339686" y="1061247"/>
            <a:chExt cx="3681448" cy="3838527"/>
          </a:xfrm>
        </p:grpSpPr>
        <p:grpSp>
          <p:nvGrpSpPr>
            <p:cNvPr id="39" name="그룹 38"/>
            <p:cNvGrpSpPr/>
            <p:nvPr/>
          </p:nvGrpSpPr>
          <p:grpSpPr>
            <a:xfrm>
              <a:off x="339686" y="1989317"/>
              <a:ext cx="3681447" cy="795260"/>
              <a:chOff x="572692" y="1719596"/>
              <a:chExt cx="3681447" cy="795260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0F9463-4505-451F-8BF5-877E3F648D14}"/>
                  </a:ext>
                </a:extLst>
              </p:cNvPr>
              <p:cNvSpPr txBox="1"/>
              <p:nvPr/>
            </p:nvSpPr>
            <p:spPr>
              <a:xfrm flipH="1">
                <a:off x="572692" y="1719596"/>
                <a:ext cx="73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spc="300" dirty="0">
                    <a:solidFill>
                      <a:schemeClr val="bg1"/>
                    </a:solidFill>
                  </a:rPr>
                  <a:t>02</a:t>
                </a:r>
                <a:endParaRPr lang="ko-KR" altLang="en-US" b="1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テキスト ボックス 2">
                <a:extLst>
                  <a:ext uri="{FF2B5EF4-FFF2-40B4-BE49-F238E27FC236}">
                    <a16:creationId xmlns:a16="http://schemas.microsoft.com/office/drawing/2014/main" id="{7CC15B21-9934-4063-A981-1254F24D8805}"/>
                  </a:ext>
                </a:extLst>
              </p:cNvPr>
              <p:cNvSpPr txBox="1"/>
              <p:nvPr/>
            </p:nvSpPr>
            <p:spPr>
              <a:xfrm>
                <a:off x="1394977" y="2053191"/>
                <a:ext cx="28591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2400" b="1" spc="300" dirty="0">
                    <a:solidFill>
                      <a:schemeClr val="bg1"/>
                    </a:solidFill>
                  </a:rPr>
                  <a:t>연구가설 및 조사 설계</a:t>
                </a:r>
                <a:endParaRPr kumimoji="1" lang="ja-JP" altLang="en-US" sz="2400" b="1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正方形/長方形 1">
                <a:extLst>
                  <a:ext uri="{FF2B5EF4-FFF2-40B4-BE49-F238E27FC236}">
                    <a16:creationId xmlns:a16="http://schemas.microsoft.com/office/drawing/2014/main" id="{CACB1BF2-EB4E-4F36-8540-C3A1A7F0AD1E}"/>
                  </a:ext>
                </a:extLst>
              </p:cNvPr>
              <p:cNvSpPr/>
              <p:nvPr/>
            </p:nvSpPr>
            <p:spPr>
              <a:xfrm>
                <a:off x="764078" y="2147201"/>
                <a:ext cx="296326" cy="296326"/>
              </a:xfrm>
              <a:prstGeom prst="rect">
                <a:avLst/>
              </a:prstGeom>
              <a:solidFill>
                <a:schemeClr val="bg1"/>
              </a:solidFill>
              <a:ln w="152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339686" y="3082580"/>
              <a:ext cx="3681448" cy="740196"/>
              <a:chOff x="572692" y="1719596"/>
              <a:chExt cx="3681448" cy="74019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A0F9463-4505-451F-8BF5-877E3F648D14}"/>
                  </a:ext>
                </a:extLst>
              </p:cNvPr>
              <p:cNvSpPr txBox="1"/>
              <p:nvPr/>
            </p:nvSpPr>
            <p:spPr>
              <a:xfrm flipH="1">
                <a:off x="572692" y="1719596"/>
                <a:ext cx="73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spc="300" dirty="0">
                    <a:solidFill>
                      <a:schemeClr val="bg1"/>
                    </a:solidFill>
                  </a:rPr>
                  <a:t>03</a:t>
                </a:r>
                <a:endParaRPr lang="ko-KR" altLang="en-US" b="1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テキスト ボックス 2">
                <a:extLst>
                  <a:ext uri="{FF2B5EF4-FFF2-40B4-BE49-F238E27FC236}">
                    <a16:creationId xmlns:a16="http://schemas.microsoft.com/office/drawing/2014/main" id="{7CC15B21-9934-4063-A981-1254F24D8805}"/>
                  </a:ext>
                </a:extLst>
              </p:cNvPr>
              <p:cNvSpPr txBox="1"/>
              <p:nvPr/>
            </p:nvSpPr>
            <p:spPr>
              <a:xfrm>
                <a:off x="2974441" y="1998127"/>
                <a:ext cx="1279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2400" b="1" spc="300" dirty="0">
                    <a:solidFill>
                      <a:schemeClr val="bg1"/>
                    </a:solidFill>
                  </a:rPr>
                  <a:t>실증분석</a:t>
                </a:r>
                <a:endParaRPr kumimoji="1" lang="ja-JP" altLang="en-US" sz="2400" b="1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正方形/長方形 1">
                <a:extLst>
                  <a:ext uri="{FF2B5EF4-FFF2-40B4-BE49-F238E27FC236}">
                    <a16:creationId xmlns:a16="http://schemas.microsoft.com/office/drawing/2014/main" id="{CACB1BF2-EB4E-4F36-8540-C3A1A7F0AD1E}"/>
                  </a:ext>
                </a:extLst>
              </p:cNvPr>
              <p:cNvSpPr/>
              <p:nvPr/>
            </p:nvSpPr>
            <p:spPr>
              <a:xfrm>
                <a:off x="764078" y="2147201"/>
                <a:ext cx="296326" cy="296326"/>
              </a:xfrm>
              <a:prstGeom prst="rect">
                <a:avLst/>
              </a:prstGeom>
              <a:solidFill>
                <a:schemeClr val="bg1"/>
              </a:solidFill>
              <a:ln w="152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339686" y="4175843"/>
              <a:ext cx="3681448" cy="723931"/>
              <a:chOff x="572692" y="1719596"/>
              <a:chExt cx="3681448" cy="723931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A0F9463-4505-451F-8BF5-877E3F648D14}"/>
                  </a:ext>
                </a:extLst>
              </p:cNvPr>
              <p:cNvSpPr txBox="1"/>
              <p:nvPr/>
            </p:nvSpPr>
            <p:spPr>
              <a:xfrm flipH="1">
                <a:off x="572692" y="1719596"/>
                <a:ext cx="73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spc="300" dirty="0">
                    <a:solidFill>
                      <a:schemeClr val="bg1"/>
                    </a:solidFill>
                  </a:rPr>
                  <a:t>04</a:t>
                </a:r>
                <a:endParaRPr lang="ko-KR" altLang="en-US" b="1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テキスト ボックス 2">
                <a:extLst>
                  <a:ext uri="{FF2B5EF4-FFF2-40B4-BE49-F238E27FC236}">
                    <a16:creationId xmlns:a16="http://schemas.microsoft.com/office/drawing/2014/main" id="{7CC15B21-9934-4063-A981-1254F24D8805}"/>
                  </a:ext>
                </a:extLst>
              </p:cNvPr>
              <p:cNvSpPr txBox="1"/>
              <p:nvPr/>
            </p:nvSpPr>
            <p:spPr>
              <a:xfrm>
                <a:off x="3376977" y="1943062"/>
                <a:ext cx="877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2400" b="1" spc="300" dirty="0">
                    <a:solidFill>
                      <a:schemeClr val="bg1"/>
                    </a:solidFill>
                  </a:rPr>
                  <a:t>결론</a:t>
                </a:r>
                <a:endParaRPr kumimoji="1" lang="ja-JP" altLang="en-US" sz="2400" b="1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正方形/長方形 1">
                <a:extLst>
                  <a:ext uri="{FF2B5EF4-FFF2-40B4-BE49-F238E27FC236}">
                    <a16:creationId xmlns:a16="http://schemas.microsoft.com/office/drawing/2014/main" id="{CACB1BF2-EB4E-4F36-8540-C3A1A7F0AD1E}"/>
                  </a:ext>
                </a:extLst>
              </p:cNvPr>
              <p:cNvSpPr/>
              <p:nvPr/>
            </p:nvSpPr>
            <p:spPr>
              <a:xfrm>
                <a:off x="764078" y="2147201"/>
                <a:ext cx="296326" cy="296326"/>
              </a:xfrm>
              <a:prstGeom prst="rect">
                <a:avLst/>
              </a:prstGeom>
              <a:solidFill>
                <a:schemeClr val="bg1"/>
              </a:solidFill>
              <a:ln w="152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339686" y="1061247"/>
              <a:ext cx="3681447" cy="723931"/>
              <a:chOff x="572692" y="1719596"/>
              <a:chExt cx="3681447" cy="723931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A0F9463-4505-451F-8BF5-877E3F648D14}"/>
                  </a:ext>
                </a:extLst>
              </p:cNvPr>
              <p:cNvSpPr txBox="1"/>
              <p:nvPr/>
            </p:nvSpPr>
            <p:spPr>
              <a:xfrm flipH="1">
                <a:off x="572692" y="1719596"/>
                <a:ext cx="73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spc="300" dirty="0">
                    <a:solidFill>
                      <a:schemeClr val="bg1"/>
                    </a:solidFill>
                  </a:rPr>
                  <a:t>01</a:t>
                </a:r>
                <a:endParaRPr lang="ko-KR" altLang="en-US" b="1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テキスト ボックス 2">
                <a:extLst>
                  <a:ext uri="{FF2B5EF4-FFF2-40B4-BE49-F238E27FC236}">
                    <a16:creationId xmlns:a16="http://schemas.microsoft.com/office/drawing/2014/main" id="{7CC15B21-9934-4063-A981-1254F24D8805}"/>
                  </a:ext>
                </a:extLst>
              </p:cNvPr>
              <p:cNvSpPr txBox="1"/>
              <p:nvPr/>
            </p:nvSpPr>
            <p:spPr>
              <a:xfrm>
                <a:off x="1660231" y="1943062"/>
                <a:ext cx="2593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2400" b="1" spc="300" dirty="0">
                    <a:solidFill>
                      <a:schemeClr val="bg1"/>
                    </a:solidFill>
                  </a:rPr>
                  <a:t>서론 및 이론적 배경</a:t>
                </a:r>
                <a:endParaRPr kumimoji="1" lang="ja-JP" altLang="en-US" sz="2400" b="1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正方形/長方形 1">
                <a:extLst>
                  <a:ext uri="{FF2B5EF4-FFF2-40B4-BE49-F238E27FC236}">
                    <a16:creationId xmlns:a16="http://schemas.microsoft.com/office/drawing/2014/main" id="{CACB1BF2-EB4E-4F36-8540-C3A1A7F0AD1E}"/>
                  </a:ext>
                </a:extLst>
              </p:cNvPr>
              <p:cNvSpPr/>
              <p:nvPr/>
            </p:nvSpPr>
            <p:spPr>
              <a:xfrm>
                <a:off x="764078" y="2147201"/>
                <a:ext cx="296326" cy="296326"/>
              </a:xfrm>
              <a:prstGeom prst="rect">
                <a:avLst/>
              </a:prstGeom>
              <a:solidFill>
                <a:schemeClr val="bg1"/>
              </a:solidFill>
              <a:ln w="152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그래프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265E2E3-6593-474B-8978-38E0C4F26B77}"/>
              </a:ext>
            </a:extLst>
          </p:cNvPr>
          <p:cNvSpPr/>
          <p:nvPr/>
        </p:nvSpPr>
        <p:spPr>
          <a:xfrm>
            <a:off x="1150045" y="805413"/>
            <a:ext cx="9891909" cy="553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KOSPI </a:t>
            </a:r>
            <a:r>
              <a:rPr kumimoji="1" lang="en-US" altLang="ko-KR" dirty="0"/>
              <a:t>and U.S. 10 Year Treasury Note</a:t>
            </a:r>
            <a:endParaRPr kumimoji="1"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5C100E6-F553-47A2-9640-C9F9C2DF85EB}"/>
              </a:ext>
            </a:extLst>
          </p:cNvPr>
          <p:cNvSpPr/>
          <p:nvPr/>
        </p:nvSpPr>
        <p:spPr>
          <a:xfrm>
            <a:off x="6542532" y="1592308"/>
            <a:ext cx="4101893" cy="553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80~21</a:t>
            </a:r>
            <a:r>
              <a:rPr kumimoji="1" lang="ko-KR" altLang="en-US" dirty="0"/>
              <a:t>년 월별 </a:t>
            </a:r>
            <a:r>
              <a:rPr lang="en-US" altLang="ko-KR" dirty="0"/>
              <a:t>Correlation </a:t>
            </a:r>
            <a:r>
              <a:rPr lang="ko-KR" altLang="en-US" dirty="0"/>
              <a:t>선 그래프</a:t>
            </a:r>
            <a:endParaRPr kumimoji="1"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EBC10DF-195D-4CE4-94CC-0CBCB8FD35AD}"/>
              </a:ext>
            </a:extLst>
          </p:cNvPr>
          <p:cNvSpPr/>
          <p:nvPr/>
        </p:nvSpPr>
        <p:spPr>
          <a:xfrm>
            <a:off x="703798" y="1594664"/>
            <a:ext cx="4101893" cy="553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KOSPI</a:t>
            </a:r>
            <a:r>
              <a:rPr kumimoji="1" lang="en-US" altLang="ko-KR" dirty="0"/>
              <a:t> U.S 10 YT Correlation</a:t>
            </a:r>
            <a:endParaRPr kumimoji="1"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BEFE0BF-C124-4940-8A17-75E65A952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257" y="2300730"/>
            <a:ext cx="6798445" cy="42245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3" y="2349502"/>
            <a:ext cx="5244444" cy="41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71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30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회귀분석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265E2E3-6593-474B-8978-38E0C4F26B77}"/>
              </a:ext>
            </a:extLst>
          </p:cNvPr>
          <p:cNvSpPr/>
          <p:nvPr/>
        </p:nvSpPr>
        <p:spPr>
          <a:xfrm>
            <a:off x="1150045" y="805413"/>
            <a:ext cx="9891909" cy="553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KOSPI and U.S. 10 Year Treasury Note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257244" y="2051202"/>
            <a:ext cx="4784709" cy="616426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ko-KR" altLang="en-US" sz="1400" dirty="0"/>
              <a:t>이 </a:t>
            </a:r>
            <a:r>
              <a:rPr lang="ko-KR" altLang="en-US" sz="1400" dirty="0" err="1"/>
              <a:t>회귀모형은</a:t>
            </a:r>
            <a:r>
              <a:rPr lang="ko-KR" altLang="en-US" sz="1400" dirty="0"/>
              <a:t> 통계적으로 유의미하였다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(F(1,9759)=2.198e+04,p&lt;0.05)</a:t>
            </a:r>
            <a:endParaRPr lang="ko-KR" altLang="en-US" sz="1400" dirty="0"/>
          </a:p>
        </p:txBody>
      </p:sp>
      <p:sp>
        <p:nvSpPr>
          <p:cNvPr id="14" name="자유형 13"/>
          <p:cNvSpPr/>
          <p:nvPr/>
        </p:nvSpPr>
        <p:spPr>
          <a:xfrm>
            <a:off x="6257244" y="1470495"/>
            <a:ext cx="2615437" cy="575640"/>
          </a:xfrm>
          <a:custGeom>
            <a:avLst/>
            <a:gdLst>
              <a:gd name="connsiteX0" fmla="*/ 0 w 3349297"/>
              <a:gd name="connsiteY0" fmla="*/ 191884 h 1151280"/>
              <a:gd name="connsiteX1" fmla="*/ 191884 w 3349297"/>
              <a:gd name="connsiteY1" fmla="*/ 0 h 1151280"/>
              <a:gd name="connsiteX2" fmla="*/ 3157413 w 3349297"/>
              <a:gd name="connsiteY2" fmla="*/ 0 h 1151280"/>
              <a:gd name="connsiteX3" fmla="*/ 3349297 w 3349297"/>
              <a:gd name="connsiteY3" fmla="*/ 191884 h 1151280"/>
              <a:gd name="connsiteX4" fmla="*/ 3349297 w 3349297"/>
              <a:gd name="connsiteY4" fmla="*/ 959396 h 1151280"/>
              <a:gd name="connsiteX5" fmla="*/ 3157413 w 3349297"/>
              <a:gd name="connsiteY5" fmla="*/ 1151280 h 1151280"/>
              <a:gd name="connsiteX6" fmla="*/ 191884 w 3349297"/>
              <a:gd name="connsiteY6" fmla="*/ 1151280 h 1151280"/>
              <a:gd name="connsiteX7" fmla="*/ 0 w 3349297"/>
              <a:gd name="connsiteY7" fmla="*/ 959396 h 1151280"/>
              <a:gd name="connsiteX8" fmla="*/ 0 w 3349297"/>
              <a:gd name="connsiteY8" fmla="*/ 191884 h 11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9297" h="1151280">
                <a:moveTo>
                  <a:pt x="0" y="191884"/>
                </a:moveTo>
                <a:cubicBezTo>
                  <a:pt x="0" y="85909"/>
                  <a:pt x="85909" y="0"/>
                  <a:pt x="191884" y="0"/>
                </a:cubicBezTo>
                <a:lnTo>
                  <a:pt x="3157413" y="0"/>
                </a:lnTo>
                <a:cubicBezTo>
                  <a:pt x="3263388" y="0"/>
                  <a:pt x="3349297" y="85909"/>
                  <a:pt x="3349297" y="191884"/>
                </a:cubicBezTo>
                <a:lnTo>
                  <a:pt x="3349297" y="959396"/>
                </a:lnTo>
                <a:cubicBezTo>
                  <a:pt x="3349297" y="1065371"/>
                  <a:pt x="3263388" y="1151280"/>
                  <a:pt x="3157413" y="1151280"/>
                </a:cubicBezTo>
                <a:lnTo>
                  <a:pt x="191884" y="1151280"/>
                </a:lnTo>
                <a:cubicBezTo>
                  <a:pt x="85909" y="1151280"/>
                  <a:pt x="0" y="1065371"/>
                  <a:pt x="0" y="959396"/>
                </a:cubicBezTo>
                <a:lnTo>
                  <a:pt x="0" y="19188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796" tIns="56201" rIns="182796" bIns="56201" numCol="1" spcCol="1270" anchor="ctr" anchorCtr="0">
            <a:noAutofit/>
          </a:bodyPr>
          <a:lstStyle/>
          <a:p>
            <a:pPr lvl="0" algn="ctr" defTabSz="1733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/>
              <a:t>1. </a:t>
            </a:r>
            <a:r>
              <a:rPr lang="ko-KR" altLang="en-US" dirty="0" err="1"/>
              <a:t>모형적합도</a:t>
            </a:r>
            <a:endParaRPr lang="ko-KR" altLang="en-US" kern="1200" dirty="0"/>
          </a:p>
        </p:txBody>
      </p:sp>
      <p:sp>
        <p:nvSpPr>
          <p:cNvPr id="21" name="직사각형 20"/>
          <p:cNvSpPr/>
          <p:nvPr/>
        </p:nvSpPr>
        <p:spPr>
          <a:xfrm>
            <a:off x="6257244" y="3791180"/>
            <a:ext cx="4784709" cy="871407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altLang="ko-KR" sz="1400" dirty="0"/>
              <a:t>Us10y_80_c</a:t>
            </a:r>
            <a:r>
              <a:rPr lang="ko-KR" altLang="en-US" sz="1400" dirty="0"/>
              <a:t>의 회귀계수는 </a:t>
            </a:r>
            <a:r>
              <a:rPr lang="en-US" altLang="ko-KR" sz="1400" dirty="0"/>
              <a:t>-179.5317</a:t>
            </a:r>
            <a:r>
              <a:rPr lang="ko-KR" altLang="en-US" sz="1400" dirty="0"/>
              <a:t>로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 err="1"/>
              <a:t>kospi</a:t>
            </a:r>
            <a:r>
              <a:rPr lang="en-US" altLang="ko-KR" sz="1400" dirty="0"/>
              <a:t>__c</a:t>
            </a:r>
            <a:r>
              <a:rPr lang="ko-KR" altLang="en-US" sz="1400" dirty="0"/>
              <a:t>에 대하여 유의미한 예측변인으로 확인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(t(9759)=-148.273,p&lt;0.05)</a:t>
            </a:r>
            <a:endParaRPr lang="ko-KR" altLang="en-US" sz="1400" dirty="0"/>
          </a:p>
        </p:txBody>
      </p:sp>
      <p:sp>
        <p:nvSpPr>
          <p:cNvPr id="22" name="자유형 21"/>
          <p:cNvSpPr/>
          <p:nvPr/>
        </p:nvSpPr>
        <p:spPr>
          <a:xfrm>
            <a:off x="6257244" y="3210474"/>
            <a:ext cx="2615437" cy="575640"/>
          </a:xfrm>
          <a:custGeom>
            <a:avLst/>
            <a:gdLst>
              <a:gd name="connsiteX0" fmla="*/ 0 w 3349297"/>
              <a:gd name="connsiteY0" fmla="*/ 191884 h 1151280"/>
              <a:gd name="connsiteX1" fmla="*/ 191884 w 3349297"/>
              <a:gd name="connsiteY1" fmla="*/ 0 h 1151280"/>
              <a:gd name="connsiteX2" fmla="*/ 3157413 w 3349297"/>
              <a:gd name="connsiteY2" fmla="*/ 0 h 1151280"/>
              <a:gd name="connsiteX3" fmla="*/ 3349297 w 3349297"/>
              <a:gd name="connsiteY3" fmla="*/ 191884 h 1151280"/>
              <a:gd name="connsiteX4" fmla="*/ 3349297 w 3349297"/>
              <a:gd name="connsiteY4" fmla="*/ 959396 h 1151280"/>
              <a:gd name="connsiteX5" fmla="*/ 3157413 w 3349297"/>
              <a:gd name="connsiteY5" fmla="*/ 1151280 h 1151280"/>
              <a:gd name="connsiteX6" fmla="*/ 191884 w 3349297"/>
              <a:gd name="connsiteY6" fmla="*/ 1151280 h 1151280"/>
              <a:gd name="connsiteX7" fmla="*/ 0 w 3349297"/>
              <a:gd name="connsiteY7" fmla="*/ 959396 h 1151280"/>
              <a:gd name="connsiteX8" fmla="*/ 0 w 3349297"/>
              <a:gd name="connsiteY8" fmla="*/ 191884 h 11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9297" h="1151280">
                <a:moveTo>
                  <a:pt x="0" y="191884"/>
                </a:moveTo>
                <a:cubicBezTo>
                  <a:pt x="0" y="85909"/>
                  <a:pt x="85909" y="0"/>
                  <a:pt x="191884" y="0"/>
                </a:cubicBezTo>
                <a:lnTo>
                  <a:pt x="3157413" y="0"/>
                </a:lnTo>
                <a:cubicBezTo>
                  <a:pt x="3263388" y="0"/>
                  <a:pt x="3349297" y="85909"/>
                  <a:pt x="3349297" y="191884"/>
                </a:cubicBezTo>
                <a:lnTo>
                  <a:pt x="3349297" y="959396"/>
                </a:lnTo>
                <a:cubicBezTo>
                  <a:pt x="3349297" y="1065371"/>
                  <a:pt x="3263388" y="1151280"/>
                  <a:pt x="3157413" y="1151280"/>
                </a:cubicBezTo>
                <a:lnTo>
                  <a:pt x="191884" y="1151280"/>
                </a:lnTo>
                <a:cubicBezTo>
                  <a:pt x="85909" y="1151280"/>
                  <a:pt x="0" y="1065371"/>
                  <a:pt x="0" y="959396"/>
                </a:cubicBezTo>
                <a:lnTo>
                  <a:pt x="0" y="19188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796" tIns="56201" rIns="182796" bIns="56201" numCol="1" spcCol="1270" anchor="ctr" anchorCtr="0">
            <a:noAutofit/>
          </a:bodyPr>
          <a:lstStyle/>
          <a:p>
            <a:pPr lvl="0" algn="ctr" defTabSz="1733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dirty="0"/>
              <a:t>2. </a:t>
            </a:r>
            <a:r>
              <a:rPr lang="ko-KR" altLang="en-US" dirty="0"/>
              <a:t>회귀계수</a:t>
            </a:r>
            <a:endParaRPr lang="ko-KR" altLang="en-US" kern="1200" dirty="0"/>
          </a:p>
        </p:txBody>
      </p:sp>
      <p:sp>
        <p:nvSpPr>
          <p:cNvPr id="23" name="직사각형 22"/>
          <p:cNvSpPr/>
          <p:nvPr/>
        </p:nvSpPr>
        <p:spPr>
          <a:xfrm>
            <a:off x="6257244" y="5797175"/>
            <a:ext cx="4784709" cy="616426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altLang="ko-KR" sz="1400" dirty="0"/>
              <a:t>us10y_80_c</a:t>
            </a:r>
            <a:r>
              <a:rPr lang="ko-KR" altLang="en-US" sz="1400" dirty="0"/>
              <a:t>가 </a:t>
            </a:r>
            <a:r>
              <a:rPr lang="en-US" altLang="ko-KR" sz="1400" dirty="0" err="1"/>
              <a:t>kospi_c</a:t>
            </a:r>
            <a:r>
              <a:rPr lang="ko-KR" altLang="en-US" sz="1400" dirty="0"/>
              <a:t>를 </a:t>
            </a:r>
            <a:r>
              <a:rPr lang="en-US" altLang="ko-KR" sz="1400" dirty="0"/>
              <a:t>69.3</a:t>
            </a:r>
            <a:r>
              <a:rPr lang="ko-KR" altLang="en-US" sz="1400" dirty="0"/>
              <a:t>프로만큼 설명한다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4" name="자유형 23"/>
          <p:cNvSpPr/>
          <p:nvPr/>
        </p:nvSpPr>
        <p:spPr>
          <a:xfrm>
            <a:off x="6257244" y="5200366"/>
            <a:ext cx="2615437" cy="575640"/>
          </a:xfrm>
          <a:custGeom>
            <a:avLst/>
            <a:gdLst>
              <a:gd name="connsiteX0" fmla="*/ 0 w 3349297"/>
              <a:gd name="connsiteY0" fmla="*/ 191884 h 1151280"/>
              <a:gd name="connsiteX1" fmla="*/ 191884 w 3349297"/>
              <a:gd name="connsiteY1" fmla="*/ 0 h 1151280"/>
              <a:gd name="connsiteX2" fmla="*/ 3157413 w 3349297"/>
              <a:gd name="connsiteY2" fmla="*/ 0 h 1151280"/>
              <a:gd name="connsiteX3" fmla="*/ 3349297 w 3349297"/>
              <a:gd name="connsiteY3" fmla="*/ 191884 h 1151280"/>
              <a:gd name="connsiteX4" fmla="*/ 3349297 w 3349297"/>
              <a:gd name="connsiteY4" fmla="*/ 959396 h 1151280"/>
              <a:gd name="connsiteX5" fmla="*/ 3157413 w 3349297"/>
              <a:gd name="connsiteY5" fmla="*/ 1151280 h 1151280"/>
              <a:gd name="connsiteX6" fmla="*/ 191884 w 3349297"/>
              <a:gd name="connsiteY6" fmla="*/ 1151280 h 1151280"/>
              <a:gd name="connsiteX7" fmla="*/ 0 w 3349297"/>
              <a:gd name="connsiteY7" fmla="*/ 959396 h 1151280"/>
              <a:gd name="connsiteX8" fmla="*/ 0 w 3349297"/>
              <a:gd name="connsiteY8" fmla="*/ 191884 h 11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9297" h="1151280">
                <a:moveTo>
                  <a:pt x="0" y="191884"/>
                </a:moveTo>
                <a:cubicBezTo>
                  <a:pt x="0" y="85909"/>
                  <a:pt x="85909" y="0"/>
                  <a:pt x="191884" y="0"/>
                </a:cubicBezTo>
                <a:lnTo>
                  <a:pt x="3157413" y="0"/>
                </a:lnTo>
                <a:cubicBezTo>
                  <a:pt x="3263388" y="0"/>
                  <a:pt x="3349297" y="85909"/>
                  <a:pt x="3349297" y="191884"/>
                </a:cubicBezTo>
                <a:lnTo>
                  <a:pt x="3349297" y="959396"/>
                </a:lnTo>
                <a:cubicBezTo>
                  <a:pt x="3349297" y="1065371"/>
                  <a:pt x="3263388" y="1151280"/>
                  <a:pt x="3157413" y="1151280"/>
                </a:cubicBezTo>
                <a:lnTo>
                  <a:pt x="191884" y="1151280"/>
                </a:lnTo>
                <a:cubicBezTo>
                  <a:pt x="85909" y="1151280"/>
                  <a:pt x="0" y="1065371"/>
                  <a:pt x="0" y="959396"/>
                </a:cubicBezTo>
                <a:lnTo>
                  <a:pt x="0" y="19188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796" tIns="56201" rIns="182796" bIns="56201" numCol="1" spcCol="1270" anchor="ctr" anchorCtr="0">
            <a:noAutofit/>
          </a:bodyPr>
          <a:lstStyle/>
          <a:p>
            <a:pPr lvl="0" algn="ctr" defTabSz="1733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/>
              <a:t>3. </a:t>
            </a:r>
            <a:r>
              <a:rPr lang="ko-KR" altLang="en-US" sz="2000" dirty="0" err="1"/>
              <a:t>결정계수</a:t>
            </a:r>
            <a:endParaRPr lang="ko-KR" altLang="en-US" kern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82" y="1676316"/>
            <a:ext cx="4401164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19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번외 그래프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265E2E3-6593-474B-8978-38E0C4F26B77}"/>
              </a:ext>
            </a:extLst>
          </p:cNvPr>
          <p:cNvSpPr/>
          <p:nvPr/>
        </p:nvSpPr>
        <p:spPr>
          <a:xfrm>
            <a:off x="1150045" y="805413"/>
            <a:ext cx="9891909" cy="553665"/>
          </a:xfrm>
          <a:prstGeom prst="roundRect">
            <a:avLst/>
          </a:prstGeom>
          <a:solidFill>
            <a:srgbClr val="BED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KOSPI </a:t>
            </a:r>
            <a:r>
              <a:rPr kumimoji="1" lang="en-US" altLang="ko-KR" dirty="0"/>
              <a:t>and USD/KRW</a:t>
            </a:r>
            <a:endParaRPr kumimoji="1"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5C100E6-F553-47A2-9640-C9F9C2DF85EB}"/>
              </a:ext>
            </a:extLst>
          </p:cNvPr>
          <p:cNvSpPr/>
          <p:nvPr/>
        </p:nvSpPr>
        <p:spPr>
          <a:xfrm>
            <a:off x="3074676" y="1892777"/>
            <a:ext cx="5869300" cy="553665"/>
          </a:xfrm>
          <a:prstGeom prst="roundRect">
            <a:avLst/>
          </a:prstGeom>
          <a:solidFill>
            <a:srgbClr val="BED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80~21</a:t>
            </a:r>
            <a:r>
              <a:rPr kumimoji="1" lang="ko-KR" altLang="en-US" dirty="0"/>
              <a:t>년 추세선 그래프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649B23-3420-4FEF-85C2-D4B3238B5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77" y="2605057"/>
            <a:ext cx="8806697" cy="402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30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번외 그래프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265E2E3-6593-474B-8978-38E0C4F26B77}"/>
              </a:ext>
            </a:extLst>
          </p:cNvPr>
          <p:cNvSpPr/>
          <p:nvPr/>
        </p:nvSpPr>
        <p:spPr>
          <a:xfrm>
            <a:off x="1150045" y="805413"/>
            <a:ext cx="9891909" cy="553665"/>
          </a:xfrm>
          <a:prstGeom prst="roundRect">
            <a:avLst/>
          </a:prstGeom>
          <a:solidFill>
            <a:srgbClr val="BED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KOSPI </a:t>
            </a:r>
            <a:r>
              <a:rPr kumimoji="1" lang="en-US" altLang="ko-KR" dirty="0"/>
              <a:t>and USD/KRW</a:t>
            </a:r>
            <a:endParaRPr kumimoji="1"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5C100E6-F553-47A2-9640-C9F9C2DF85EB}"/>
              </a:ext>
            </a:extLst>
          </p:cNvPr>
          <p:cNvSpPr/>
          <p:nvPr/>
        </p:nvSpPr>
        <p:spPr>
          <a:xfrm>
            <a:off x="6678748" y="5472021"/>
            <a:ext cx="4101893" cy="553665"/>
          </a:xfrm>
          <a:prstGeom prst="roundRect">
            <a:avLst/>
          </a:prstGeom>
          <a:solidFill>
            <a:srgbClr val="BED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80~21</a:t>
            </a:r>
            <a:r>
              <a:rPr kumimoji="1" lang="ko-KR" altLang="en-US" dirty="0"/>
              <a:t>년 월별 </a:t>
            </a:r>
            <a:r>
              <a:rPr lang="en-US" altLang="ko-KR" dirty="0"/>
              <a:t>Correlation </a:t>
            </a:r>
            <a:r>
              <a:rPr lang="ko-KR" altLang="en-US" dirty="0"/>
              <a:t>선 그래프</a:t>
            </a:r>
            <a:endParaRPr kumimoji="1"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EBC10DF-195D-4CE4-94CC-0CBCB8FD35AD}"/>
              </a:ext>
            </a:extLst>
          </p:cNvPr>
          <p:cNvSpPr/>
          <p:nvPr/>
        </p:nvSpPr>
        <p:spPr>
          <a:xfrm>
            <a:off x="703350" y="1795837"/>
            <a:ext cx="4101893" cy="553665"/>
          </a:xfrm>
          <a:prstGeom prst="roundRect">
            <a:avLst/>
          </a:prstGeom>
          <a:solidFill>
            <a:srgbClr val="BED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KOSPI</a:t>
            </a:r>
            <a:r>
              <a:rPr kumimoji="1" lang="en-US" altLang="ko-KR" dirty="0"/>
              <a:t> USD/KRW</a:t>
            </a:r>
            <a:endParaRPr kumimoji="1"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ABAC2C4-2D4B-4E6F-BFBE-0AD3F6E1BC92}"/>
              </a:ext>
            </a:extLst>
          </p:cNvPr>
          <p:cNvSpPr/>
          <p:nvPr/>
        </p:nvSpPr>
        <p:spPr>
          <a:xfrm>
            <a:off x="703349" y="2561225"/>
            <a:ext cx="4101893" cy="1427097"/>
          </a:xfrm>
          <a:prstGeom prst="roundRect">
            <a:avLst/>
          </a:prstGeom>
          <a:solidFill>
            <a:srgbClr val="BED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두 </a:t>
            </a:r>
            <a:r>
              <a:rPr lang="en-US" altLang="ko-KR" dirty="0"/>
              <a:t>Dataset</a:t>
            </a:r>
            <a:r>
              <a:rPr lang="ko-KR" altLang="en-US" dirty="0"/>
              <a:t>을 </a:t>
            </a:r>
            <a:r>
              <a:rPr lang="en-US" altLang="ko-KR" dirty="0"/>
              <a:t>Date</a:t>
            </a:r>
            <a:r>
              <a:rPr lang="ko-KR" altLang="en-US" dirty="0"/>
              <a:t>를 기준으로 </a:t>
            </a:r>
            <a:endParaRPr lang="en-US" altLang="ko-KR" dirty="0"/>
          </a:p>
          <a:p>
            <a:pPr algn="ctr"/>
            <a:r>
              <a:rPr kumimoji="1" lang="en-US" altLang="ko-KR" dirty="0"/>
              <a:t>Inner merge</a:t>
            </a:r>
            <a:r>
              <a:rPr kumimoji="1" lang="ko-KR" altLang="en-US" dirty="0"/>
              <a:t>하였고</a:t>
            </a:r>
            <a:r>
              <a:rPr kumimoji="1" lang="en-US" altLang="ko-KR" dirty="0"/>
              <a:t>, </a:t>
            </a:r>
          </a:p>
          <a:p>
            <a:pPr algn="ctr"/>
            <a:r>
              <a:rPr kumimoji="1" lang="en-US" altLang="ko-KR" dirty="0"/>
              <a:t> </a:t>
            </a:r>
            <a:r>
              <a:rPr kumimoji="1" lang="en-US" altLang="ko-KR" dirty="0" err="1"/>
              <a:t>Kospi</a:t>
            </a:r>
            <a:r>
              <a:rPr kumimoji="1" lang="ko-KR" altLang="en-US" dirty="0"/>
              <a:t>데이터 기준 </a:t>
            </a:r>
            <a:r>
              <a:rPr kumimoji="1" lang="en-US" altLang="ko-KR" dirty="0"/>
              <a:t>1335</a:t>
            </a:r>
            <a:r>
              <a:rPr kumimoji="1" lang="ko-KR" altLang="en-US" dirty="0"/>
              <a:t>개의</a:t>
            </a:r>
            <a:endParaRPr kumimoji="1" lang="en-US" altLang="ko-KR" dirty="0"/>
          </a:p>
          <a:p>
            <a:pPr algn="ctr"/>
            <a:r>
              <a:rPr lang="ko-KR" altLang="en-US" dirty="0"/>
              <a:t>데이터 손실이 발생했다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5457BC-3DFB-463F-86D9-D60DFE75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57" y="4240756"/>
            <a:ext cx="3648075" cy="1390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215412-C701-43FD-A734-23C6D7E62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806" y="1832707"/>
            <a:ext cx="6614394" cy="313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93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결론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1496176" y="1184585"/>
            <a:ext cx="4599824" cy="4877222"/>
            <a:chOff x="3874977" y="1359394"/>
            <a:chExt cx="4599824" cy="4877222"/>
          </a:xfrm>
        </p:grpSpPr>
        <p:sp>
          <p:nvSpPr>
            <p:cNvPr id="10" name="자유형: 도형 7">
              <a:extLst>
                <a:ext uri="{FF2B5EF4-FFF2-40B4-BE49-F238E27FC236}">
                  <a16:creationId xmlns:a16="http://schemas.microsoft.com/office/drawing/2014/main" id="{9CD26B84-F08B-42C4-8315-ADB030402498}"/>
                </a:ext>
              </a:extLst>
            </p:cNvPr>
            <p:cNvSpPr/>
            <p:nvPr/>
          </p:nvSpPr>
          <p:spPr>
            <a:xfrm>
              <a:off x="6175357" y="1359394"/>
              <a:ext cx="1552572" cy="1784566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solidFill>
              <a:srgbClr val="BEDAE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kern="1200" dirty="0"/>
                <a:t>미국 </a:t>
              </a:r>
              <a:r>
                <a:rPr lang="en-US" altLang="ko-KR" sz="1600" dirty="0"/>
                <a:t>10</a:t>
              </a:r>
              <a:r>
                <a:rPr lang="ko-KR" altLang="en-US" sz="1600" dirty="0"/>
                <a:t>년 만기 국채 수익률</a:t>
              </a:r>
              <a:endParaRPr lang="ko-KR" altLang="en-US" sz="1600" kern="1200" dirty="0"/>
            </a:p>
          </p:txBody>
        </p:sp>
        <p:sp>
          <p:nvSpPr>
            <p:cNvPr id="13" name="자유형: 도형 11">
              <a:extLst>
                <a:ext uri="{FF2B5EF4-FFF2-40B4-BE49-F238E27FC236}">
                  <a16:creationId xmlns:a16="http://schemas.microsoft.com/office/drawing/2014/main" id="{0D2762A7-CDB1-4358-9383-2FB490A19E8C}"/>
                </a:ext>
              </a:extLst>
            </p:cNvPr>
            <p:cNvSpPr/>
            <p:nvPr/>
          </p:nvSpPr>
          <p:spPr>
            <a:xfrm>
              <a:off x="3874977" y="2757098"/>
              <a:ext cx="1552572" cy="1784566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500" kern="1200" dirty="0"/>
                <a:t>원</a:t>
              </a:r>
              <a:r>
                <a:rPr lang="en-US" altLang="ko-KR" sz="1500" kern="1200" dirty="0"/>
                <a:t>,</a:t>
              </a:r>
              <a:r>
                <a:rPr lang="ko-KR" altLang="en-US" sz="1500" kern="1200" dirty="0"/>
                <a:t>달러환율</a:t>
              </a:r>
            </a:p>
          </p:txBody>
        </p:sp>
        <p:sp>
          <p:nvSpPr>
            <p:cNvPr id="17" name="자유형: 도형 13">
              <a:extLst>
                <a:ext uri="{FF2B5EF4-FFF2-40B4-BE49-F238E27FC236}">
                  <a16:creationId xmlns:a16="http://schemas.microsoft.com/office/drawing/2014/main" id="{3A513A66-9526-46D2-B9DE-E97A5E75036F}"/>
                </a:ext>
              </a:extLst>
            </p:cNvPr>
            <p:cNvSpPr/>
            <p:nvPr/>
          </p:nvSpPr>
          <p:spPr>
            <a:xfrm>
              <a:off x="4356226" y="3013430"/>
              <a:ext cx="1927332" cy="1070739"/>
            </a:xfrm>
            <a:custGeom>
              <a:avLst/>
              <a:gdLst>
                <a:gd name="connsiteX0" fmla="*/ 0 w 1440604"/>
                <a:gd name="connsiteY0" fmla="*/ 0 h 800335"/>
                <a:gd name="connsiteX1" fmla="*/ 1440604 w 1440604"/>
                <a:gd name="connsiteY1" fmla="*/ 0 h 800335"/>
                <a:gd name="connsiteX2" fmla="*/ 1440604 w 1440604"/>
                <a:gd name="connsiteY2" fmla="*/ 800335 h 800335"/>
                <a:gd name="connsiteX3" fmla="*/ 0 w 1440604"/>
                <a:gd name="connsiteY3" fmla="*/ 800335 h 800335"/>
                <a:gd name="connsiteX4" fmla="*/ 0 w 1440604"/>
                <a:gd name="connsiteY4" fmla="*/ 0 h 80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604" h="800335">
                  <a:moveTo>
                    <a:pt x="0" y="0"/>
                  </a:moveTo>
                  <a:lnTo>
                    <a:pt x="1440604" y="0"/>
                  </a:lnTo>
                  <a:lnTo>
                    <a:pt x="1440604" y="800335"/>
                  </a:lnTo>
                  <a:lnTo>
                    <a:pt x="0" y="8003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800" kern="1200"/>
            </a:p>
          </p:txBody>
        </p:sp>
        <p:sp>
          <p:nvSpPr>
            <p:cNvPr id="19" name="자유형: 도형 15">
              <a:extLst>
                <a:ext uri="{FF2B5EF4-FFF2-40B4-BE49-F238E27FC236}">
                  <a16:creationId xmlns:a16="http://schemas.microsoft.com/office/drawing/2014/main" id="{B3D5DD5C-ECA9-444D-81F1-CD2ED809B207}"/>
                </a:ext>
              </a:extLst>
            </p:cNvPr>
            <p:cNvSpPr/>
            <p:nvPr/>
          </p:nvSpPr>
          <p:spPr>
            <a:xfrm>
              <a:off x="5372980" y="2737928"/>
              <a:ext cx="1552572" cy="1784566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dirty="0"/>
                <a:t>Pearson</a:t>
              </a:r>
            </a:p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dirty="0"/>
                <a:t> </a:t>
              </a:r>
              <a:r>
                <a:rPr lang="ko-KR" altLang="en-US" sz="1600" kern="1200" dirty="0"/>
                <a:t>상관관계 수치</a:t>
              </a:r>
            </a:p>
          </p:txBody>
        </p:sp>
        <p:sp>
          <p:nvSpPr>
            <p:cNvPr id="20" name="자유형: 도형 18">
              <a:extLst>
                <a:ext uri="{FF2B5EF4-FFF2-40B4-BE49-F238E27FC236}">
                  <a16:creationId xmlns:a16="http://schemas.microsoft.com/office/drawing/2014/main" id="{B8A1519F-7BBD-4912-A2D3-67D8078E9620}"/>
                </a:ext>
              </a:extLst>
            </p:cNvPr>
            <p:cNvSpPr/>
            <p:nvPr/>
          </p:nvSpPr>
          <p:spPr>
            <a:xfrm>
              <a:off x="6922229" y="2756290"/>
              <a:ext cx="1552572" cy="1784566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solidFill>
              <a:srgbClr val="AD8BE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kern="1200" dirty="0"/>
                <a:t>OLS</a:t>
              </a:r>
              <a:r>
                <a:rPr lang="ko-KR" altLang="en-US" sz="1600" kern="1200" dirty="0"/>
                <a:t>수치</a:t>
              </a:r>
            </a:p>
          </p:txBody>
        </p:sp>
        <p:sp>
          <p:nvSpPr>
            <p:cNvPr id="21" name="자유형: 도형 23">
              <a:extLst>
                <a:ext uri="{FF2B5EF4-FFF2-40B4-BE49-F238E27FC236}">
                  <a16:creationId xmlns:a16="http://schemas.microsoft.com/office/drawing/2014/main" id="{3868AC57-822E-41DF-A6B7-245EF120F846}"/>
                </a:ext>
              </a:extLst>
            </p:cNvPr>
            <p:cNvSpPr/>
            <p:nvPr/>
          </p:nvSpPr>
          <p:spPr>
            <a:xfrm>
              <a:off x="4622317" y="1359394"/>
              <a:ext cx="1552572" cy="1784566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lvl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dirty="0" err="1"/>
                <a:t>주요증시</a:t>
              </a:r>
              <a:endParaRPr lang="ko-KR" altLang="en-US" sz="1600" dirty="0"/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4137523" y="4762893"/>
              <a:ext cx="4023485" cy="1473723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상관관계</a:t>
              </a:r>
              <a:r>
                <a:rPr lang="en-US" altLang="ko-KR" dirty="0"/>
                <a:t>,</a:t>
              </a:r>
              <a:r>
                <a:rPr lang="ko-KR" altLang="en-US" dirty="0"/>
                <a:t>회귀분석 수치상</a:t>
              </a:r>
              <a:endParaRPr lang="en-US" altLang="ko-KR" dirty="0"/>
            </a:p>
            <a:p>
              <a:pPr algn="ctr"/>
              <a:r>
                <a:rPr lang="ko-KR" altLang="en-US" dirty="0"/>
                <a:t>서로 음의 관계에 있다고 확인되었다</a:t>
              </a:r>
              <a:r>
                <a:rPr lang="en-US" altLang="ko-KR" dirty="0"/>
                <a:t>.</a:t>
              </a:r>
            </a:p>
            <a:p>
              <a:pPr algn="ctr"/>
              <a:r>
                <a:rPr lang="ko-KR" altLang="en-US" dirty="0"/>
                <a:t>그러나 </a:t>
              </a:r>
              <a:r>
                <a:rPr lang="en-US" altLang="ko-KR" dirty="0"/>
                <a:t>2000</a:t>
              </a:r>
              <a:r>
                <a:rPr lang="ko-KR" altLang="en-US" dirty="0"/>
                <a:t>년 이후부터는 </a:t>
              </a:r>
              <a:endParaRPr lang="en-US" altLang="ko-KR" dirty="0"/>
            </a:p>
            <a:p>
              <a:pPr algn="ctr"/>
              <a:r>
                <a:rPr lang="ko-KR" altLang="en-US" dirty="0"/>
                <a:t>그 경계가 애매모호해지기 시작했다</a:t>
              </a:r>
              <a:r>
                <a:rPr lang="en-US" altLang="ko-KR" dirty="0"/>
                <a:t>.</a:t>
              </a:r>
            </a:p>
          </p:txBody>
        </p:sp>
      </p:grpSp>
      <p:sp>
        <p:nvSpPr>
          <p:cNvPr id="81" name="순서도: 대체 처리 80"/>
          <p:cNvSpPr/>
          <p:nvPr/>
        </p:nvSpPr>
        <p:spPr>
          <a:xfrm>
            <a:off x="7237101" y="2736902"/>
            <a:ext cx="4023485" cy="1473723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그러나 </a:t>
            </a:r>
            <a:r>
              <a:rPr lang="en-US" altLang="ko-KR" dirty="0"/>
              <a:t>2020</a:t>
            </a:r>
            <a:r>
              <a:rPr lang="ko-KR" altLang="en-US" dirty="0"/>
              <a:t>년 이후는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48645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51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분석 한계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3809467" y="713334"/>
            <a:ext cx="4573065" cy="5431332"/>
            <a:chOff x="6695859" y="885790"/>
            <a:chExt cx="4573065" cy="5431332"/>
          </a:xfrm>
        </p:grpSpPr>
        <p:grpSp>
          <p:nvGrpSpPr>
            <p:cNvPr id="6" name="그룹 5"/>
            <p:cNvGrpSpPr/>
            <p:nvPr/>
          </p:nvGrpSpPr>
          <p:grpSpPr>
            <a:xfrm>
              <a:off x="7844495" y="1629438"/>
              <a:ext cx="1714708" cy="1679621"/>
              <a:chOff x="7844495" y="1629438"/>
              <a:chExt cx="1714708" cy="1679621"/>
            </a:xfrm>
          </p:grpSpPr>
          <p:sp>
            <p:nvSpPr>
              <p:cNvPr id="7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694820" y="1644434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8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105227" y="1629438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F86F6C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9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420030" y="2129885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E0E2E5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10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112256" y="2615336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AFD7D9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11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969610" y="2143932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FC9598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12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7844495" y="2132875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13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694820" y="2643430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797DE8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695859" y="2635606"/>
              <a:ext cx="1714708" cy="1679621"/>
              <a:chOff x="7844495" y="1629438"/>
              <a:chExt cx="1714708" cy="1679621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694820" y="1644434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16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105227" y="1629438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F86F6C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17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420030" y="2129885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E0E2E5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18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112256" y="2615336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AFD7D9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19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969610" y="2143932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FC9598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20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7844495" y="2132875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21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694820" y="2643430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797DE8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9295763" y="2143605"/>
              <a:ext cx="1714708" cy="1679621"/>
              <a:chOff x="7844495" y="1629438"/>
              <a:chExt cx="1714708" cy="1679621"/>
            </a:xfrm>
          </p:grpSpPr>
          <p:sp>
            <p:nvSpPr>
              <p:cNvPr id="23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694820" y="1644434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24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105227" y="1629438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F86F6C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25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420030" y="2129885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E0E2E5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26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112256" y="2615336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AFD7D9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27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969610" y="2143932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FC9598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28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7844495" y="2132875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29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694820" y="2643430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797DE8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8133206" y="3137109"/>
              <a:ext cx="1714708" cy="1679621"/>
              <a:chOff x="7844495" y="1629438"/>
              <a:chExt cx="1714708" cy="1679621"/>
            </a:xfrm>
          </p:grpSpPr>
          <p:sp>
            <p:nvSpPr>
              <p:cNvPr id="31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694820" y="1644434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32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105227" y="1629438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F86F6C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33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420030" y="2129885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E0E2E5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34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112256" y="2615336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AFD7D9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35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969610" y="2143932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FC9598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36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7844495" y="2132875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37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694820" y="2643430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797DE8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6970649" y="4139892"/>
              <a:ext cx="1714708" cy="1679621"/>
              <a:chOff x="7844495" y="1629438"/>
              <a:chExt cx="1714708" cy="1679621"/>
            </a:xfrm>
          </p:grpSpPr>
          <p:sp>
            <p:nvSpPr>
              <p:cNvPr id="39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694820" y="1644434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40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105227" y="1629438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F86F6C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41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420030" y="2129885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E0E2E5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42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112256" y="2615336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AFD7D9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43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969610" y="2143932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FC9598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44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7844495" y="2132875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45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694820" y="2643430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797DE8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8411012" y="4637501"/>
              <a:ext cx="1714708" cy="1679621"/>
              <a:chOff x="7844495" y="1629438"/>
              <a:chExt cx="1714708" cy="1679621"/>
            </a:xfrm>
          </p:grpSpPr>
          <p:sp>
            <p:nvSpPr>
              <p:cNvPr id="47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694820" y="1644434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48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105227" y="1629438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F86F6C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49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420030" y="2129885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E0E2E5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50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112256" y="2615336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AFD7D9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51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969610" y="2143932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FC9598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52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7844495" y="2132875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53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694820" y="2643430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797DE8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9554216" y="3658993"/>
              <a:ext cx="1714708" cy="1679621"/>
              <a:chOff x="7844495" y="1629438"/>
              <a:chExt cx="1714708" cy="1679621"/>
            </a:xfrm>
          </p:grpSpPr>
          <p:sp>
            <p:nvSpPr>
              <p:cNvPr id="55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694820" y="1644434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56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105227" y="1629438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F86F6C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57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420030" y="2129885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E0E2E5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58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112256" y="2615336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AFD7D9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59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969610" y="2143932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FC9598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60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7844495" y="2132875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  <p:sp>
            <p:nvSpPr>
              <p:cNvPr id="61" name="자유형: 도형 14">
                <a:extLst>
                  <a:ext uri="{FF2B5EF4-FFF2-40B4-BE49-F238E27FC236}">
                    <a16:creationId xmlns:a16="http://schemas.microsoft.com/office/drawing/2014/main" id="{AFCC0012-EC8B-44D4-8395-C00AF5ADC8A1}"/>
                  </a:ext>
                </a:extLst>
              </p:cNvPr>
              <p:cNvSpPr/>
              <p:nvPr/>
            </p:nvSpPr>
            <p:spPr>
              <a:xfrm>
                <a:off x="8694820" y="2643430"/>
                <a:ext cx="589593" cy="6656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rgbClr val="797DE8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0842" tIns="207865" rIns="180842" bIns="207865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3600" kern="1200"/>
              </a:p>
            </p:txBody>
          </p:sp>
        </p:grpSp>
        <p:sp>
          <p:nvSpPr>
            <p:cNvPr id="62" name="순서도: 대체 처리 61"/>
            <p:cNvSpPr/>
            <p:nvPr/>
          </p:nvSpPr>
          <p:spPr>
            <a:xfrm>
              <a:off x="6997880" y="885790"/>
              <a:ext cx="4023485" cy="612648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 무수히 많은 요인들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4057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6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4182" y="971895"/>
            <a:ext cx="103030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/>
              <a:t>주식시장</a:t>
            </a:r>
            <a:r>
              <a:rPr lang="en-US" altLang="ko-KR" sz="1600" dirty="0"/>
              <a:t>, </a:t>
            </a:r>
            <a:r>
              <a:rPr lang="ko-KR" altLang="ko-KR" sz="1600" dirty="0"/>
              <a:t>금리에 관한 정보 </a:t>
            </a:r>
            <a:r>
              <a:rPr lang="en-US" altLang="ko-KR" sz="1600" dirty="0"/>
              <a:t>- https://blog.boolileo.com/investment-analysis/economic-analysis/</a:t>
            </a:r>
            <a:endParaRPr lang="ko-KR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/>
              <a:t>장단기 </a:t>
            </a:r>
            <a:r>
              <a:rPr lang="ko-KR" altLang="ko-KR" sz="1600" dirty="0" err="1"/>
              <a:t>금리역전</a:t>
            </a:r>
            <a:r>
              <a:rPr lang="en-US" altLang="ko-KR" sz="1600" dirty="0"/>
              <a:t> , </a:t>
            </a:r>
            <a:r>
              <a:rPr lang="ko-KR" altLang="ko-KR" sz="1600" dirty="0" err="1"/>
              <a:t>미국채</a:t>
            </a:r>
            <a:r>
              <a:rPr lang="ko-KR" altLang="ko-KR" sz="1600" dirty="0"/>
              <a:t> 금리 상승 해석 </a:t>
            </a:r>
            <a:r>
              <a:rPr lang="en-US" altLang="ko-KR" sz="1600" dirty="0"/>
              <a:t>- </a:t>
            </a:r>
            <a:r>
              <a:rPr lang="en-US" altLang="ko-KR" sz="1600" u="sng" dirty="0">
                <a:hlinkClick r:id="rId2"/>
              </a:rPr>
              <a:t>https://blog.naver.com/skyat23/222210367128</a:t>
            </a:r>
            <a:endParaRPr lang="ko-KR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/>
              <a:t>금리와 </a:t>
            </a:r>
            <a:r>
              <a:rPr lang="ko-KR" altLang="ko-KR" sz="1600" dirty="0" err="1"/>
              <a:t>주식간</a:t>
            </a:r>
            <a:r>
              <a:rPr lang="ko-KR" altLang="ko-KR" sz="1600" dirty="0"/>
              <a:t> 관계 </a:t>
            </a:r>
            <a:r>
              <a:rPr lang="en-US" altLang="ko-KR" sz="1600" dirty="0"/>
              <a:t>- </a:t>
            </a:r>
            <a:r>
              <a:rPr lang="en-US" altLang="ko-KR" sz="1600" u="sng" dirty="0">
                <a:hlinkClick r:id="rId3"/>
              </a:rPr>
              <a:t>http://www.hani.co.kr/arti/economy/finance/835229.html</a:t>
            </a:r>
            <a:endParaRPr lang="ko-KR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/>
              <a:t>회귀분석 방법 </a:t>
            </a:r>
            <a:r>
              <a:rPr lang="en-US" altLang="ko-KR" sz="1600" dirty="0"/>
              <a:t>- https://mindscale.kr/course/basic-stat-python/11/</a:t>
            </a:r>
            <a:endParaRPr lang="ko-KR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            OLS </a:t>
            </a:r>
            <a:r>
              <a:rPr lang="ko-KR" altLang="ko-KR" sz="1600" dirty="0"/>
              <a:t>회귀분석 방법 </a:t>
            </a:r>
            <a:r>
              <a:rPr lang="en-US" altLang="ko-KR" sz="1600" dirty="0"/>
              <a:t>- </a:t>
            </a:r>
            <a:r>
              <a:rPr lang="en-US" altLang="ko-KR" sz="1600" u="sng" dirty="0">
                <a:hlinkClick r:id="rId4"/>
              </a:rPr>
              <a:t>https://bkshin.tistory.com/entry/DATA-17-Regression</a:t>
            </a:r>
            <a:endParaRPr lang="ko-KR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/>
              <a:t>회귀분석 방법 </a:t>
            </a:r>
            <a:r>
              <a:rPr lang="en-US" altLang="ko-KR" sz="1600" dirty="0"/>
              <a:t>- </a:t>
            </a:r>
            <a:r>
              <a:rPr lang="en-US" altLang="ko-KR" sz="1600" u="sng" dirty="0">
                <a:hlinkClick r:id="rId5"/>
              </a:rPr>
              <a:t>https://velog.io/@pyose95/Data-Analysis-15</a:t>
            </a:r>
            <a:endParaRPr lang="ko-KR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/>
              <a:t>경제지표 정보 </a:t>
            </a:r>
            <a:r>
              <a:rPr lang="en-US" altLang="ko-KR" sz="1600" dirty="0"/>
              <a:t>- </a:t>
            </a:r>
            <a:r>
              <a:rPr lang="en-US" altLang="ko-KR" sz="1600" u="sng" dirty="0">
                <a:hlinkClick r:id="rId6"/>
              </a:rPr>
              <a:t>https://ecodemy.cafe24.com</a:t>
            </a:r>
            <a:endParaRPr lang="ko-KR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 err="1"/>
              <a:t>분석데이터</a:t>
            </a:r>
            <a:r>
              <a:rPr lang="en-US" altLang="ko-KR" sz="1600" dirty="0"/>
              <a:t> - </a:t>
            </a:r>
            <a:r>
              <a:rPr lang="en-US" altLang="ko-KR" sz="1600" u="sng" dirty="0">
                <a:hlinkClick r:id="rId7"/>
              </a:rPr>
              <a:t>https://stooq.com/</a:t>
            </a:r>
            <a:endParaRPr lang="ko-KR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 err="1"/>
              <a:t>분석데이터</a:t>
            </a:r>
            <a:r>
              <a:rPr lang="ko-KR" altLang="ko-KR" sz="1600" dirty="0"/>
              <a:t> </a:t>
            </a:r>
            <a:r>
              <a:rPr lang="en-US" altLang="ko-KR" sz="1600" dirty="0"/>
              <a:t>- </a:t>
            </a:r>
            <a:r>
              <a:rPr lang="en-US" altLang="ko-KR" sz="1600" u="sng" dirty="0">
                <a:hlinkClick r:id="rId8"/>
              </a:rPr>
              <a:t>https://finance.naver.com</a:t>
            </a:r>
            <a:endParaRPr lang="ko-KR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2321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104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스케줄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858" y="971895"/>
            <a:ext cx="6540284" cy="568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3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주제 및 목적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8905" y="971895"/>
            <a:ext cx="6222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최근 급등하는 미국 </a:t>
            </a:r>
            <a:r>
              <a:rPr lang="en-US" altLang="ko-KR" sz="2400" b="1" dirty="0">
                <a:solidFill>
                  <a:srgbClr val="FF0000"/>
                </a:solidFill>
              </a:rPr>
              <a:t>10</a:t>
            </a:r>
            <a:r>
              <a:rPr lang="ko-KR" altLang="en-US" sz="2400" b="1" dirty="0">
                <a:solidFill>
                  <a:srgbClr val="FF0000"/>
                </a:solidFill>
              </a:rPr>
              <a:t>년 만기 국채 금리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2" y="1560342"/>
            <a:ext cx="5791200" cy="270734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87" y="1784458"/>
            <a:ext cx="4414620" cy="2483224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912159" y="4477351"/>
            <a:ext cx="10367682" cy="2098980"/>
            <a:chOff x="0" y="52550"/>
            <a:chExt cx="10367682" cy="2098980"/>
          </a:xfrm>
          <a:solidFill>
            <a:srgbClr val="F86F6C"/>
          </a:solidFill>
        </p:grpSpPr>
        <p:sp>
          <p:nvSpPr>
            <p:cNvPr id="22" name="모서리가 둥근 직사각형 21"/>
            <p:cNvSpPr/>
            <p:nvPr/>
          </p:nvSpPr>
          <p:spPr>
            <a:xfrm>
              <a:off x="0" y="52550"/>
              <a:ext cx="10367682" cy="209898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모서리가 둥근 직사각형 4"/>
            <p:cNvSpPr txBox="1"/>
            <p:nvPr/>
          </p:nvSpPr>
          <p:spPr>
            <a:xfrm>
              <a:off x="102464" y="155014"/>
              <a:ext cx="10162754" cy="189405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2300" kern="1200" dirty="0"/>
                <a:t>미국 국채 </a:t>
              </a:r>
              <a:r>
                <a:rPr lang="en-US" sz="2300" kern="1200" dirty="0"/>
                <a:t>10</a:t>
              </a:r>
              <a:r>
                <a:rPr lang="ko-KR" sz="2300" kern="1200" dirty="0" err="1"/>
                <a:t>년물</a:t>
              </a:r>
              <a:r>
                <a:rPr lang="ko-KR" sz="2300" kern="1200" dirty="0"/>
                <a:t> 금리 변화가 과거에서 부터</a:t>
              </a:r>
              <a:endParaRPr lang="en-US" altLang="ko-KR" sz="2300" kern="1200" dirty="0"/>
            </a:p>
            <a:p>
              <a:pPr lvl="0" algn="ctr" defTabSz="102235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2300" kern="1200" dirty="0"/>
                <a:t>현재까지</a:t>
              </a:r>
              <a:r>
                <a:rPr lang="en-US" sz="2300" kern="1200" dirty="0"/>
                <a:t> </a:t>
              </a:r>
              <a:r>
                <a:rPr lang="ko-KR" sz="2300" kern="1200" dirty="0"/>
                <a:t>증시에 어떠한 영향을 주었는지 확인하고</a:t>
              </a:r>
              <a:endParaRPr lang="en-US" altLang="ko-KR" sz="2300" kern="1200" dirty="0"/>
            </a:p>
            <a:p>
              <a:pPr lvl="0" algn="ctr" defTabSz="102235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300" dirty="0"/>
                <a:t>이후의 추세를</a:t>
              </a:r>
              <a:r>
                <a:rPr lang="ko-KR" sz="2300" kern="1200" dirty="0"/>
                <a:t> </a:t>
              </a:r>
              <a:r>
                <a:rPr lang="ko-KR" altLang="en-US" sz="2300" kern="1200" dirty="0"/>
                <a:t>추측</a:t>
              </a:r>
              <a:r>
                <a:rPr lang="ko-KR" sz="2300" kern="1200" dirty="0"/>
                <a:t>함에</a:t>
              </a:r>
              <a:r>
                <a:rPr lang="en-US" sz="2300" kern="1200" dirty="0"/>
                <a:t> </a:t>
              </a:r>
              <a:r>
                <a:rPr lang="ko-KR" sz="2300" kern="1200" dirty="0"/>
                <a:t>목적을 둔다</a:t>
              </a:r>
              <a:r>
                <a:rPr lang="en-US" altLang="ko-KR" sz="2300" kern="1200" dirty="0"/>
                <a:t>.</a:t>
              </a:r>
              <a:r>
                <a:rPr lang="ko-KR" sz="2300" kern="1200" dirty="0"/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85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연구방법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2031999" y="1266232"/>
            <a:ext cx="8128000" cy="590780"/>
          </a:xfrm>
          <a:custGeom>
            <a:avLst/>
            <a:gdLst>
              <a:gd name="connsiteX0" fmla="*/ 0 w 8128000"/>
              <a:gd name="connsiteY0" fmla="*/ 98465 h 590780"/>
              <a:gd name="connsiteX1" fmla="*/ 98465 w 8128000"/>
              <a:gd name="connsiteY1" fmla="*/ 0 h 590780"/>
              <a:gd name="connsiteX2" fmla="*/ 8029535 w 8128000"/>
              <a:gd name="connsiteY2" fmla="*/ 0 h 590780"/>
              <a:gd name="connsiteX3" fmla="*/ 8128000 w 8128000"/>
              <a:gd name="connsiteY3" fmla="*/ 98465 h 590780"/>
              <a:gd name="connsiteX4" fmla="*/ 8128000 w 8128000"/>
              <a:gd name="connsiteY4" fmla="*/ 492315 h 590780"/>
              <a:gd name="connsiteX5" fmla="*/ 8029535 w 8128000"/>
              <a:gd name="connsiteY5" fmla="*/ 590780 h 590780"/>
              <a:gd name="connsiteX6" fmla="*/ 98465 w 8128000"/>
              <a:gd name="connsiteY6" fmla="*/ 590780 h 590780"/>
              <a:gd name="connsiteX7" fmla="*/ 0 w 8128000"/>
              <a:gd name="connsiteY7" fmla="*/ 492315 h 590780"/>
              <a:gd name="connsiteX8" fmla="*/ 0 w 8128000"/>
              <a:gd name="connsiteY8" fmla="*/ 98465 h 59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590780">
                <a:moveTo>
                  <a:pt x="0" y="98465"/>
                </a:moveTo>
                <a:cubicBezTo>
                  <a:pt x="0" y="44084"/>
                  <a:pt x="44084" y="0"/>
                  <a:pt x="98465" y="0"/>
                </a:cubicBezTo>
                <a:lnTo>
                  <a:pt x="8029535" y="0"/>
                </a:lnTo>
                <a:cubicBezTo>
                  <a:pt x="8083916" y="0"/>
                  <a:pt x="8128000" y="44084"/>
                  <a:pt x="8128000" y="98465"/>
                </a:cubicBezTo>
                <a:lnTo>
                  <a:pt x="8128000" y="492315"/>
                </a:lnTo>
                <a:cubicBezTo>
                  <a:pt x="8128000" y="546696"/>
                  <a:pt x="8083916" y="590780"/>
                  <a:pt x="8029535" y="590780"/>
                </a:cubicBezTo>
                <a:lnTo>
                  <a:pt x="98465" y="590780"/>
                </a:lnTo>
                <a:cubicBezTo>
                  <a:pt x="44084" y="590780"/>
                  <a:pt x="0" y="546696"/>
                  <a:pt x="0" y="492315"/>
                </a:cubicBezTo>
                <a:lnTo>
                  <a:pt x="0" y="9846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20" tIns="97420" rIns="97420" bIns="97420" numCol="1" spcCol="1270" anchor="ctr" anchorCtr="0">
            <a:noAutofit/>
          </a:bodyPr>
          <a:lstStyle/>
          <a:p>
            <a:pPr lvl="0" algn="l" defTabSz="800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800" kern="1200" dirty="0"/>
              <a:t>1. </a:t>
            </a:r>
            <a:r>
              <a:rPr lang="en-US" altLang="ko-KR" sz="1800" kern="1200" dirty="0" err="1"/>
              <a:t>Matplotlib</a:t>
            </a:r>
            <a:r>
              <a:rPr lang="ko-KR" altLang="en-US" sz="1800" kern="1200" dirty="0"/>
              <a:t>을 사용하여 </a:t>
            </a:r>
            <a:r>
              <a:rPr lang="ko-KR" altLang="en-US" sz="1800" kern="1200" dirty="0" err="1"/>
              <a:t>데이터간</a:t>
            </a:r>
            <a:r>
              <a:rPr lang="ko-KR" altLang="en-US" sz="1800" kern="1200" dirty="0"/>
              <a:t> 선 그래프 추이 비교</a:t>
            </a:r>
          </a:p>
        </p:txBody>
      </p:sp>
      <p:sp>
        <p:nvSpPr>
          <p:cNvPr id="9" name="자유형 8"/>
          <p:cNvSpPr/>
          <p:nvPr/>
        </p:nvSpPr>
        <p:spPr>
          <a:xfrm>
            <a:off x="2031999" y="1857012"/>
            <a:ext cx="8128000" cy="1076400"/>
          </a:xfrm>
          <a:custGeom>
            <a:avLst/>
            <a:gdLst>
              <a:gd name="connsiteX0" fmla="*/ 0 w 8128000"/>
              <a:gd name="connsiteY0" fmla="*/ 0 h 1076400"/>
              <a:gd name="connsiteX1" fmla="*/ 8128000 w 8128000"/>
              <a:gd name="connsiteY1" fmla="*/ 0 h 1076400"/>
              <a:gd name="connsiteX2" fmla="*/ 8128000 w 8128000"/>
              <a:gd name="connsiteY2" fmla="*/ 1076400 h 1076400"/>
              <a:gd name="connsiteX3" fmla="*/ 0 w 8128000"/>
              <a:gd name="connsiteY3" fmla="*/ 1076400 h 1076400"/>
              <a:gd name="connsiteX4" fmla="*/ 0 w 8128000"/>
              <a:gd name="connsiteY4" fmla="*/ 0 h 10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076400">
                <a:moveTo>
                  <a:pt x="0" y="0"/>
                </a:moveTo>
                <a:lnTo>
                  <a:pt x="8128000" y="0"/>
                </a:lnTo>
                <a:lnTo>
                  <a:pt x="8128000" y="1076400"/>
                </a:lnTo>
                <a:lnTo>
                  <a:pt x="0" y="10764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8064" tIns="20320" rIns="113792" bIns="20320" numCol="1" spcCol="1270" anchor="t" anchorCtr="0">
            <a:noAutofit/>
          </a:bodyPr>
          <a:lstStyle/>
          <a:p>
            <a:pPr marL="171450" lvl="1" indent="-171450" algn="l" defTabSz="711200" latinLnBrk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altLang="ko-KR" sz="1600" kern="1200" baseline="0" dirty="0"/>
              <a:t>1970</a:t>
            </a:r>
            <a:r>
              <a:rPr lang="ko-KR" altLang="en-US" sz="1600" kern="1200" baseline="0" dirty="0"/>
              <a:t>년도 부터 현재까지의 </a:t>
            </a:r>
            <a:r>
              <a:rPr lang="en-US" altLang="en-US" sz="1600" kern="1200" baseline="0" dirty="0"/>
              <a:t>Nasdaq Composite - U.S </a:t>
            </a:r>
            <a:r>
              <a:rPr lang="en-US" altLang="ko-KR" sz="1600" kern="1200" baseline="0" dirty="0"/>
              <a:t> </a:t>
            </a:r>
            <a:r>
              <a:rPr lang="ko-KR" altLang="en-US" sz="1600" kern="1200" baseline="0" dirty="0"/>
              <a:t>와 </a:t>
            </a:r>
            <a:r>
              <a:rPr lang="en-US" altLang="en-US" sz="1600" kern="1200" baseline="0" dirty="0"/>
              <a:t>U.S. 10 Year Treasury Note</a:t>
            </a:r>
            <a:endParaRPr lang="ko-KR" altLang="en-US" sz="1600" kern="1200" dirty="0"/>
          </a:p>
          <a:p>
            <a:pPr marL="171450" lvl="1" indent="-171450" algn="l" defTabSz="711200" latinLnBrk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altLang="en-US" sz="1600" kern="1200" baseline="0" dirty="0"/>
              <a:t>1970</a:t>
            </a:r>
            <a:r>
              <a:rPr lang="ko-KR" altLang="en-US" sz="1600" kern="1200" baseline="0" dirty="0"/>
              <a:t>년도 부터 현재까지의 </a:t>
            </a:r>
            <a:r>
              <a:rPr lang="en-US" altLang="ko-KR" sz="1600" kern="1200" baseline="0" dirty="0"/>
              <a:t>S&amp;P500 </a:t>
            </a:r>
            <a:r>
              <a:rPr lang="ko-KR" altLang="en-US" sz="1600" kern="1200" baseline="0" dirty="0"/>
              <a:t>과 </a:t>
            </a:r>
            <a:r>
              <a:rPr lang="en-US" altLang="en-US" sz="1600" kern="1200" baseline="0" dirty="0"/>
              <a:t>U.S. 10 Year Treasury Note </a:t>
            </a:r>
            <a:endParaRPr lang="ko-KR" altLang="en-US" sz="1600" kern="1200" baseline="0" dirty="0"/>
          </a:p>
          <a:p>
            <a:pPr marL="171450" lvl="1" indent="-171450" algn="l" defTabSz="711200" latinLnBrk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altLang="ko-KR" sz="1600" kern="1200" baseline="0" dirty="0"/>
              <a:t>1980</a:t>
            </a:r>
            <a:r>
              <a:rPr lang="ko-KR" altLang="en-US" sz="1600" kern="1200" baseline="0" dirty="0"/>
              <a:t>년도 부터 현재까지의 </a:t>
            </a:r>
            <a:r>
              <a:rPr lang="en-US" altLang="ko-KR" sz="1600" kern="1200" baseline="0" dirty="0"/>
              <a:t>KOSPI</a:t>
            </a:r>
            <a:r>
              <a:rPr lang="ko-KR" altLang="en-US" sz="1600" kern="1200" baseline="0" dirty="0"/>
              <a:t>지수 와 </a:t>
            </a:r>
            <a:r>
              <a:rPr lang="en-US" altLang="en-US" sz="1600" kern="1200" baseline="0" dirty="0"/>
              <a:t>U.S. 10 Year Treasury Note</a:t>
            </a:r>
            <a:endParaRPr lang="ko-KR" altLang="en-US" sz="1600" kern="1200" baseline="0" dirty="0"/>
          </a:p>
        </p:txBody>
      </p:sp>
      <p:sp>
        <p:nvSpPr>
          <p:cNvPr id="10" name="자유형 9"/>
          <p:cNvSpPr/>
          <p:nvPr/>
        </p:nvSpPr>
        <p:spPr>
          <a:xfrm>
            <a:off x="2031999" y="2933412"/>
            <a:ext cx="8128000" cy="540186"/>
          </a:xfrm>
          <a:custGeom>
            <a:avLst/>
            <a:gdLst>
              <a:gd name="connsiteX0" fmla="*/ 0 w 8128000"/>
              <a:gd name="connsiteY0" fmla="*/ 90033 h 540186"/>
              <a:gd name="connsiteX1" fmla="*/ 90033 w 8128000"/>
              <a:gd name="connsiteY1" fmla="*/ 0 h 540186"/>
              <a:gd name="connsiteX2" fmla="*/ 8037967 w 8128000"/>
              <a:gd name="connsiteY2" fmla="*/ 0 h 540186"/>
              <a:gd name="connsiteX3" fmla="*/ 8128000 w 8128000"/>
              <a:gd name="connsiteY3" fmla="*/ 90033 h 540186"/>
              <a:gd name="connsiteX4" fmla="*/ 8128000 w 8128000"/>
              <a:gd name="connsiteY4" fmla="*/ 450153 h 540186"/>
              <a:gd name="connsiteX5" fmla="*/ 8037967 w 8128000"/>
              <a:gd name="connsiteY5" fmla="*/ 540186 h 540186"/>
              <a:gd name="connsiteX6" fmla="*/ 90033 w 8128000"/>
              <a:gd name="connsiteY6" fmla="*/ 540186 h 540186"/>
              <a:gd name="connsiteX7" fmla="*/ 0 w 8128000"/>
              <a:gd name="connsiteY7" fmla="*/ 450153 h 540186"/>
              <a:gd name="connsiteX8" fmla="*/ 0 w 8128000"/>
              <a:gd name="connsiteY8" fmla="*/ 90033 h 54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540186">
                <a:moveTo>
                  <a:pt x="0" y="90033"/>
                </a:moveTo>
                <a:cubicBezTo>
                  <a:pt x="0" y="40309"/>
                  <a:pt x="40309" y="0"/>
                  <a:pt x="90033" y="0"/>
                </a:cubicBezTo>
                <a:lnTo>
                  <a:pt x="8037967" y="0"/>
                </a:lnTo>
                <a:cubicBezTo>
                  <a:pt x="8087691" y="0"/>
                  <a:pt x="8128000" y="40309"/>
                  <a:pt x="8128000" y="90033"/>
                </a:cubicBezTo>
                <a:lnTo>
                  <a:pt x="8128000" y="450153"/>
                </a:lnTo>
                <a:cubicBezTo>
                  <a:pt x="8128000" y="499877"/>
                  <a:pt x="8087691" y="540186"/>
                  <a:pt x="8037967" y="540186"/>
                </a:cubicBezTo>
                <a:lnTo>
                  <a:pt x="90033" y="540186"/>
                </a:lnTo>
                <a:cubicBezTo>
                  <a:pt x="40309" y="540186"/>
                  <a:pt x="0" y="499877"/>
                  <a:pt x="0" y="450153"/>
                </a:cubicBezTo>
                <a:lnTo>
                  <a:pt x="0" y="9003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950" tIns="94950" rIns="94950" bIns="94950" numCol="1" spcCol="1270" anchor="ctr" anchorCtr="0">
            <a:noAutofit/>
          </a:bodyPr>
          <a:lstStyle/>
          <a:p>
            <a:pPr lvl="0" algn="l" defTabSz="800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800" kern="1200" dirty="0"/>
              <a:t>2. </a:t>
            </a:r>
            <a:r>
              <a:rPr lang="en-US" altLang="ko-KR" sz="1800" kern="1200" dirty="0" err="1"/>
              <a:t>corr</a:t>
            </a:r>
            <a:r>
              <a:rPr lang="en-US" altLang="ko-KR" sz="1800" kern="1200" dirty="0"/>
              <a:t>()</a:t>
            </a:r>
            <a:r>
              <a:rPr lang="ko-KR" altLang="en-US" sz="1800" kern="1200" dirty="0"/>
              <a:t>함수 이용하여 </a:t>
            </a:r>
            <a:r>
              <a:rPr lang="ko-KR" altLang="en-US" sz="1800" kern="1200" dirty="0" err="1"/>
              <a:t>데이터간</a:t>
            </a:r>
            <a:r>
              <a:rPr lang="ko-KR" altLang="en-US" sz="1800" kern="1200" dirty="0"/>
              <a:t> 상관관계</a:t>
            </a:r>
            <a:r>
              <a:rPr lang="en-US" altLang="ko-KR" sz="1800" kern="1200" dirty="0"/>
              <a:t>(</a:t>
            </a:r>
            <a:r>
              <a:rPr lang="en-US" altLang="ko-KR" sz="1800" kern="1200" dirty="0" err="1"/>
              <a:t>pearson</a:t>
            </a:r>
            <a:r>
              <a:rPr lang="en-US" altLang="ko-KR" sz="1800" kern="1200" dirty="0"/>
              <a:t>)</a:t>
            </a:r>
            <a:r>
              <a:rPr lang="ko-KR" altLang="en-US" sz="1800" kern="1200" dirty="0"/>
              <a:t> 확인 및 그래프 출력</a:t>
            </a:r>
            <a:endParaRPr lang="en-US" altLang="ko-KR" sz="1800" kern="1200" dirty="0"/>
          </a:p>
        </p:txBody>
      </p:sp>
      <p:sp>
        <p:nvSpPr>
          <p:cNvPr id="11" name="자유형 10"/>
          <p:cNvSpPr/>
          <p:nvPr/>
        </p:nvSpPr>
        <p:spPr>
          <a:xfrm>
            <a:off x="2031999" y="3473598"/>
            <a:ext cx="8128000" cy="1076400"/>
          </a:xfrm>
          <a:custGeom>
            <a:avLst/>
            <a:gdLst>
              <a:gd name="connsiteX0" fmla="*/ 0 w 8128000"/>
              <a:gd name="connsiteY0" fmla="*/ 0 h 1076400"/>
              <a:gd name="connsiteX1" fmla="*/ 8128000 w 8128000"/>
              <a:gd name="connsiteY1" fmla="*/ 0 h 1076400"/>
              <a:gd name="connsiteX2" fmla="*/ 8128000 w 8128000"/>
              <a:gd name="connsiteY2" fmla="*/ 1076400 h 1076400"/>
              <a:gd name="connsiteX3" fmla="*/ 0 w 8128000"/>
              <a:gd name="connsiteY3" fmla="*/ 1076400 h 1076400"/>
              <a:gd name="connsiteX4" fmla="*/ 0 w 8128000"/>
              <a:gd name="connsiteY4" fmla="*/ 0 h 10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076400">
                <a:moveTo>
                  <a:pt x="0" y="0"/>
                </a:moveTo>
                <a:lnTo>
                  <a:pt x="8128000" y="0"/>
                </a:lnTo>
                <a:lnTo>
                  <a:pt x="8128000" y="1076400"/>
                </a:lnTo>
                <a:lnTo>
                  <a:pt x="0" y="10764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8064" tIns="20320" rIns="113792" bIns="20320" numCol="1" spcCol="1270" anchor="t" anchorCtr="0">
            <a:noAutofit/>
          </a:bodyPr>
          <a:lstStyle/>
          <a:p>
            <a:pPr marL="171450" lvl="1" indent="-171450" algn="l" defTabSz="711200" latinLnBrk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altLang="ko-KR" sz="1600" kern="1200" dirty="0"/>
              <a:t>1970</a:t>
            </a:r>
            <a:r>
              <a:rPr lang="ko-KR" altLang="en-US" sz="1600" kern="1200" dirty="0"/>
              <a:t>년도 부터 현재까지의 </a:t>
            </a:r>
            <a:r>
              <a:rPr lang="en-US" altLang="ko-KR" sz="1600" kern="1200" dirty="0"/>
              <a:t>Nasdaq Composite - U.S </a:t>
            </a:r>
            <a:r>
              <a:rPr lang="ko-KR" altLang="en-US" sz="1600" kern="1200" dirty="0"/>
              <a:t>와 </a:t>
            </a:r>
            <a:r>
              <a:rPr lang="en-US" altLang="en-US" sz="1600" kern="1200" dirty="0"/>
              <a:t>U.S. 10 Year Treasury Note</a:t>
            </a:r>
            <a:endParaRPr lang="ko-KR" altLang="en-US" sz="1600" kern="1200" dirty="0"/>
          </a:p>
          <a:p>
            <a:pPr marL="171450" lvl="1" indent="-171450" algn="l" defTabSz="711200" latinLnBrk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altLang="en-US" sz="1600" kern="1200" dirty="0"/>
              <a:t>1970</a:t>
            </a:r>
            <a:r>
              <a:rPr lang="ko-KR" altLang="en-US" sz="1600" kern="1200" dirty="0"/>
              <a:t>년도 부터 현재까지의 </a:t>
            </a:r>
            <a:r>
              <a:rPr lang="en-US" altLang="ko-KR" sz="1600" kern="1200" dirty="0"/>
              <a:t>S&amp;P500 </a:t>
            </a:r>
            <a:r>
              <a:rPr lang="ko-KR" altLang="en-US" sz="1600" kern="1200" dirty="0"/>
              <a:t>과 </a:t>
            </a:r>
            <a:r>
              <a:rPr lang="en-US" altLang="en-US" sz="1600" kern="1200" dirty="0"/>
              <a:t>U.S. 10 Year Treasury Note </a:t>
            </a:r>
            <a:endParaRPr lang="ko-KR" altLang="en-US" sz="1600" kern="1200" dirty="0"/>
          </a:p>
          <a:p>
            <a:pPr marL="171450" lvl="1" indent="-171450" algn="l" defTabSz="711200" latinLnBrk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altLang="ko-KR" sz="1600" kern="1200" dirty="0"/>
              <a:t>1980</a:t>
            </a:r>
            <a:r>
              <a:rPr lang="ko-KR" altLang="en-US" sz="1600" kern="1200" dirty="0"/>
              <a:t>년도 부터 현재까지의 </a:t>
            </a:r>
            <a:r>
              <a:rPr lang="en-US" altLang="ko-KR" sz="1600" kern="1200" dirty="0"/>
              <a:t>KOSPI</a:t>
            </a:r>
            <a:r>
              <a:rPr lang="ko-KR" altLang="en-US" sz="1600" kern="1200" dirty="0"/>
              <a:t>지수 와 </a:t>
            </a:r>
            <a:r>
              <a:rPr lang="en-US" altLang="en-US" sz="1600" kern="1200" dirty="0"/>
              <a:t>U.S. 10 Year Treasury Note</a:t>
            </a:r>
            <a:endParaRPr lang="ko-KR" altLang="en-US" sz="1600" kern="1200" dirty="0"/>
          </a:p>
        </p:txBody>
      </p:sp>
      <p:sp>
        <p:nvSpPr>
          <p:cNvPr id="18" name="자유형 17"/>
          <p:cNvSpPr/>
          <p:nvPr/>
        </p:nvSpPr>
        <p:spPr>
          <a:xfrm>
            <a:off x="2031999" y="4549998"/>
            <a:ext cx="8128000" cy="540186"/>
          </a:xfrm>
          <a:custGeom>
            <a:avLst/>
            <a:gdLst>
              <a:gd name="connsiteX0" fmla="*/ 0 w 8128000"/>
              <a:gd name="connsiteY0" fmla="*/ 90033 h 540186"/>
              <a:gd name="connsiteX1" fmla="*/ 90033 w 8128000"/>
              <a:gd name="connsiteY1" fmla="*/ 0 h 540186"/>
              <a:gd name="connsiteX2" fmla="*/ 8037967 w 8128000"/>
              <a:gd name="connsiteY2" fmla="*/ 0 h 540186"/>
              <a:gd name="connsiteX3" fmla="*/ 8128000 w 8128000"/>
              <a:gd name="connsiteY3" fmla="*/ 90033 h 540186"/>
              <a:gd name="connsiteX4" fmla="*/ 8128000 w 8128000"/>
              <a:gd name="connsiteY4" fmla="*/ 450153 h 540186"/>
              <a:gd name="connsiteX5" fmla="*/ 8037967 w 8128000"/>
              <a:gd name="connsiteY5" fmla="*/ 540186 h 540186"/>
              <a:gd name="connsiteX6" fmla="*/ 90033 w 8128000"/>
              <a:gd name="connsiteY6" fmla="*/ 540186 h 540186"/>
              <a:gd name="connsiteX7" fmla="*/ 0 w 8128000"/>
              <a:gd name="connsiteY7" fmla="*/ 450153 h 540186"/>
              <a:gd name="connsiteX8" fmla="*/ 0 w 8128000"/>
              <a:gd name="connsiteY8" fmla="*/ 90033 h 54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540186">
                <a:moveTo>
                  <a:pt x="0" y="90033"/>
                </a:moveTo>
                <a:cubicBezTo>
                  <a:pt x="0" y="40309"/>
                  <a:pt x="40309" y="0"/>
                  <a:pt x="90033" y="0"/>
                </a:cubicBezTo>
                <a:lnTo>
                  <a:pt x="8037967" y="0"/>
                </a:lnTo>
                <a:cubicBezTo>
                  <a:pt x="8087691" y="0"/>
                  <a:pt x="8128000" y="40309"/>
                  <a:pt x="8128000" y="90033"/>
                </a:cubicBezTo>
                <a:lnTo>
                  <a:pt x="8128000" y="450153"/>
                </a:lnTo>
                <a:cubicBezTo>
                  <a:pt x="8128000" y="499877"/>
                  <a:pt x="8087691" y="540186"/>
                  <a:pt x="8037967" y="540186"/>
                </a:cubicBezTo>
                <a:lnTo>
                  <a:pt x="90033" y="540186"/>
                </a:lnTo>
                <a:cubicBezTo>
                  <a:pt x="40309" y="540186"/>
                  <a:pt x="0" y="499877"/>
                  <a:pt x="0" y="450153"/>
                </a:cubicBezTo>
                <a:lnTo>
                  <a:pt x="0" y="9003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950" tIns="94950" rIns="94950" bIns="94950" numCol="1" spcCol="1270" anchor="ctr" anchorCtr="0">
            <a:noAutofit/>
          </a:bodyPr>
          <a:lstStyle/>
          <a:p>
            <a:pPr lvl="0" algn="l" defTabSz="800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800" kern="1200" dirty="0"/>
              <a:t>3. </a:t>
            </a:r>
            <a:r>
              <a:rPr lang="en-US" altLang="ko-KR" dirty="0"/>
              <a:t>OLS</a:t>
            </a:r>
            <a:r>
              <a:rPr lang="ko-KR" altLang="en-US" dirty="0" err="1"/>
              <a:t>메소드</a:t>
            </a:r>
            <a:r>
              <a:rPr lang="ko-KR" altLang="en-US" sz="1800" kern="1200" dirty="0"/>
              <a:t> 이용하여 </a:t>
            </a:r>
            <a:r>
              <a:rPr lang="ko-KR" altLang="en-US" sz="1800" kern="1200" dirty="0" err="1"/>
              <a:t>데이터간</a:t>
            </a:r>
            <a:r>
              <a:rPr lang="ko-KR" altLang="en-US" sz="1800" kern="1200" dirty="0"/>
              <a:t> 회귀분석 </a:t>
            </a:r>
            <a:endParaRPr lang="en-US" altLang="ko-KR" sz="1800" kern="1200" dirty="0"/>
          </a:p>
        </p:txBody>
      </p:sp>
      <p:sp>
        <p:nvSpPr>
          <p:cNvPr id="19" name="자유형 18"/>
          <p:cNvSpPr/>
          <p:nvPr/>
        </p:nvSpPr>
        <p:spPr>
          <a:xfrm>
            <a:off x="2031999" y="5090184"/>
            <a:ext cx="8128000" cy="1076400"/>
          </a:xfrm>
          <a:custGeom>
            <a:avLst/>
            <a:gdLst>
              <a:gd name="connsiteX0" fmla="*/ 0 w 8128000"/>
              <a:gd name="connsiteY0" fmla="*/ 0 h 1076400"/>
              <a:gd name="connsiteX1" fmla="*/ 8128000 w 8128000"/>
              <a:gd name="connsiteY1" fmla="*/ 0 h 1076400"/>
              <a:gd name="connsiteX2" fmla="*/ 8128000 w 8128000"/>
              <a:gd name="connsiteY2" fmla="*/ 1076400 h 1076400"/>
              <a:gd name="connsiteX3" fmla="*/ 0 w 8128000"/>
              <a:gd name="connsiteY3" fmla="*/ 1076400 h 1076400"/>
              <a:gd name="connsiteX4" fmla="*/ 0 w 8128000"/>
              <a:gd name="connsiteY4" fmla="*/ 0 h 10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000" h="1076400">
                <a:moveTo>
                  <a:pt x="0" y="0"/>
                </a:moveTo>
                <a:lnTo>
                  <a:pt x="8128000" y="0"/>
                </a:lnTo>
                <a:lnTo>
                  <a:pt x="8128000" y="1076400"/>
                </a:lnTo>
                <a:lnTo>
                  <a:pt x="0" y="10764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8064" tIns="20320" rIns="113792" bIns="20320" numCol="1" spcCol="1270" anchor="t" anchorCtr="0">
            <a:noAutofit/>
          </a:bodyPr>
          <a:lstStyle/>
          <a:p>
            <a:pPr marL="171450" lvl="1" indent="-171450" algn="l" defTabSz="711200" latinLnBrk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altLang="ko-KR" sz="1600" kern="1200" dirty="0"/>
              <a:t>1970</a:t>
            </a:r>
            <a:r>
              <a:rPr lang="ko-KR" altLang="en-US" sz="1600" kern="1200" dirty="0"/>
              <a:t>년도 부터 현재까지의 </a:t>
            </a:r>
            <a:r>
              <a:rPr lang="en-US" altLang="ko-KR" sz="1600" kern="1200" dirty="0"/>
              <a:t>Nasdaq Composite - U.S </a:t>
            </a:r>
            <a:r>
              <a:rPr lang="ko-KR" altLang="en-US" sz="1600" kern="1200" dirty="0"/>
              <a:t>와 </a:t>
            </a:r>
            <a:r>
              <a:rPr lang="en-US" altLang="en-US" sz="1600" kern="1200" dirty="0"/>
              <a:t>U.S. 10 Year Treasury Note</a:t>
            </a:r>
            <a:endParaRPr lang="ko-KR" altLang="en-US" sz="1600" kern="1200" dirty="0"/>
          </a:p>
          <a:p>
            <a:pPr marL="171450" lvl="1" indent="-171450" algn="l" defTabSz="711200" latinLnBrk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altLang="en-US" sz="1600" kern="1200" dirty="0"/>
              <a:t>1970</a:t>
            </a:r>
            <a:r>
              <a:rPr lang="ko-KR" altLang="en-US" sz="1600" kern="1200" dirty="0"/>
              <a:t>년도 부터 현재까지의 </a:t>
            </a:r>
            <a:r>
              <a:rPr lang="en-US" altLang="ko-KR" sz="1600" kern="1200" dirty="0"/>
              <a:t>S&amp;P500 </a:t>
            </a:r>
            <a:r>
              <a:rPr lang="ko-KR" altLang="en-US" sz="1600" kern="1200" dirty="0"/>
              <a:t>과 </a:t>
            </a:r>
            <a:r>
              <a:rPr lang="en-US" altLang="en-US" sz="1600" kern="1200" dirty="0"/>
              <a:t>U.S. 10 Year Treasury Note </a:t>
            </a:r>
            <a:endParaRPr lang="ko-KR" altLang="en-US" sz="1600" kern="1200" dirty="0"/>
          </a:p>
          <a:p>
            <a:pPr marL="171450" lvl="1" indent="-171450" algn="l" defTabSz="711200" latinLnBrk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altLang="ko-KR" sz="1600" kern="1200" dirty="0"/>
              <a:t>1980</a:t>
            </a:r>
            <a:r>
              <a:rPr lang="ko-KR" altLang="en-US" sz="1600" kern="1200" dirty="0"/>
              <a:t>년도 부터 현재까지의 </a:t>
            </a:r>
            <a:r>
              <a:rPr lang="en-US" altLang="ko-KR" sz="1600" kern="1200" dirty="0"/>
              <a:t>KOSPI</a:t>
            </a:r>
            <a:r>
              <a:rPr lang="ko-KR" altLang="en-US" sz="1600" kern="1200" dirty="0"/>
              <a:t>지수 와 </a:t>
            </a:r>
            <a:r>
              <a:rPr lang="en-US" altLang="en-US" sz="1600" kern="1200" dirty="0"/>
              <a:t>U.S. 10 Year Treasury Note</a:t>
            </a:r>
            <a:endParaRPr lang="ko-KR" alt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411747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4537774" y="1040720"/>
            <a:ext cx="3116450" cy="1231685"/>
            <a:chOff x="399539" y="428559"/>
            <a:chExt cx="1879836" cy="3543559"/>
          </a:xfrm>
        </p:grpSpPr>
        <p:sp>
          <p:nvSpPr>
            <p:cNvPr id="2" name="正方形/長方形 1"/>
            <p:cNvSpPr/>
            <p:nvPr/>
          </p:nvSpPr>
          <p:spPr>
            <a:xfrm>
              <a:off x="399539" y="428559"/>
              <a:ext cx="1879836" cy="1103394"/>
            </a:xfrm>
            <a:prstGeom prst="rect">
              <a:avLst/>
            </a:prstGeom>
            <a:solidFill>
              <a:srgbClr val="F86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금리상승</a:t>
              </a:r>
              <a:endParaRPr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99539" y="2868876"/>
              <a:ext cx="1879836" cy="1103242"/>
            </a:xfrm>
            <a:prstGeom prst="rect">
              <a:avLst/>
            </a:prstGeom>
            <a:solidFill>
              <a:srgbClr val="F86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기업의 이자비용 축소 </a:t>
              </a:r>
              <a:r>
                <a:rPr lang="ko-KR" altLang="en-US" dirty="0"/>
                <a:t>필요</a:t>
              </a:r>
              <a:endParaRPr kumimoji="1" lang="ja-JP" altLang="en-US" dirty="0"/>
            </a:p>
          </p:txBody>
        </p:sp>
      </p:grpSp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이론적 배경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자유형 30"/>
          <p:cNvSpPr/>
          <p:nvPr/>
        </p:nvSpPr>
        <p:spPr>
          <a:xfrm rot="5400000">
            <a:off x="5869669" y="1397844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/>
          </a:p>
        </p:txBody>
      </p:sp>
      <p:grpSp>
        <p:nvGrpSpPr>
          <p:cNvPr id="28" name="グループ化 12"/>
          <p:cNvGrpSpPr/>
          <p:nvPr/>
        </p:nvGrpSpPr>
        <p:grpSpPr>
          <a:xfrm>
            <a:off x="4501930" y="2863239"/>
            <a:ext cx="3188133" cy="1442862"/>
            <a:chOff x="399539" y="428559"/>
            <a:chExt cx="1879836" cy="3543559"/>
          </a:xfrm>
        </p:grpSpPr>
        <p:sp>
          <p:nvSpPr>
            <p:cNvPr id="29" name="正方形/長方形 1"/>
            <p:cNvSpPr/>
            <p:nvPr/>
          </p:nvSpPr>
          <p:spPr>
            <a:xfrm>
              <a:off x="399539" y="428559"/>
              <a:ext cx="1879836" cy="1103394"/>
            </a:xfrm>
            <a:prstGeom prst="rect">
              <a:avLst/>
            </a:prstGeom>
            <a:solidFill>
              <a:srgbClr val="F86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기업 내 투자감소</a:t>
              </a:r>
              <a:endParaRPr lang="ja-JP" altLang="en-US" dirty="0"/>
            </a:p>
          </p:txBody>
        </p:sp>
        <p:sp>
          <p:nvSpPr>
            <p:cNvPr id="30" name="正方形/長方形 7"/>
            <p:cNvSpPr/>
            <p:nvPr/>
          </p:nvSpPr>
          <p:spPr>
            <a:xfrm>
              <a:off x="399539" y="2868876"/>
              <a:ext cx="1879836" cy="1103242"/>
            </a:xfrm>
            <a:prstGeom prst="rect">
              <a:avLst/>
            </a:prstGeom>
            <a:solidFill>
              <a:srgbClr val="F86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기업의 이익감소 확률 상승</a:t>
              </a:r>
              <a:endParaRPr kumimoji="1" lang="ja-JP" altLang="en-US" dirty="0"/>
            </a:p>
          </p:txBody>
        </p:sp>
      </p:grpSp>
      <p:sp>
        <p:nvSpPr>
          <p:cNvPr id="45" name="자유형 44"/>
          <p:cNvSpPr/>
          <p:nvPr/>
        </p:nvSpPr>
        <p:spPr>
          <a:xfrm rot="5400000">
            <a:off x="5869666" y="2293859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/>
          </a:p>
        </p:txBody>
      </p:sp>
      <p:sp>
        <p:nvSpPr>
          <p:cNvPr id="46" name="자유형 45"/>
          <p:cNvSpPr/>
          <p:nvPr/>
        </p:nvSpPr>
        <p:spPr>
          <a:xfrm rot="5400000">
            <a:off x="5869666" y="3334925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/>
          </a:p>
        </p:txBody>
      </p:sp>
      <p:grpSp>
        <p:nvGrpSpPr>
          <p:cNvPr id="47" name="グループ化 12"/>
          <p:cNvGrpSpPr/>
          <p:nvPr/>
        </p:nvGrpSpPr>
        <p:grpSpPr>
          <a:xfrm>
            <a:off x="4459626" y="4761663"/>
            <a:ext cx="3278542" cy="1218301"/>
            <a:chOff x="399539" y="447522"/>
            <a:chExt cx="1879836" cy="3524596"/>
          </a:xfrm>
        </p:grpSpPr>
        <p:sp>
          <p:nvSpPr>
            <p:cNvPr id="48" name="正方形/長方形 1"/>
            <p:cNvSpPr/>
            <p:nvPr/>
          </p:nvSpPr>
          <p:spPr>
            <a:xfrm>
              <a:off x="399539" y="447522"/>
              <a:ext cx="1879836" cy="1103395"/>
            </a:xfrm>
            <a:prstGeom prst="rect">
              <a:avLst/>
            </a:prstGeom>
            <a:solidFill>
              <a:srgbClr val="F86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기업 투자가치 감소</a:t>
              </a:r>
              <a:endParaRPr lang="ja-JP" altLang="en-US" dirty="0"/>
            </a:p>
          </p:txBody>
        </p:sp>
        <p:sp>
          <p:nvSpPr>
            <p:cNvPr id="49" name="正方形/長方形 7"/>
            <p:cNvSpPr/>
            <p:nvPr/>
          </p:nvSpPr>
          <p:spPr>
            <a:xfrm>
              <a:off x="399539" y="2868876"/>
              <a:ext cx="1879836" cy="1103242"/>
            </a:xfrm>
            <a:prstGeom prst="rect">
              <a:avLst/>
            </a:prstGeom>
            <a:solidFill>
              <a:srgbClr val="F86F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주식가치의 하락</a:t>
              </a:r>
              <a:endParaRPr kumimoji="1" lang="ja-JP" altLang="en-US" dirty="0"/>
            </a:p>
          </p:txBody>
        </p:sp>
      </p:grpSp>
      <p:sp>
        <p:nvSpPr>
          <p:cNvPr id="50" name="자유형 49"/>
          <p:cNvSpPr/>
          <p:nvPr/>
        </p:nvSpPr>
        <p:spPr>
          <a:xfrm rot="5400000">
            <a:off x="5869665" y="4282639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 rot="5400000">
            <a:off x="5874825" y="5107529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7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연구가설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8" name="다이어그램 27"/>
          <p:cNvGraphicFramePr/>
          <p:nvPr>
            <p:extLst>
              <p:ext uri="{D42A27DB-BD31-4B8C-83A1-F6EECF244321}">
                <p14:modId xmlns:p14="http://schemas.microsoft.com/office/powerpoint/2010/main" val="4072143599"/>
              </p:ext>
            </p:extLst>
          </p:nvPr>
        </p:nvGraphicFramePr>
        <p:xfrm>
          <a:off x="1653309" y="1305596"/>
          <a:ext cx="8885382" cy="2009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1838020180"/>
              </p:ext>
            </p:extLst>
          </p:nvPr>
        </p:nvGraphicFramePr>
        <p:xfrm>
          <a:off x="2032000" y="3315274"/>
          <a:ext cx="8128000" cy="2823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3352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자료수집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A16AFDC-C7DE-43E9-8E19-8013E2107E86}"/>
              </a:ext>
            </a:extLst>
          </p:cNvPr>
          <p:cNvSpPr/>
          <p:nvPr/>
        </p:nvSpPr>
        <p:spPr>
          <a:xfrm>
            <a:off x="1175859" y="911341"/>
            <a:ext cx="2339102" cy="553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1. </a:t>
            </a:r>
            <a:r>
              <a:rPr kumimoji="1" lang="ko-KR" altLang="en-US" dirty="0"/>
              <a:t>기본</a:t>
            </a:r>
            <a:r>
              <a:rPr kumimoji="1" lang="en-US" altLang="ko-KR" dirty="0"/>
              <a:t> </a:t>
            </a:r>
            <a:r>
              <a:rPr lang="en-US" altLang="ko-KR" dirty="0"/>
              <a:t>Dataset</a:t>
            </a:r>
            <a:r>
              <a:rPr lang="ko-KR" altLang="en-US" dirty="0"/>
              <a:t> 구성</a:t>
            </a:r>
            <a:endParaRPr kumimoji="1"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FEB98C9-98E7-4024-8A5C-088EDDC9D535}"/>
              </a:ext>
            </a:extLst>
          </p:cNvPr>
          <p:cNvGrpSpPr/>
          <p:nvPr/>
        </p:nvGrpSpPr>
        <p:grpSpPr>
          <a:xfrm>
            <a:off x="1969909" y="1668409"/>
            <a:ext cx="8252182" cy="4733084"/>
            <a:chOff x="1175858" y="1670537"/>
            <a:chExt cx="8252182" cy="473308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2B1CC7E-2FE3-487D-951C-5CFB4C7D7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5859" y="1670537"/>
              <a:ext cx="2750727" cy="233738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31E8E15-35E9-43CB-A6D5-0D08A55DA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6586" y="1670537"/>
              <a:ext cx="2750727" cy="233738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79FE352-116E-4296-BBC1-C1376EC29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7313" y="1670538"/>
              <a:ext cx="2750727" cy="233738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CB1FCDB-9C43-4687-A034-EAA9DC6BC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5858" y="4007917"/>
              <a:ext cx="2750728" cy="2389691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CA3252E-A719-4102-ABD5-C75305960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26586" y="4007917"/>
              <a:ext cx="2750727" cy="2395704"/>
            </a:xfrm>
            <a:prstGeom prst="rect">
              <a:avLst/>
            </a:prstGeom>
          </p:spPr>
        </p:pic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B110EC8-2CC2-4135-84E0-DFDAB7194A26}"/>
                </a:ext>
              </a:extLst>
            </p:cNvPr>
            <p:cNvSpPr/>
            <p:nvPr/>
          </p:nvSpPr>
          <p:spPr>
            <a:xfrm>
              <a:off x="6893277" y="5483208"/>
              <a:ext cx="2534763" cy="9144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/>
                <a:t>Ndq,spx</a:t>
              </a:r>
              <a:r>
                <a:rPr lang="ko-KR" altLang="en-US" sz="1100" dirty="0"/>
                <a:t>의 경우 </a:t>
              </a:r>
              <a:r>
                <a:rPr lang="ko-KR" altLang="en-US" sz="1100" dirty="0" err="1"/>
                <a:t>웹크롤링</a:t>
              </a:r>
              <a:r>
                <a:rPr lang="ko-KR" altLang="en-US" sz="1100" dirty="0"/>
                <a:t> 데이터와 일부</a:t>
              </a:r>
              <a:r>
                <a:rPr lang="en-US" altLang="ko-KR" sz="1100" dirty="0"/>
                <a:t>csv</a:t>
              </a:r>
              <a:r>
                <a:rPr lang="ko-KR" altLang="en-US" sz="1100" dirty="0"/>
                <a:t>파일을 통합하였다</a:t>
              </a:r>
              <a:r>
                <a:rPr lang="en-US" altLang="ko-KR" sz="1100" dirty="0"/>
                <a:t>. </a:t>
              </a:r>
              <a:endParaRPr kumimoji="1"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366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자료수집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A16AFDC-C7DE-43E9-8E19-8013E2107E86}"/>
              </a:ext>
            </a:extLst>
          </p:cNvPr>
          <p:cNvSpPr/>
          <p:nvPr/>
        </p:nvSpPr>
        <p:spPr>
          <a:xfrm>
            <a:off x="1175858" y="911341"/>
            <a:ext cx="2750727" cy="5536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kumimoji="1" lang="en-US" altLang="ko-KR" dirty="0"/>
              <a:t>. </a:t>
            </a:r>
            <a:r>
              <a:rPr lang="ko-KR" altLang="en-US" dirty="0"/>
              <a:t>그래프</a:t>
            </a:r>
            <a:r>
              <a:rPr kumimoji="1" lang="en-US" altLang="ko-KR" dirty="0"/>
              <a:t> </a:t>
            </a:r>
            <a:r>
              <a:rPr lang="en-US" altLang="ko-KR" dirty="0"/>
              <a:t>Dataset</a:t>
            </a:r>
            <a:r>
              <a:rPr lang="ko-KR" altLang="en-US" dirty="0"/>
              <a:t> 구성</a:t>
            </a:r>
            <a:endParaRPr kumimoji="1"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362A32C-1157-47EC-AA07-CB6FCDE8595E}"/>
              </a:ext>
            </a:extLst>
          </p:cNvPr>
          <p:cNvGrpSpPr/>
          <p:nvPr/>
        </p:nvGrpSpPr>
        <p:grpSpPr>
          <a:xfrm>
            <a:off x="1175859" y="1700417"/>
            <a:ext cx="9840281" cy="4246242"/>
            <a:chOff x="1175860" y="1700803"/>
            <a:chExt cx="9840281" cy="424624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8CAA65B-EA9F-485C-853C-A0F60557B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65414" y="1700803"/>
              <a:ext cx="2750727" cy="2158190"/>
            </a:xfrm>
            <a:prstGeom prst="rect">
              <a:avLst/>
            </a:prstGeom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26FB7F6-AC15-4170-ABFB-F16CDAE44E48}"/>
                </a:ext>
              </a:extLst>
            </p:cNvPr>
            <p:cNvSpPr/>
            <p:nvPr/>
          </p:nvSpPr>
          <p:spPr>
            <a:xfrm>
              <a:off x="8373395" y="4042986"/>
              <a:ext cx="2534763" cy="61989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 err="1"/>
                <a:t>Kosp</a:t>
              </a:r>
              <a:r>
                <a:rPr kumimoji="1" lang="en-US" altLang="ko-KR" sz="1100" dirty="0"/>
                <a:t>(80</a:t>
              </a:r>
              <a:r>
                <a:rPr kumimoji="1" lang="ko-KR" altLang="en-US" sz="1100" dirty="0"/>
                <a:t>년 시작</a:t>
              </a:r>
              <a:r>
                <a:rPr kumimoji="1" lang="en-US" altLang="ko-KR" sz="1100" dirty="0"/>
                <a:t>)</a:t>
              </a:r>
              <a:r>
                <a:rPr kumimoji="1" lang="en-US" altLang="ko-KR" sz="1100" dirty="0" err="1"/>
                <a:t>i</a:t>
              </a:r>
              <a:r>
                <a:rPr lang="ko-KR" altLang="en-US" sz="1100" dirty="0"/>
                <a:t>과 </a:t>
              </a:r>
              <a:r>
                <a:rPr kumimoji="1" lang="ko-KR" altLang="en-US" sz="1100" dirty="0"/>
                <a:t>비교할 데이터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D94143F-40D7-47C1-AB5B-E2CF49CF2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5860" y="1700803"/>
              <a:ext cx="2750727" cy="212312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E7A8B88-1A1D-4667-B52F-B9A8BC25F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6587" y="1700803"/>
              <a:ext cx="2750727" cy="228471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E40FB0A-0F3D-423E-94B4-443DFD3F1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5860" y="3823924"/>
              <a:ext cx="2750727" cy="2123121"/>
            </a:xfrm>
            <a:prstGeom prst="rect">
              <a:avLst/>
            </a:prstGeom>
          </p:spPr>
        </p:pic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C6D22BD-E10D-4E58-B498-2DAC99A2113F}"/>
                </a:ext>
              </a:extLst>
            </p:cNvPr>
            <p:cNvSpPr/>
            <p:nvPr/>
          </p:nvSpPr>
          <p:spPr>
            <a:xfrm>
              <a:off x="4194712" y="4140487"/>
              <a:ext cx="2214475" cy="115106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dirty="0"/>
                <a:t>분석에 사용할 최소한의 데이터만 남기고</a:t>
              </a:r>
              <a:r>
                <a:rPr kumimoji="1" lang="en-US" altLang="ko-KR" sz="1100" dirty="0"/>
                <a:t>, </a:t>
              </a:r>
              <a:r>
                <a:rPr lang="en-US" altLang="ko-KR" sz="1100" dirty="0"/>
                <a:t>Close</a:t>
              </a:r>
              <a:r>
                <a:rPr lang="ko-KR" altLang="en-US" sz="1100" dirty="0"/>
                <a:t>를 사용하여 </a:t>
              </a:r>
              <a:r>
                <a:rPr lang="en-US" altLang="ko-KR" sz="1100" dirty="0"/>
                <a:t>per(</a:t>
              </a:r>
              <a:r>
                <a:rPr lang="ko-KR" altLang="en-US" sz="1100" dirty="0"/>
                <a:t>변동률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를 계산하여 추가하였다</a:t>
              </a:r>
              <a:r>
                <a:rPr lang="en-US" altLang="ko-KR" sz="1100" dirty="0"/>
                <a:t>. </a:t>
              </a:r>
              <a:endParaRPr kumimoji="1" lang="ko-KR" altLang="en-US" sz="1100" dirty="0"/>
            </a:p>
          </p:txBody>
        </p: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4430480-7BA4-4A86-B0F0-B56A751DC4D9}"/>
              </a:ext>
            </a:extLst>
          </p:cNvPr>
          <p:cNvSpPr/>
          <p:nvPr/>
        </p:nvSpPr>
        <p:spPr>
          <a:xfrm>
            <a:off x="5730650" y="5392994"/>
            <a:ext cx="5069526" cy="61989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출처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6"/>
              </a:rPr>
              <a:t>https://stooq.com/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>
                <a:hlinkClick r:id="rId7"/>
              </a:rPr>
              <a:t>https://finance.naver.com</a:t>
            </a:r>
            <a:r>
              <a:rPr lang="en-US" altLang="ko-KR" sz="11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4774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984</Words>
  <Application>Microsoft Office PowerPoint</Application>
  <PresentationFormat>와이드스크린</PresentationFormat>
  <Paragraphs>195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나눔스퀘어라운드 Regular</vt:lpstr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tjoeun</cp:lastModifiedBy>
  <cp:revision>61</cp:revision>
  <dcterms:created xsi:type="dcterms:W3CDTF">2018-12-07T00:32:38Z</dcterms:created>
  <dcterms:modified xsi:type="dcterms:W3CDTF">2021-04-09T03:07:49Z</dcterms:modified>
</cp:coreProperties>
</file>