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5" r:id="rId2"/>
    <p:sldId id="286" r:id="rId3"/>
    <p:sldId id="287" r:id="rId4"/>
    <p:sldId id="288" r:id="rId5"/>
    <p:sldId id="289" r:id="rId6"/>
    <p:sldId id="290" r:id="rId7"/>
    <p:sldId id="341" r:id="rId8"/>
    <p:sldId id="340" r:id="rId9"/>
    <p:sldId id="293" r:id="rId10"/>
    <p:sldId id="292" r:id="rId11"/>
    <p:sldId id="291" r:id="rId12"/>
    <p:sldId id="294" r:id="rId13"/>
    <p:sldId id="342" r:id="rId14"/>
    <p:sldId id="295" r:id="rId15"/>
    <p:sldId id="298" r:id="rId16"/>
    <p:sldId id="343" r:id="rId17"/>
    <p:sldId id="296" r:id="rId18"/>
    <p:sldId id="299" r:id="rId19"/>
    <p:sldId id="300" r:id="rId20"/>
    <p:sldId id="303" r:id="rId21"/>
    <p:sldId id="344" r:id="rId22"/>
    <p:sldId id="301" r:id="rId23"/>
    <p:sldId id="302" r:id="rId24"/>
    <p:sldId id="304" r:id="rId25"/>
    <p:sldId id="345" r:id="rId26"/>
    <p:sldId id="306" r:id="rId27"/>
    <p:sldId id="305" r:id="rId28"/>
    <p:sldId id="307" r:id="rId29"/>
    <p:sldId id="308" r:id="rId30"/>
    <p:sldId id="310" r:id="rId31"/>
    <p:sldId id="309" r:id="rId32"/>
    <p:sldId id="312" r:id="rId33"/>
    <p:sldId id="311" r:id="rId34"/>
    <p:sldId id="346" r:id="rId35"/>
    <p:sldId id="313" r:id="rId36"/>
    <p:sldId id="314" r:id="rId37"/>
    <p:sldId id="315" r:id="rId38"/>
    <p:sldId id="316" r:id="rId39"/>
    <p:sldId id="317" r:id="rId40"/>
    <p:sldId id="318" r:id="rId41"/>
    <p:sldId id="319" r:id="rId42"/>
    <p:sldId id="320" r:id="rId43"/>
    <p:sldId id="321" r:id="rId44"/>
    <p:sldId id="322" r:id="rId45"/>
    <p:sldId id="323" r:id="rId46"/>
    <p:sldId id="324" r:id="rId47"/>
    <p:sldId id="347" r:id="rId48"/>
    <p:sldId id="332" r:id="rId49"/>
    <p:sldId id="326" r:id="rId50"/>
    <p:sldId id="327" r:id="rId51"/>
    <p:sldId id="328" r:id="rId52"/>
    <p:sldId id="329" r:id="rId53"/>
    <p:sldId id="330" r:id="rId54"/>
    <p:sldId id="331" r:id="rId55"/>
    <p:sldId id="333" r:id="rId5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68" autoAdjust="0"/>
    <p:restoredTop sz="94660"/>
  </p:normalViewPr>
  <p:slideViewPr>
    <p:cSldViewPr snapToGrid="0">
      <p:cViewPr varScale="1">
        <p:scale>
          <a:sx n="50" d="100"/>
          <a:sy n="50" d="100"/>
        </p:scale>
        <p:origin x="58" y="6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52930D-9F43-4BE4-8B0F-DB2E16D687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0976B8-1152-47D3-A529-EA7AED5ACC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01BC7F-CFEA-4229-818F-BB8C75328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987F0-30F5-4198-886A-C2C90E950DC9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0EEDF4-D071-413B-9A8F-A4570A8A7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A4448B-291C-493B-B277-6DB25011B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4216-D772-4B39-9F61-A86F024F9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524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E9BF15-6225-4518-B3AA-2E6626676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F9B187-E94C-4B1A-80F7-1CFEEC692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0BF2EF-03B4-42A9-9A61-70B2F6B93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987F0-30F5-4198-886A-C2C90E950DC9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4DF0BA-9917-4257-ADC2-837A76AEF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8CA8BD-C83B-4796-AE92-32B2A35CC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4216-D772-4B39-9F61-A86F024F9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023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EAD516F-7154-421F-A231-44C066AC9A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2F7D8A-8E67-4885-811E-699A2D2EB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61937A-EB3E-42E1-90C0-291DD1F06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987F0-30F5-4198-886A-C2C90E950DC9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5BBEBB-CF62-4787-998C-3370AB1C0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31DC0B-0180-4F28-AC70-4392B9811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4216-D772-4B39-9F61-A86F024F9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48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5C586C-DECA-4302-8B30-558745139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BE6DC5-7052-41D8-9467-99532FB51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DEB38D-5EC5-4068-9514-6179A9613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987F0-30F5-4198-886A-C2C90E950DC9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064C61-A903-4B8A-9C2F-3B21F07D1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90C67E-F820-4DC0-AA0D-BED97CB05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4216-D772-4B39-9F61-A86F024F9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390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FF6D33-37D6-4736-9523-A65E313BA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D38B52-CFA1-44E2-B5A0-11F34BEB5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60736A-6A2C-4DAC-9215-C0A5562CB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987F0-30F5-4198-886A-C2C90E950DC9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101C93-473B-4C20-BD65-D9E63F843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AD00BA-6680-4F57-B907-8903E3C7C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4216-D772-4B39-9F61-A86F024F9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602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DCA5F0-0DE1-4661-BC8A-704397CF1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E9E7E5-258B-4B4B-8B36-61AA0D632A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8B6761-A69D-4792-9572-A5304831D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98FE26-D361-48CF-9DA2-86A87416A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987F0-30F5-4198-886A-C2C90E950DC9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668D66-8EB8-4CC4-BD4F-06F7CCF31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76EF43-7FD9-44C9-AEC9-69A03063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4216-D772-4B39-9F61-A86F024F9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787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91EC3-06EF-4D62-8146-DF5DE8B2E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A488CB-3C6F-4B04-B5D9-833DFE44A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5D5F01-DAB1-4266-9B53-066FDDF7A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C3B6A71-702A-4E1E-886B-38D59581B9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B66F59-01DE-4A1D-A2E2-E753E722BE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B2344A-C8F5-4532-8098-CDC1E7E6D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987F0-30F5-4198-886A-C2C90E950DC9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8D2007-58E5-40F2-A758-D75010054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9F40826-D57A-40B1-88D7-7EA49C469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4216-D772-4B39-9F61-A86F024F9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511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BFE213-5291-4D12-B13E-EA6D525DD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08EB1F-06A4-423A-BCF1-A56DFB8C1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987F0-30F5-4198-886A-C2C90E950DC9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427FC3-9CFC-4C3B-A4CF-0638E5CE4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7BF0C3-A080-4AF5-9D02-E6237B83E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4216-D772-4B39-9F61-A86F024F9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204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6A9D03-04DB-4DA1-AF62-F4FE8C006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987F0-30F5-4198-886A-C2C90E950DC9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327F830-72E1-4382-95D0-4B148FD6D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A6C913-D753-4687-8182-85B41DE63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4216-D772-4B39-9F61-A86F024F9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815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446424-7C78-4B49-BA01-0D373E714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D8D6B0-5B58-4996-BA40-8A3CD10F3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D416B0-6231-4F0A-87C1-B2484FDAB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EE1C38-6BE0-4FA0-A656-ACD85D1A3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987F0-30F5-4198-886A-C2C90E950DC9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2CD581-861D-48DE-B1C5-ED9D52802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6B2C09-FCF0-47C4-B380-5850DFBE3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4216-D772-4B39-9F61-A86F024F9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74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AE0CE-0C66-495B-B243-C2784509A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DC9E44-6118-447A-ADFF-0CE40A443F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3ECD37-A778-4070-A43F-7F71A4576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035D75-A699-4900-B76C-FB701D626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987F0-30F5-4198-886A-C2C90E950DC9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5E5D74-B908-4E3A-86F9-6CF8B6D05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91D4FE-E605-41AE-8918-CB0C9D220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4216-D772-4B39-9F61-A86F024F9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727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562294-C477-4C12-9C54-29F86D0CB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C2F38B-980F-4FEC-A548-91D0A3C70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305BB4-8B5F-4404-874B-92C41AE6E1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987F0-30F5-4198-886A-C2C90E950DC9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D5A559-6E69-4670-A6DD-7165FBBB9C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A750E8-CB69-4C52-A91A-864D64B46D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24216-D772-4B39-9F61-A86F024F9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932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B6A9E2-0DE1-4FBE-B41E-F3BD78B710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000" dirty="0"/>
              <a:t>BC</a:t>
            </a:r>
            <a:r>
              <a:rPr lang="ko-KR" altLang="en-US" sz="5000" dirty="0"/>
              <a:t>카드 소비액</a:t>
            </a:r>
            <a:r>
              <a:rPr lang="en-US" altLang="ko-KR" sz="5000" dirty="0"/>
              <a:t>(</a:t>
            </a:r>
            <a:r>
              <a:rPr lang="ko-KR" altLang="en-US" sz="5000" dirty="0"/>
              <a:t>내국인</a:t>
            </a:r>
            <a:r>
              <a:rPr lang="en-US" altLang="ko-KR" sz="5000" dirty="0"/>
              <a:t>,</a:t>
            </a:r>
            <a:r>
              <a:rPr lang="ko-KR" altLang="en-US" sz="5000" dirty="0"/>
              <a:t>외국인</a:t>
            </a:r>
            <a:r>
              <a:rPr lang="en-US" altLang="ko-KR" sz="5000" dirty="0"/>
              <a:t>)</a:t>
            </a:r>
            <a:br>
              <a:rPr lang="en-US" altLang="ko-KR" sz="5000" dirty="0"/>
            </a:br>
            <a:r>
              <a:rPr lang="en-US" altLang="ko-KR" sz="5000" dirty="0"/>
              <a:t>2019</a:t>
            </a:r>
            <a:r>
              <a:rPr lang="ko-KR" altLang="en-US" sz="5000" dirty="0"/>
              <a:t>년 기준</a:t>
            </a:r>
          </a:p>
        </p:txBody>
      </p:sp>
    </p:spTree>
    <p:extLst>
      <p:ext uri="{BB962C8B-B14F-4D97-AF65-F5344CB8AC3E}">
        <p14:creationId xmlns:p14="http://schemas.microsoft.com/office/powerpoint/2010/main" val="4129001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18C69-A897-4335-8BBE-CF062C03A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6314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방한 외국인 </a:t>
            </a:r>
            <a:r>
              <a:rPr lang="en-US" altLang="ko-KR" dirty="0"/>
              <a:t>(</a:t>
            </a:r>
            <a:r>
              <a:rPr lang="ko-KR" altLang="en-US" dirty="0"/>
              <a:t>성별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- 2019</a:t>
            </a:r>
            <a:r>
              <a:rPr lang="ko-KR" altLang="en-US" dirty="0"/>
              <a:t>년 기준</a:t>
            </a:r>
            <a:br>
              <a:rPr lang="ko-KR" altLang="ko-KR" dirty="0"/>
            </a:b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9C44A45-3C40-4C96-B280-100B8BD3E608}"/>
              </a:ext>
            </a:extLst>
          </p:cNvPr>
          <p:cNvCxnSpPr>
            <a:cxnSpLocks/>
          </p:cNvCxnSpPr>
          <p:nvPr/>
        </p:nvCxnSpPr>
        <p:spPr>
          <a:xfrm>
            <a:off x="677334" y="1027906"/>
            <a:ext cx="10894906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7170" name="Picture 2">
            <a:extLst>
              <a:ext uri="{FF2B5EF4-FFF2-40B4-BE49-F238E27FC236}">
                <a16:creationId xmlns:a16="http://schemas.microsoft.com/office/drawing/2014/main" id="{8F9D79E2-72A5-4C6B-B5B4-FC982B5E3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488" y="1027906"/>
            <a:ext cx="5305425" cy="531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21F21F-5C49-4E91-8CC2-08CABE1B43CB}"/>
              </a:ext>
            </a:extLst>
          </p:cNvPr>
          <p:cNvSpPr txBox="1"/>
          <p:nvPr/>
        </p:nvSpPr>
        <p:spPr>
          <a:xfrm>
            <a:off x="7523350" y="5691594"/>
            <a:ext cx="2402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</a:t>
            </a:r>
            <a:r>
              <a:rPr lang="ko-KR" altLang="en-US" sz="1200" dirty="0"/>
              <a:t>방문객</a:t>
            </a:r>
            <a:r>
              <a:rPr lang="en-US" altLang="ko-KR" sz="1200" dirty="0"/>
              <a:t>: 17,502,756</a:t>
            </a:r>
            <a:r>
              <a:rPr lang="ko-KR" altLang="en-US" sz="1200" dirty="0"/>
              <a:t>명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29087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18C69-A897-4335-8BBE-CF062C03A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6314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방한 외국인 </a:t>
            </a:r>
            <a:r>
              <a:rPr lang="en-US" altLang="ko-KR" dirty="0"/>
              <a:t>(</a:t>
            </a:r>
            <a:r>
              <a:rPr lang="ko-KR" altLang="en-US" dirty="0"/>
              <a:t>연령별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- 2019</a:t>
            </a:r>
            <a:r>
              <a:rPr lang="ko-KR" altLang="en-US" dirty="0"/>
              <a:t>년 기준</a:t>
            </a:r>
            <a:br>
              <a:rPr lang="ko-KR" altLang="ko-KR" dirty="0"/>
            </a:b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9C44A45-3C40-4C96-B280-100B8BD3E608}"/>
              </a:ext>
            </a:extLst>
          </p:cNvPr>
          <p:cNvCxnSpPr>
            <a:cxnSpLocks/>
          </p:cNvCxnSpPr>
          <p:nvPr/>
        </p:nvCxnSpPr>
        <p:spPr>
          <a:xfrm>
            <a:off x="677334" y="1027906"/>
            <a:ext cx="10894906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6146" name="Picture 2">
            <a:extLst>
              <a:ext uri="{FF2B5EF4-FFF2-40B4-BE49-F238E27FC236}">
                <a16:creationId xmlns:a16="http://schemas.microsoft.com/office/drawing/2014/main" id="{14AC77D2-718F-43A6-A2F9-1025826A7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675" y="1282513"/>
            <a:ext cx="5400675" cy="531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9583567-9B6A-46D9-9F94-C7B3E96D30B3}"/>
              </a:ext>
            </a:extLst>
          </p:cNvPr>
          <p:cNvSpPr txBox="1"/>
          <p:nvPr/>
        </p:nvSpPr>
        <p:spPr>
          <a:xfrm>
            <a:off x="7523350" y="5691594"/>
            <a:ext cx="2402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</a:t>
            </a:r>
            <a:r>
              <a:rPr lang="ko-KR" altLang="en-US" sz="1200" dirty="0"/>
              <a:t>방문객</a:t>
            </a:r>
            <a:r>
              <a:rPr lang="en-US" altLang="ko-KR" sz="1200" dirty="0"/>
              <a:t>: 17,502,756</a:t>
            </a:r>
            <a:r>
              <a:rPr lang="ko-KR" altLang="en-US" sz="1200" dirty="0"/>
              <a:t>명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05440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18C69-A897-4335-8BBE-CF062C03A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6314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방한 외국인 </a:t>
            </a:r>
            <a:r>
              <a:rPr lang="en-US" altLang="ko-KR" dirty="0"/>
              <a:t>- </a:t>
            </a:r>
            <a:r>
              <a:rPr lang="ko-KR" altLang="en-US" dirty="0" err="1"/>
              <a:t>목적별</a:t>
            </a:r>
            <a:br>
              <a:rPr lang="ko-KR" altLang="ko-KR" dirty="0"/>
            </a:b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ADF0E4-CC27-4653-BF63-5B460C0DC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0294" y="6288301"/>
            <a:ext cx="1578186" cy="365125"/>
          </a:xfrm>
        </p:spPr>
        <p:txBody>
          <a:bodyPr/>
          <a:lstStyle/>
          <a:p>
            <a:r>
              <a:rPr lang="ko-KR" altLang="en-US" dirty="0"/>
              <a:t>여행지 추천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9C44A45-3C40-4C96-B280-100B8BD3E608}"/>
              </a:ext>
            </a:extLst>
          </p:cNvPr>
          <p:cNvCxnSpPr>
            <a:cxnSpLocks/>
          </p:cNvCxnSpPr>
          <p:nvPr/>
        </p:nvCxnSpPr>
        <p:spPr>
          <a:xfrm>
            <a:off x="677334" y="1027906"/>
            <a:ext cx="10894906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0D1B98B-D45D-46AF-9AB0-6F9216937629}"/>
              </a:ext>
            </a:extLst>
          </p:cNvPr>
          <p:cNvCxnSpPr>
            <a:cxnSpLocks/>
          </p:cNvCxnSpPr>
          <p:nvPr/>
        </p:nvCxnSpPr>
        <p:spPr>
          <a:xfrm>
            <a:off x="596651" y="6289164"/>
            <a:ext cx="10975589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9218" name="Picture 2">
            <a:extLst>
              <a:ext uri="{FF2B5EF4-FFF2-40B4-BE49-F238E27FC236}">
                <a16:creationId xmlns:a16="http://schemas.microsoft.com/office/drawing/2014/main" id="{80A37486-75D9-48D7-9B78-AA2919D98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170" y="642937"/>
            <a:ext cx="5305425" cy="557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A63B56-7518-46D4-93E1-859F7C6D28AD}"/>
              </a:ext>
            </a:extLst>
          </p:cNvPr>
          <p:cNvSpPr txBox="1"/>
          <p:nvPr/>
        </p:nvSpPr>
        <p:spPr>
          <a:xfrm>
            <a:off x="7267301" y="4622816"/>
            <a:ext cx="24025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</a:t>
            </a:r>
            <a:r>
              <a:rPr lang="ko-KR" altLang="en-US" sz="1200" dirty="0"/>
              <a:t>방문객</a:t>
            </a:r>
            <a:r>
              <a:rPr lang="en-US" altLang="ko-KR" sz="1200" dirty="0"/>
              <a:t>: 17,502,756</a:t>
            </a:r>
            <a:r>
              <a:rPr lang="ko-KR" altLang="en-US" sz="1200" dirty="0"/>
              <a:t>명</a:t>
            </a:r>
            <a:r>
              <a:rPr lang="en-US" altLang="ko-KR" sz="1200" dirty="0"/>
              <a:t>&gt;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/>
              <a:t>관광 </a:t>
            </a:r>
            <a:r>
              <a:rPr lang="en-US" altLang="ko-KR" sz="1200" dirty="0"/>
              <a:t>: 14,432,275</a:t>
            </a:r>
            <a:r>
              <a:rPr lang="ko-KR" altLang="en-US" sz="1200" dirty="0"/>
              <a:t>명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상용 </a:t>
            </a:r>
            <a:r>
              <a:rPr lang="en-US" altLang="ko-KR" sz="1200" dirty="0"/>
              <a:t>: 178,445</a:t>
            </a:r>
            <a:r>
              <a:rPr lang="ko-KR" altLang="en-US" sz="1200" dirty="0"/>
              <a:t>명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공용 </a:t>
            </a:r>
            <a:r>
              <a:rPr lang="en-US" altLang="ko-KR" sz="1200" dirty="0"/>
              <a:t>: 74,210</a:t>
            </a:r>
            <a:r>
              <a:rPr lang="ko-KR" altLang="en-US" sz="1200" dirty="0"/>
              <a:t>명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유학연수 </a:t>
            </a:r>
            <a:r>
              <a:rPr lang="en-US" altLang="ko-KR" sz="1200" dirty="0"/>
              <a:t>: 375,661</a:t>
            </a:r>
            <a:r>
              <a:rPr lang="ko-KR" altLang="en-US" sz="1200" dirty="0"/>
              <a:t>명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기타</a:t>
            </a:r>
            <a:r>
              <a:rPr lang="en-US" altLang="ko-KR" sz="1200" dirty="0"/>
              <a:t>: 2,442,165</a:t>
            </a:r>
            <a:r>
              <a:rPr lang="ko-KR" altLang="en-US" sz="1200" dirty="0"/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3523984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B6A9E2-0DE1-4FBE-B41E-F3BD78B710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000" dirty="0"/>
              <a:t>방한 외국인 </a:t>
            </a:r>
            <a:br>
              <a:rPr lang="en-US" altLang="ko-KR" sz="5000" dirty="0"/>
            </a:br>
            <a:r>
              <a:rPr lang="en-US" altLang="ko-KR" sz="5000" dirty="0"/>
              <a:t>(</a:t>
            </a:r>
            <a:r>
              <a:rPr lang="ko-KR" altLang="en-US" sz="5000" dirty="0" err="1"/>
              <a:t>대륙별</a:t>
            </a:r>
            <a:r>
              <a:rPr lang="en-US" altLang="ko-KR" sz="5000" dirty="0"/>
              <a:t>, </a:t>
            </a:r>
            <a:r>
              <a:rPr lang="ko-KR" altLang="en-US" sz="5000" dirty="0"/>
              <a:t>국가별</a:t>
            </a:r>
            <a:r>
              <a:rPr lang="en-US" altLang="ko-KR" sz="5000" dirty="0"/>
              <a:t>-Top10)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1511287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18C69-A897-4335-8BBE-CF062C03A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6314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방한 외국인 </a:t>
            </a:r>
            <a:r>
              <a:rPr lang="en-US" altLang="ko-KR" dirty="0"/>
              <a:t>- </a:t>
            </a:r>
            <a:r>
              <a:rPr lang="ko-KR" altLang="en-US" dirty="0" err="1"/>
              <a:t>대륙별</a:t>
            </a:r>
            <a:br>
              <a:rPr lang="ko-KR" altLang="ko-KR" dirty="0"/>
            </a:b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9C44A45-3C40-4C96-B280-100B8BD3E608}"/>
              </a:ext>
            </a:extLst>
          </p:cNvPr>
          <p:cNvCxnSpPr>
            <a:cxnSpLocks/>
          </p:cNvCxnSpPr>
          <p:nvPr/>
        </p:nvCxnSpPr>
        <p:spPr>
          <a:xfrm>
            <a:off x="677334" y="1027906"/>
            <a:ext cx="10894906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0242" name="Picture 2">
            <a:extLst>
              <a:ext uri="{FF2B5EF4-FFF2-40B4-BE49-F238E27FC236}">
                <a16:creationId xmlns:a16="http://schemas.microsoft.com/office/drawing/2014/main" id="{D87FDC38-0ACB-44DD-BD4B-97439B08A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04" y="1027906"/>
            <a:ext cx="8620125" cy="574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47835E-FD07-4DEB-BF91-9C22358B6274}"/>
              </a:ext>
            </a:extLst>
          </p:cNvPr>
          <p:cNvSpPr txBox="1"/>
          <p:nvPr/>
        </p:nvSpPr>
        <p:spPr>
          <a:xfrm>
            <a:off x="9290455" y="3299529"/>
            <a:ext cx="24025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</a:t>
            </a:r>
            <a:r>
              <a:rPr lang="ko-KR" altLang="en-US" sz="1200" dirty="0"/>
              <a:t>방문객</a:t>
            </a:r>
            <a:r>
              <a:rPr lang="en-US" altLang="ko-KR" sz="1200" dirty="0"/>
              <a:t>: 17,310,254</a:t>
            </a:r>
            <a:r>
              <a:rPr lang="ko-KR" altLang="en-US" sz="1200" dirty="0"/>
              <a:t>명</a:t>
            </a:r>
            <a:r>
              <a:rPr lang="en-US" altLang="ko-KR" sz="1200" dirty="0"/>
              <a:t>&gt;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아시아 </a:t>
            </a:r>
            <a:r>
              <a:rPr lang="en-US" altLang="ko-KR" sz="1200" dirty="0"/>
              <a:t>: 14,590,478 </a:t>
            </a:r>
            <a:r>
              <a:rPr lang="ko-KR" altLang="en-US" sz="1200" dirty="0"/>
              <a:t>명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아메리카 </a:t>
            </a:r>
            <a:r>
              <a:rPr lang="en-US" altLang="ko-KR" sz="1200" dirty="0"/>
              <a:t>: 1,345,658 </a:t>
            </a:r>
            <a:r>
              <a:rPr lang="ko-KR" altLang="en-US" sz="1200" dirty="0"/>
              <a:t>명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오세아니아 </a:t>
            </a:r>
            <a:r>
              <a:rPr lang="en-US" altLang="ko-KR" sz="1200" dirty="0"/>
              <a:t>: 217,991 </a:t>
            </a:r>
            <a:r>
              <a:rPr lang="ko-KR" altLang="en-US" sz="1200" dirty="0"/>
              <a:t>명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유럽 </a:t>
            </a:r>
            <a:r>
              <a:rPr lang="en-US" altLang="ko-KR" sz="1200" dirty="0"/>
              <a:t>: 1,095,256 </a:t>
            </a:r>
            <a:r>
              <a:rPr lang="ko-KR" altLang="en-US" sz="1200" dirty="0"/>
              <a:t>명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아프리카</a:t>
            </a:r>
            <a:r>
              <a:rPr lang="en-US" altLang="ko-KR" sz="1200" dirty="0"/>
              <a:t>: 60,259 </a:t>
            </a:r>
            <a:r>
              <a:rPr lang="ko-KR" altLang="en-US" sz="1200" dirty="0"/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4036754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18C69-A897-4335-8BBE-CF062C03A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6314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방한 외국인 국적별 </a:t>
            </a:r>
            <a:r>
              <a:rPr lang="en-US" altLang="ko-KR" dirty="0"/>
              <a:t>TOP10</a:t>
            </a:r>
            <a:br>
              <a:rPr lang="ko-KR" altLang="ko-KR" dirty="0"/>
            </a:b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9C44A45-3C40-4C96-B280-100B8BD3E608}"/>
              </a:ext>
            </a:extLst>
          </p:cNvPr>
          <p:cNvCxnSpPr>
            <a:cxnSpLocks/>
          </p:cNvCxnSpPr>
          <p:nvPr/>
        </p:nvCxnSpPr>
        <p:spPr>
          <a:xfrm>
            <a:off x="677334" y="1027906"/>
            <a:ext cx="10894906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0A5C06E-E164-4D2E-B44D-C2E5F27C46DC}"/>
              </a:ext>
            </a:extLst>
          </p:cNvPr>
          <p:cNvSpPr txBox="1"/>
          <p:nvPr/>
        </p:nvSpPr>
        <p:spPr>
          <a:xfrm>
            <a:off x="9352491" y="2948925"/>
            <a:ext cx="240254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</a:t>
            </a:r>
            <a:r>
              <a:rPr lang="ko-KR" altLang="en-US" sz="1200" dirty="0"/>
              <a:t>방문객</a:t>
            </a:r>
            <a:r>
              <a:rPr lang="en-US" altLang="ko-KR" sz="1200" dirty="0"/>
              <a:t>: 16,270,683</a:t>
            </a:r>
            <a:r>
              <a:rPr lang="ko-KR" altLang="en-US" sz="1200" dirty="0"/>
              <a:t> 명</a:t>
            </a:r>
            <a:r>
              <a:rPr lang="en-US" altLang="ko-KR" sz="1200" dirty="0"/>
              <a:t>&gt;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중국 </a:t>
            </a:r>
            <a:r>
              <a:rPr lang="en-US" altLang="ko-KR" sz="1200" dirty="0"/>
              <a:t>: 5,863,869</a:t>
            </a:r>
            <a:r>
              <a:rPr lang="ko-KR" altLang="en-US" sz="1200" dirty="0"/>
              <a:t> </a:t>
            </a:r>
            <a:r>
              <a:rPr lang="en-US" altLang="ko-KR" sz="1200" dirty="0"/>
              <a:t> </a:t>
            </a:r>
            <a:r>
              <a:rPr lang="ko-KR" altLang="en-US" sz="1200" dirty="0"/>
              <a:t>명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일본 </a:t>
            </a:r>
            <a:r>
              <a:rPr lang="en-US" altLang="ko-KR" sz="1200" dirty="0"/>
              <a:t>: 3,240,899</a:t>
            </a:r>
            <a:r>
              <a:rPr lang="ko-KR" altLang="en-US" sz="1200" dirty="0"/>
              <a:t> </a:t>
            </a:r>
            <a:r>
              <a:rPr lang="en-US" altLang="ko-KR" sz="1200" dirty="0"/>
              <a:t> </a:t>
            </a:r>
            <a:r>
              <a:rPr lang="ko-KR" altLang="en-US" sz="1200" dirty="0"/>
              <a:t>명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대만 </a:t>
            </a:r>
            <a:r>
              <a:rPr lang="en-US" altLang="ko-KR" sz="1200" dirty="0"/>
              <a:t>: 1,249,354</a:t>
            </a:r>
            <a:r>
              <a:rPr lang="ko-KR" altLang="en-US" sz="1200" dirty="0"/>
              <a:t> </a:t>
            </a:r>
            <a:r>
              <a:rPr lang="en-US" altLang="ko-KR" sz="1200" dirty="0"/>
              <a:t> </a:t>
            </a:r>
            <a:r>
              <a:rPr lang="ko-KR" altLang="en-US" sz="1200" dirty="0"/>
              <a:t>명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미국 </a:t>
            </a:r>
            <a:r>
              <a:rPr lang="en-US" altLang="ko-KR" sz="1200" dirty="0"/>
              <a:t>: 979,067</a:t>
            </a:r>
            <a:r>
              <a:rPr lang="ko-KR" altLang="en-US" sz="1200" dirty="0"/>
              <a:t> </a:t>
            </a:r>
            <a:r>
              <a:rPr lang="en-US" altLang="ko-KR" sz="1200" dirty="0"/>
              <a:t> </a:t>
            </a:r>
            <a:r>
              <a:rPr lang="ko-KR" altLang="en-US" sz="1200" dirty="0"/>
              <a:t>명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홍콩 </a:t>
            </a:r>
            <a:r>
              <a:rPr lang="en-US" altLang="ko-KR" sz="1200" dirty="0"/>
              <a:t>: 684,915</a:t>
            </a:r>
            <a:r>
              <a:rPr lang="ko-KR" altLang="en-US" sz="1200" dirty="0"/>
              <a:t> </a:t>
            </a:r>
            <a:r>
              <a:rPr lang="en-US" altLang="ko-KR" sz="1200" dirty="0"/>
              <a:t> </a:t>
            </a:r>
            <a:r>
              <a:rPr lang="ko-KR" altLang="en-US" sz="1200" dirty="0"/>
              <a:t>명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태국 </a:t>
            </a:r>
            <a:r>
              <a:rPr lang="en-US" altLang="ko-KR" sz="1200" dirty="0"/>
              <a:t>: 505,715</a:t>
            </a:r>
            <a:r>
              <a:rPr lang="ko-KR" altLang="en-US" sz="1200" dirty="0"/>
              <a:t> 명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베트남 </a:t>
            </a:r>
            <a:r>
              <a:rPr lang="en-US" altLang="ko-KR" sz="1200" dirty="0"/>
              <a:t>: 492,074</a:t>
            </a:r>
            <a:r>
              <a:rPr lang="ko-KR" altLang="en-US" sz="1200" dirty="0"/>
              <a:t> 명</a:t>
            </a:r>
            <a:r>
              <a:rPr lang="en-US" altLang="ko-KR" sz="1200" dirty="0"/>
              <a:t> 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/>
              <a:t>말레이시아 </a:t>
            </a:r>
            <a:r>
              <a:rPr lang="en-US" altLang="ko-KR" sz="1200" dirty="0"/>
              <a:t>: 381,262</a:t>
            </a:r>
            <a:r>
              <a:rPr lang="ko-KR" altLang="en-US" sz="1200" dirty="0"/>
              <a:t> 명</a:t>
            </a:r>
            <a:r>
              <a:rPr lang="en-US" altLang="ko-KR" sz="1200" dirty="0"/>
              <a:t> 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/>
              <a:t>필리핀 </a:t>
            </a:r>
            <a:r>
              <a:rPr lang="en-US" altLang="ko-KR" sz="1200" dirty="0"/>
              <a:t>:  312,764</a:t>
            </a:r>
            <a:r>
              <a:rPr lang="ko-KR" altLang="en-US" sz="1200" dirty="0"/>
              <a:t> 명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러시아 </a:t>
            </a:r>
            <a:r>
              <a:rPr lang="en-US" altLang="ko-KR" sz="1200" dirty="0"/>
              <a:t>:  282,860</a:t>
            </a:r>
            <a:r>
              <a:rPr lang="ko-KR" altLang="en-US" sz="1200" dirty="0"/>
              <a:t> 명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705943DB-093B-438A-A90D-514FF633C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26" y="1138966"/>
            <a:ext cx="8353425" cy="574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907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B6A9E2-0DE1-4FBE-B41E-F3BD78B710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84331"/>
            <a:ext cx="9144000" cy="1044669"/>
          </a:xfrm>
        </p:spPr>
        <p:txBody>
          <a:bodyPr>
            <a:normAutofit fontScale="90000"/>
          </a:bodyPr>
          <a:lstStyle/>
          <a:p>
            <a:r>
              <a:rPr lang="ko-KR" altLang="en-US" sz="4400" dirty="0"/>
              <a:t>방한 외국인 여행형태</a:t>
            </a:r>
            <a:r>
              <a:rPr lang="en-US" altLang="ko-KR" sz="4400" dirty="0"/>
              <a:t>(</a:t>
            </a:r>
            <a:r>
              <a:rPr lang="ko-KR" altLang="en-US" sz="4400" dirty="0"/>
              <a:t>국가별</a:t>
            </a:r>
            <a:r>
              <a:rPr lang="en-US" altLang="ko-KR" sz="4400" dirty="0"/>
              <a:t>-Top10</a:t>
            </a:r>
            <a:r>
              <a:rPr lang="en-US" altLang="ko-KR" sz="4000" dirty="0"/>
              <a:t>)</a:t>
            </a:r>
            <a:br>
              <a:rPr lang="en-US" altLang="ko-KR" sz="4000" dirty="0"/>
            </a:br>
            <a:br>
              <a:rPr lang="en-US" altLang="ko-KR" sz="4000" dirty="0"/>
            </a:br>
            <a:r>
              <a:rPr lang="en-US" altLang="ko-KR" sz="4000" dirty="0"/>
              <a:t>- </a:t>
            </a:r>
            <a:r>
              <a:rPr lang="ko-KR" altLang="en-US" sz="4000" dirty="0"/>
              <a:t>개별여행</a:t>
            </a:r>
            <a:r>
              <a:rPr lang="en-US" altLang="ko-KR" sz="4000" dirty="0"/>
              <a:t>, </a:t>
            </a:r>
            <a:r>
              <a:rPr lang="ko-KR" altLang="en-US" sz="4000" dirty="0"/>
              <a:t>단체여행</a:t>
            </a:r>
            <a:r>
              <a:rPr lang="en-US" altLang="ko-KR" sz="4000" dirty="0"/>
              <a:t>, </a:t>
            </a:r>
            <a:r>
              <a:rPr lang="en-US" altLang="ko-KR" sz="4000" dirty="0" err="1"/>
              <a:t>AirTel</a:t>
            </a:r>
            <a:r>
              <a:rPr lang="en-US" altLang="ko-KR" sz="4000" dirty="0"/>
              <a:t> </a:t>
            </a:r>
            <a:r>
              <a:rPr lang="en-US" altLang="ko-KR" sz="4000" dirty="0" err="1"/>
              <a:t>pakage</a:t>
            </a:r>
            <a:r>
              <a:rPr lang="en-US" altLang="ko-KR" sz="4000" dirty="0"/>
              <a:t> 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418519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18C69-A897-4335-8BBE-CF062C03A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6314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개별여행</a:t>
            </a:r>
            <a:r>
              <a:rPr lang="en-US" altLang="ko-KR" dirty="0"/>
              <a:t>(</a:t>
            </a:r>
            <a:r>
              <a:rPr lang="ko-KR" altLang="en-US" dirty="0"/>
              <a:t>상위 </a:t>
            </a:r>
            <a:r>
              <a:rPr lang="en-US" altLang="ko-KR" dirty="0"/>
              <a:t>10</a:t>
            </a:r>
            <a:r>
              <a:rPr lang="ko-KR" altLang="en-US" dirty="0"/>
              <a:t>개국</a:t>
            </a:r>
            <a:r>
              <a:rPr lang="en-US" altLang="ko-KR" dirty="0"/>
              <a:t>) </a:t>
            </a:r>
            <a:r>
              <a:rPr lang="ko-KR" altLang="en-US" dirty="0"/>
              <a:t>비율</a:t>
            </a:r>
            <a:r>
              <a:rPr lang="en-US" altLang="ko-KR" dirty="0"/>
              <a:t> </a:t>
            </a:r>
            <a:br>
              <a:rPr lang="ko-KR" altLang="ko-KR" dirty="0"/>
            </a:b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9C44A45-3C40-4C96-B280-100B8BD3E608}"/>
              </a:ext>
            </a:extLst>
          </p:cNvPr>
          <p:cNvCxnSpPr>
            <a:cxnSpLocks/>
          </p:cNvCxnSpPr>
          <p:nvPr/>
        </p:nvCxnSpPr>
        <p:spPr>
          <a:xfrm>
            <a:off x="677334" y="1027906"/>
            <a:ext cx="10894906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1268" name="Picture 4">
            <a:extLst>
              <a:ext uri="{FF2B5EF4-FFF2-40B4-BE49-F238E27FC236}">
                <a16:creationId xmlns:a16="http://schemas.microsoft.com/office/drawing/2014/main" id="{3635BE30-C928-4FD0-9C50-27DB4355E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104900"/>
            <a:ext cx="8458200" cy="575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2686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18C69-A897-4335-8BBE-CF062C03A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6314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단체여행</a:t>
            </a:r>
            <a:r>
              <a:rPr lang="en-US" altLang="ko-KR" dirty="0"/>
              <a:t>(</a:t>
            </a:r>
            <a:r>
              <a:rPr lang="ko-KR" altLang="en-US" dirty="0"/>
              <a:t>상위 </a:t>
            </a:r>
            <a:r>
              <a:rPr lang="en-US" altLang="ko-KR" dirty="0"/>
              <a:t>10</a:t>
            </a:r>
            <a:r>
              <a:rPr lang="ko-KR" altLang="en-US" dirty="0"/>
              <a:t>개국</a:t>
            </a:r>
            <a:r>
              <a:rPr lang="en-US" altLang="ko-KR" dirty="0"/>
              <a:t>) </a:t>
            </a:r>
            <a:r>
              <a:rPr lang="ko-KR" altLang="en-US" dirty="0"/>
              <a:t>비율</a:t>
            </a:r>
            <a:r>
              <a:rPr lang="en-US" altLang="ko-KR" dirty="0"/>
              <a:t> </a:t>
            </a:r>
            <a:br>
              <a:rPr lang="ko-KR" altLang="ko-KR" dirty="0"/>
            </a:b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9C44A45-3C40-4C96-B280-100B8BD3E608}"/>
              </a:ext>
            </a:extLst>
          </p:cNvPr>
          <p:cNvCxnSpPr>
            <a:cxnSpLocks/>
          </p:cNvCxnSpPr>
          <p:nvPr/>
        </p:nvCxnSpPr>
        <p:spPr>
          <a:xfrm>
            <a:off x="677334" y="1027906"/>
            <a:ext cx="10894906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5362" name="Picture 2">
            <a:extLst>
              <a:ext uri="{FF2B5EF4-FFF2-40B4-BE49-F238E27FC236}">
                <a16:creationId xmlns:a16="http://schemas.microsoft.com/office/drawing/2014/main" id="{77365AD1-5D71-45A5-BA69-99ADE4007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" y="1104900"/>
            <a:ext cx="8420100" cy="575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6676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18C69-A897-4335-8BBE-CF062C03A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6314"/>
          </a:xfrm>
        </p:spPr>
        <p:txBody>
          <a:bodyPr>
            <a:normAutofit fontScale="90000"/>
          </a:bodyPr>
          <a:lstStyle/>
          <a:p>
            <a:r>
              <a:rPr lang="en-US" altLang="ko-KR" dirty="0" err="1"/>
              <a:t>AirTel</a:t>
            </a:r>
            <a:r>
              <a:rPr lang="en-US" altLang="ko-KR" dirty="0"/>
              <a:t> </a:t>
            </a:r>
            <a:r>
              <a:rPr lang="en-US" altLang="ko-KR" dirty="0" err="1"/>
              <a:t>pakage</a:t>
            </a:r>
            <a:r>
              <a:rPr lang="en-US" altLang="ko-KR" dirty="0"/>
              <a:t>(</a:t>
            </a:r>
            <a:r>
              <a:rPr lang="ko-KR" altLang="en-US" dirty="0"/>
              <a:t>상위 </a:t>
            </a:r>
            <a:r>
              <a:rPr lang="en-US" altLang="ko-KR" dirty="0"/>
              <a:t>10</a:t>
            </a:r>
            <a:r>
              <a:rPr lang="ko-KR" altLang="en-US" dirty="0"/>
              <a:t>개국</a:t>
            </a:r>
            <a:r>
              <a:rPr lang="en-US" altLang="ko-KR" dirty="0"/>
              <a:t>) </a:t>
            </a:r>
            <a:r>
              <a:rPr lang="ko-KR" altLang="en-US" dirty="0"/>
              <a:t>비율</a:t>
            </a:r>
            <a:r>
              <a:rPr lang="en-US" altLang="ko-KR" dirty="0"/>
              <a:t> </a:t>
            </a:r>
            <a:br>
              <a:rPr lang="ko-KR" altLang="ko-KR" dirty="0"/>
            </a:b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9C44A45-3C40-4C96-B280-100B8BD3E608}"/>
              </a:ext>
            </a:extLst>
          </p:cNvPr>
          <p:cNvCxnSpPr>
            <a:cxnSpLocks/>
          </p:cNvCxnSpPr>
          <p:nvPr/>
        </p:nvCxnSpPr>
        <p:spPr>
          <a:xfrm>
            <a:off x="677334" y="1027906"/>
            <a:ext cx="10894906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4338" name="Picture 2">
            <a:extLst>
              <a:ext uri="{FF2B5EF4-FFF2-40B4-BE49-F238E27FC236}">
                <a16:creationId xmlns:a16="http://schemas.microsoft.com/office/drawing/2014/main" id="{7D92F648-C524-4597-833D-B38C37E38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" y="1027906"/>
            <a:ext cx="8401050" cy="576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2913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18C69-A897-4335-8BBE-CF062C03A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9313"/>
            <a:ext cx="10515600" cy="276999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BC</a:t>
            </a:r>
            <a:r>
              <a:rPr lang="ko-KR" altLang="en-US" dirty="0"/>
              <a:t>카드 기준 소비액</a:t>
            </a:r>
            <a:r>
              <a:rPr lang="en-US" altLang="ko-KR" dirty="0"/>
              <a:t>(</a:t>
            </a:r>
            <a:r>
              <a:rPr lang="ko-KR" altLang="en-US" dirty="0"/>
              <a:t>전국</a:t>
            </a:r>
            <a:r>
              <a:rPr lang="en-US" altLang="ko-KR" dirty="0"/>
              <a:t>) – 2019</a:t>
            </a:r>
            <a:r>
              <a:rPr lang="ko-KR" altLang="en-US" dirty="0"/>
              <a:t>년</a:t>
            </a:r>
            <a:br>
              <a:rPr lang="ko-KR" altLang="ko-KR" dirty="0"/>
            </a:b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9C44A45-3C40-4C96-B280-100B8BD3E608}"/>
              </a:ext>
            </a:extLst>
          </p:cNvPr>
          <p:cNvCxnSpPr>
            <a:cxnSpLocks/>
          </p:cNvCxnSpPr>
          <p:nvPr/>
        </p:nvCxnSpPr>
        <p:spPr>
          <a:xfrm>
            <a:off x="838200" y="892440"/>
            <a:ext cx="10894906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395AE1-2526-42D7-A8F1-831919070FA2}"/>
              </a:ext>
            </a:extLst>
          </p:cNvPr>
          <p:cNvSpPr txBox="1"/>
          <p:nvPr/>
        </p:nvSpPr>
        <p:spPr>
          <a:xfrm>
            <a:off x="3864021" y="6359281"/>
            <a:ext cx="3386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</a:t>
            </a:r>
            <a:r>
              <a:rPr lang="ko-KR" altLang="en-US" sz="1200" dirty="0"/>
              <a:t>총 소비금액 </a:t>
            </a:r>
            <a:r>
              <a:rPr lang="en-US" altLang="ko-KR" sz="1200" dirty="0"/>
              <a:t>: \ 21,032,874,873,062</a:t>
            </a:r>
            <a:r>
              <a:rPr lang="ko-KR" altLang="en-US" sz="1200" dirty="0"/>
              <a:t>원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2601E73-1F8D-486B-BA07-51EA256F6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236" y="996312"/>
            <a:ext cx="6420752" cy="514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819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18C69-A897-4335-8BBE-CF062C03A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6314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여행형태</a:t>
            </a:r>
            <a:r>
              <a:rPr lang="en-US" altLang="ko-KR" dirty="0"/>
              <a:t>(</a:t>
            </a:r>
            <a:r>
              <a:rPr lang="ko-KR" altLang="en-US" dirty="0"/>
              <a:t>상위 </a:t>
            </a:r>
            <a:r>
              <a:rPr lang="en-US" altLang="ko-KR" dirty="0"/>
              <a:t>10</a:t>
            </a:r>
            <a:r>
              <a:rPr lang="ko-KR" altLang="en-US" dirty="0"/>
              <a:t>개국</a:t>
            </a:r>
            <a:r>
              <a:rPr lang="en-US" altLang="ko-KR" dirty="0"/>
              <a:t>) </a:t>
            </a:r>
            <a:r>
              <a:rPr lang="ko-KR" altLang="en-US" dirty="0"/>
              <a:t>비율</a:t>
            </a:r>
            <a:r>
              <a:rPr lang="en-US" altLang="ko-KR" dirty="0"/>
              <a:t> </a:t>
            </a:r>
            <a:br>
              <a:rPr lang="ko-KR" altLang="ko-KR" dirty="0"/>
            </a:b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9C44A45-3C40-4C96-B280-100B8BD3E608}"/>
              </a:ext>
            </a:extLst>
          </p:cNvPr>
          <p:cNvCxnSpPr>
            <a:cxnSpLocks/>
          </p:cNvCxnSpPr>
          <p:nvPr/>
        </p:nvCxnSpPr>
        <p:spPr>
          <a:xfrm>
            <a:off x="677334" y="1027906"/>
            <a:ext cx="10894906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3074" name="Picture 2">
            <a:extLst>
              <a:ext uri="{FF2B5EF4-FFF2-40B4-BE49-F238E27FC236}">
                <a16:creationId xmlns:a16="http://schemas.microsoft.com/office/drawing/2014/main" id="{46A5933B-84B6-4C3D-9F6E-9CF8A54CD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8" y="1177924"/>
            <a:ext cx="5305425" cy="531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0311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B6A9E2-0DE1-4FBE-B41E-F3BD78B710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84331"/>
            <a:ext cx="9144000" cy="1044669"/>
          </a:xfrm>
        </p:spPr>
        <p:txBody>
          <a:bodyPr>
            <a:normAutofit fontScale="90000"/>
          </a:bodyPr>
          <a:lstStyle/>
          <a:p>
            <a:r>
              <a:rPr lang="ko-KR" altLang="en-US" sz="4400" dirty="0"/>
              <a:t>국내 지역별 방문현황</a:t>
            </a:r>
            <a:r>
              <a:rPr lang="en-US" altLang="ko-KR" sz="4400" dirty="0"/>
              <a:t>(</a:t>
            </a:r>
            <a:r>
              <a:rPr lang="ko-KR" altLang="en-US" sz="4400" dirty="0"/>
              <a:t>내국인</a:t>
            </a:r>
            <a:r>
              <a:rPr lang="en-US" altLang="ko-KR" sz="4400" dirty="0"/>
              <a:t>, </a:t>
            </a:r>
            <a:r>
              <a:rPr lang="ko-KR" altLang="en-US" sz="4400" dirty="0"/>
              <a:t>외국인</a:t>
            </a:r>
            <a:r>
              <a:rPr lang="en-US" altLang="ko-KR" sz="4400" dirty="0"/>
              <a:t>)</a:t>
            </a:r>
            <a:br>
              <a:rPr lang="en-US" altLang="ko-KR" sz="4000" dirty="0"/>
            </a:b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8808758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18C69-A897-4335-8BBE-CF062C03A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6314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국내 지역별 방문현황</a:t>
            </a:r>
            <a:r>
              <a:rPr lang="en-US" altLang="ko-KR" dirty="0"/>
              <a:t>(</a:t>
            </a:r>
            <a:r>
              <a:rPr lang="ko-KR" altLang="en-US" dirty="0"/>
              <a:t>내국인</a:t>
            </a:r>
            <a:r>
              <a:rPr lang="en-US" altLang="ko-KR" dirty="0"/>
              <a:t>, </a:t>
            </a:r>
            <a:r>
              <a:rPr lang="ko-KR" altLang="en-US" dirty="0"/>
              <a:t>외국인</a:t>
            </a:r>
            <a:r>
              <a:rPr lang="en-US" altLang="ko-KR" dirty="0"/>
              <a:t>) </a:t>
            </a:r>
            <a:br>
              <a:rPr lang="ko-KR" altLang="ko-KR" dirty="0"/>
            </a:b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9C44A45-3C40-4C96-B280-100B8BD3E608}"/>
              </a:ext>
            </a:extLst>
          </p:cNvPr>
          <p:cNvCxnSpPr>
            <a:cxnSpLocks/>
          </p:cNvCxnSpPr>
          <p:nvPr/>
        </p:nvCxnSpPr>
        <p:spPr>
          <a:xfrm>
            <a:off x="677334" y="1027906"/>
            <a:ext cx="10894906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29B63CED-1818-4F40-8996-C13B46860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734" y="1027906"/>
            <a:ext cx="9753600" cy="573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7ECD79-97F7-42BB-B69C-7EE0ACCB2E89}"/>
              </a:ext>
            </a:extLst>
          </p:cNvPr>
          <p:cNvSpPr txBox="1"/>
          <p:nvPr/>
        </p:nvSpPr>
        <p:spPr>
          <a:xfrm>
            <a:off x="10152529" y="3115750"/>
            <a:ext cx="2402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</a:t>
            </a:r>
            <a:r>
              <a:rPr lang="ko-KR" altLang="en-US" sz="1200" dirty="0"/>
              <a:t>방문객</a:t>
            </a:r>
            <a:r>
              <a:rPr lang="en-US" altLang="ko-KR" sz="1200" dirty="0"/>
              <a:t>: 2,955,354,005 </a:t>
            </a:r>
            <a:r>
              <a:rPr lang="ko-KR" altLang="en-US" sz="1200" dirty="0"/>
              <a:t>명</a:t>
            </a:r>
            <a:r>
              <a:rPr lang="en-US" altLang="ko-KR" sz="1200" dirty="0"/>
              <a:t>&gt;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/>
              <a:t>내국인 </a:t>
            </a:r>
            <a:r>
              <a:rPr lang="en-US" altLang="ko-KR" sz="1200" dirty="0"/>
              <a:t>: 2948191356</a:t>
            </a:r>
            <a:r>
              <a:rPr lang="ko-KR" altLang="en-US" sz="1200" dirty="0"/>
              <a:t>명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외국인</a:t>
            </a:r>
            <a:r>
              <a:rPr lang="en-US" altLang="ko-KR" sz="1200" dirty="0"/>
              <a:t>: 7162649</a:t>
            </a:r>
            <a:r>
              <a:rPr lang="ko-KR" altLang="en-US" sz="1200" dirty="0"/>
              <a:t>명</a:t>
            </a:r>
            <a:endParaRPr lang="en-US" altLang="ko-KR" sz="1200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82643D2-3DF1-44DE-BF6F-05C79AEB1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19444"/>
            <a:ext cx="3687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8913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18C69-A897-4335-8BBE-CF062C03A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6314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국내 지역별 방문현황</a:t>
            </a:r>
            <a:r>
              <a:rPr lang="en-US" altLang="ko-KR" dirty="0"/>
              <a:t>(</a:t>
            </a:r>
            <a:r>
              <a:rPr lang="ko-KR" altLang="en-US" dirty="0"/>
              <a:t>내국인</a:t>
            </a:r>
            <a:r>
              <a:rPr lang="en-US" altLang="ko-KR" dirty="0"/>
              <a:t>) </a:t>
            </a:r>
            <a:br>
              <a:rPr lang="ko-KR" altLang="ko-KR" dirty="0"/>
            </a:b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9C44A45-3C40-4C96-B280-100B8BD3E608}"/>
              </a:ext>
            </a:extLst>
          </p:cNvPr>
          <p:cNvCxnSpPr>
            <a:cxnSpLocks/>
          </p:cNvCxnSpPr>
          <p:nvPr/>
        </p:nvCxnSpPr>
        <p:spPr>
          <a:xfrm>
            <a:off x="677334" y="1027906"/>
            <a:ext cx="10894906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052" name="Picture 4">
            <a:extLst>
              <a:ext uri="{FF2B5EF4-FFF2-40B4-BE49-F238E27FC236}">
                <a16:creationId xmlns:a16="http://schemas.microsoft.com/office/drawing/2014/main" id="{81F67742-43F5-4848-8706-E6B38F2CA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123950"/>
            <a:ext cx="8963025" cy="573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51267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18C69-A897-4335-8BBE-CF062C03A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6314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국내 지역별 방문현황</a:t>
            </a:r>
            <a:r>
              <a:rPr lang="en-US" altLang="ko-KR" dirty="0"/>
              <a:t>(</a:t>
            </a:r>
            <a:r>
              <a:rPr lang="ko-KR" altLang="en-US" dirty="0"/>
              <a:t>외국인</a:t>
            </a:r>
            <a:r>
              <a:rPr lang="en-US" altLang="ko-KR" dirty="0"/>
              <a:t>)</a:t>
            </a:r>
            <a:br>
              <a:rPr lang="ko-KR" altLang="ko-KR" dirty="0"/>
            </a:b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9C44A45-3C40-4C96-B280-100B8BD3E608}"/>
              </a:ext>
            </a:extLst>
          </p:cNvPr>
          <p:cNvCxnSpPr>
            <a:cxnSpLocks/>
          </p:cNvCxnSpPr>
          <p:nvPr/>
        </p:nvCxnSpPr>
        <p:spPr>
          <a:xfrm>
            <a:off x="677334" y="1027906"/>
            <a:ext cx="10894906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4098" name="Picture 2">
            <a:extLst>
              <a:ext uri="{FF2B5EF4-FFF2-40B4-BE49-F238E27FC236}">
                <a16:creationId xmlns:a16="http://schemas.microsoft.com/office/drawing/2014/main" id="{01FB2573-2F38-45AB-B0CF-8A6FE6271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27906"/>
            <a:ext cx="8963025" cy="573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65751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B6A9E2-0DE1-4FBE-B41E-F3BD78B710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84331"/>
            <a:ext cx="9144000" cy="1044669"/>
          </a:xfrm>
        </p:spPr>
        <p:txBody>
          <a:bodyPr>
            <a:normAutofit fontScale="90000"/>
          </a:bodyPr>
          <a:lstStyle/>
          <a:p>
            <a:r>
              <a:rPr lang="ko-KR" altLang="en-US" sz="4400" dirty="0"/>
              <a:t>여행 목적지 검색</a:t>
            </a:r>
            <a:r>
              <a:rPr lang="en-US" altLang="ko-KR" sz="4400" dirty="0"/>
              <a:t> </a:t>
            </a:r>
            <a:r>
              <a:rPr lang="ko-KR" altLang="en-US" sz="4400" dirty="0"/>
              <a:t>비율</a:t>
            </a:r>
            <a:r>
              <a:rPr lang="en-US" altLang="ko-KR" sz="4400" dirty="0"/>
              <a:t> - </a:t>
            </a:r>
            <a:r>
              <a:rPr lang="ko-KR" altLang="en-US" sz="4400" dirty="0"/>
              <a:t>네비게이션</a:t>
            </a:r>
            <a:br>
              <a:rPr lang="en-US" altLang="ko-KR" sz="4000" dirty="0"/>
            </a:b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2163475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18C69-A897-4335-8BBE-CF062C03A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6314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여행 목적지 검색</a:t>
            </a:r>
            <a:r>
              <a:rPr lang="en-US" altLang="ko-KR" dirty="0"/>
              <a:t>(</a:t>
            </a:r>
            <a:r>
              <a:rPr lang="ko-KR" altLang="en-US" dirty="0"/>
              <a:t>전국</a:t>
            </a:r>
            <a:r>
              <a:rPr lang="en-US" altLang="ko-KR" dirty="0"/>
              <a:t>) - </a:t>
            </a:r>
            <a:r>
              <a:rPr lang="ko-KR" altLang="en-US" dirty="0"/>
              <a:t>네비게이션</a:t>
            </a:r>
            <a:r>
              <a:rPr lang="en-US" altLang="ko-KR" dirty="0"/>
              <a:t> </a:t>
            </a:r>
            <a:br>
              <a:rPr lang="ko-KR" altLang="ko-KR" dirty="0"/>
            </a:b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9C44A45-3C40-4C96-B280-100B8BD3E608}"/>
              </a:ext>
            </a:extLst>
          </p:cNvPr>
          <p:cNvCxnSpPr>
            <a:cxnSpLocks/>
          </p:cNvCxnSpPr>
          <p:nvPr/>
        </p:nvCxnSpPr>
        <p:spPr>
          <a:xfrm>
            <a:off x="677334" y="1027906"/>
            <a:ext cx="10894906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6146" name="Picture 2">
            <a:extLst>
              <a:ext uri="{FF2B5EF4-FFF2-40B4-BE49-F238E27FC236}">
                <a16:creationId xmlns:a16="http://schemas.microsoft.com/office/drawing/2014/main" id="{066BB9A6-ABF9-4217-8A8B-A72A3D6B1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14425"/>
            <a:ext cx="9944100" cy="574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51793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18C69-A897-4335-8BBE-CF062C03A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420" y="176867"/>
            <a:ext cx="10515600" cy="996314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여행 목적지 검색</a:t>
            </a:r>
            <a:r>
              <a:rPr lang="en-US" altLang="ko-KR" dirty="0"/>
              <a:t>(</a:t>
            </a:r>
            <a:r>
              <a:rPr lang="ko-KR" altLang="en-US" dirty="0"/>
              <a:t>전국</a:t>
            </a:r>
            <a:r>
              <a:rPr lang="en-US" altLang="ko-KR" dirty="0"/>
              <a:t>) - </a:t>
            </a:r>
            <a:r>
              <a:rPr lang="ko-KR" altLang="en-US" dirty="0"/>
              <a:t>네비게이션</a:t>
            </a:r>
            <a:r>
              <a:rPr lang="en-US" altLang="ko-KR" dirty="0"/>
              <a:t> </a:t>
            </a:r>
            <a:br>
              <a:rPr lang="ko-KR" altLang="ko-KR" dirty="0"/>
            </a:b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9C44A45-3C40-4C96-B280-100B8BD3E608}"/>
              </a:ext>
            </a:extLst>
          </p:cNvPr>
          <p:cNvCxnSpPr>
            <a:cxnSpLocks/>
          </p:cNvCxnSpPr>
          <p:nvPr/>
        </p:nvCxnSpPr>
        <p:spPr>
          <a:xfrm>
            <a:off x="481542" y="675024"/>
            <a:ext cx="10894906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5122" name="Picture 2">
            <a:extLst>
              <a:ext uri="{FF2B5EF4-FFF2-40B4-BE49-F238E27FC236}">
                <a16:creationId xmlns:a16="http://schemas.microsoft.com/office/drawing/2014/main" id="{0C9C9FD2-7F4F-40B8-922B-57BCFE875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550" y="838200"/>
            <a:ext cx="6267450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F831AAA6-B1B8-4901-B42D-61BB16E48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"/>
            <a:ext cx="5534025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7569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18C69-A897-4335-8BBE-CF062C03A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6314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여행 목적지 검색</a:t>
            </a:r>
            <a:r>
              <a:rPr lang="en-US" altLang="ko-KR" dirty="0"/>
              <a:t>(</a:t>
            </a:r>
            <a:r>
              <a:rPr lang="ko-KR" altLang="en-US" dirty="0"/>
              <a:t>서울</a:t>
            </a:r>
            <a:r>
              <a:rPr lang="en-US" altLang="ko-KR" dirty="0"/>
              <a:t>) - </a:t>
            </a:r>
            <a:r>
              <a:rPr lang="ko-KR" altLang="en-US" dirty="0"/>
              <a:t>네비게이션</a:t>
            </a:r>
            <a:r>
              <a:rPr lang="en-US" altLang="ko-KR" dirty="0"/>
              <a:t> </a:t>
            </a:r>
            <a:br>
              <a:rPr lang="ko-KR" altLang="ko-KR" dirty="0"/>
            </a:b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9C44A45-3C40-4C96-B280-100B8BD3E608}"/>
              </a:ext>
            </a:extLst>
          </p:cNvPr>
          <p:cNvCxnSpPr>
            <a:cxnSpLocks/>
          </p:cNvCxnSpPr>
          <p:nvPr/>
        </p:nvCxnSpPr>
        <p:spPr>
          <a:xfrm>
            <a:off x="677334" y="1027906"/>
            <a:ext cx="10894906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7170" name="Picture 2">
            <a:extLst>
              <a:ext uri="{FF2B5EF4-FFF2-40B4-BE49-F238E27FC236}">
                <a16:creationId xmlns:a16="http://schemas.microsoft.com/office/drawing/2014/main" id="{E2962F99-F59B-402B-B43F-C87E54FB0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1027906"/>
            <a:ext cx="10020300" cy="574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7374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18C69-A897-4335-8BBE-CF062C03A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6314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여행 목적지 검색</a:t>
            </a:r>
            <a:r>
              <a:rPr lang="en-US" altLang="ko-KR" dirty="0"/>
              <a:t>(</a:t>
            </a:r>
            <a:r>
              <a:rPr lang="ko-KR" altLang="en-US" dirty="0"/>
              <a:t>서울</a:t>
            </a:r>
            <a:r>
              <a:rPr lang="en-US" altLang="ko-KR" dirty="0"/>
              <a:t>) - </a:t>
            </a:r>
            <a:r>
              <a:rPr lang="ko-KR" altLang="en-US" dirty="0"/>
              <a:t>네비게이션</a:t>
            </a:r>
            <a:br>
              <a:rPr lang="ko-KR" altLang="ko-KR" dirty="0"/>
            </a:b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9C44A45-3C40-4C96-B280-100B8BD3E608}"/>
              </a:ext>
            </a:extLst>
          </p:cNvPr>
          <p:cNvCxnSpPr>
            <a:cxnSpLocks/>
          </p:cNvCxnSpPr>
          <p:nvPr/>
        </p:nvCxnSpPr>
        <p:spPr>
          <a:xfrm>
            <a:off x="677334" y="1027906"/>
            <a:ext cx="10894906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8194" name="Picture 2">
            <a:extLst>
              <a:ext uri="{FF2B5EF4-FFF2-40B4-BE49-F238E27FC236}">
                <a16:creationId xmlns:a16="http://schemas.microsoft.com/office/drawing/2014/main" id="{EEB47AE0-BF10-45EC-A69A-E15D969DD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577" y="1036374"/>
            <a:ext cx="5082199" cy="4977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3092FAA3-7823-4C14-88BD-C0CFCAC9D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41" y="1019439"/>
            <a:ext cx="4751714" cy="545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240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18C69-A897-4335-8BBE-CF062C03A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631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BC</a:t>
            </a:r>
            <a:r>
              <a:rPr lang="ko-KR" altLang="en-US" dirty="0"/>
              <a:t>카드 기준 소비액</a:t>
            </a:r>
            <a:r>
              <a:rPr lang="en-US" altLang="ko-KR" dirty="0"/>
              <a:t>(</a:t>
            </a:r>
            <a:r>
              <a:rPr lang="ko-KR" altLang="en-US" dirty="0"/>
              <a:t>전국</a:t>
            </a:r>
            <a:r>
              <a:rPr lang="en-US" altLang="ko-KR" dirty="0"/>
              <a:t>)</a:t>
            </a:r>
            <a:br>
              <a:rPr lang="ko-KR" altLang="ko-KR" dirty="0"/>
            </a:b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9C44A45-3C40-4C96-B280-100B8BD3E608}"/>
              </a:ext>
            </a:extLst>
          </p:cNvPr>
          <p:cNvCxnSpPr>
            <a:cxnSpLocks/>
          </p:cNvCxnSpPr>
          <p:nvPr/>
        </p:nvCxnSpPr>
        <p:spPr>
          <a:xfrm>
            <a:off x="677334" y="1027906"/>
            <a:ext cx="10894906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395AE1-2526-42D7-A8F1-831919070FA2}"/>
              </a:ext>
            </a:extLst>
          </p:cNvPr>
          <p:cNvSpPr txBox="1"/>
          <p:nvPr/>
        </p:nvSpPr>
        <p:spPr>
          <a:xfrm>
            <a:off x="4457948" y="6354374"/>
            <a:ext cx="2402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</a:t>
            </a:r>
            <a:r>
              <a:rPr lang="ko-KR" altLang="en-US" sz="1200" dirty="0"/>
              <a:t>소비금액</a:t>
            </a:r>
            <a:r>
              <a:rPr lang="en-US" altLang="ko-KR" sz="1200" dirty="0"/>
              <a:t>: </a:t>
            </a:r>
            <a:r>
              <a:rPr lang="ko-KR" altLang="en-US" sz="1200" dirty="0"/>
              <a:t>항목별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D9F953C-23B3-4851-B2A4-425B2FB53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551" y="1183339"/>
            <a:ext cx="5610038" cy="5020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37542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18C69-A897-4335-8BBE-CF062C03A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6314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여행 목적지 검색</a:t>
            </a:r>
            <a:r>
              <a:rPr lang="en-US" altLang="ko-KR" dirty="0"/>
              <a:t>(</a:t>
            </a:r>
            <a:r>
              <a:rPr lang="ko-KR" altLang="en-US" dirty="0"/>
              <a:t>부산</a:t>
            </a:r>
            <a:r>
              <a:rPr lang="en-US" altLang="ko-KR" dirty="0"/>
              <a:t>) - </a:t>
            </a:r>
            <a:r>
              <a:rPr lang="ko-KR" altLang="en-US" dirty="0"/>
              <a:t>네비게이션</a:t>
            </a:r>
            <a:br>
              <a:rPr lang="ko-KR" altLang="ko-KR" dirty="0"/>
            </a:b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9C44A45-3C40-4C96-B280-100B8BD3E608}"/>
              </a:ext>
            </a:extLst>
          </p:cNvPr>
          <p:cNvCxnSpPr>
            <a:cxnSpLocks/>
          </p:cNvCxnSpPr>
          <p:nvPr/>
        </p:nvCxnSpPr>
        <p:spPr>
          <a:xfrm>
            <a:off x="677334" y="1027906"/>
            <a:ext cx="10894906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0244" name="Picture 4">
            <a:extLst>
              <a:ext uri="{FF2B5EF4-FFF2-40B4-BE49-F238E27FC236}">
                <a16:creationId xmlns:a16="http://schemas.microsoft.com/office/drawing/2014/main" id="{47EA0085-5A5F-4795-8FB2-577B38863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863283"/>
            <a:ext cx="10020300" cy="574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1898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18C69-A897-4335-8BBE-CF062C03A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6314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여행 목적지 검색</a:t>
            </a:r>
            <a:r>
              <a:rPr lang="en-US" altLang="ko-KR" dirty="0"/>
              <a:t>(</a:t>
            </a:r>
            <a:r>
              <a:rPr lang="ko-KR" altLang="en-US" dirty="0"/>
              <a:t>부산</a:t>
            </a:r>
            <a:r>
              <a:rPr lang="en-US" altLang="ko-KR" dirty="0"/>
              <a:t>) - </a:t>
            </a:r>
            <a:r>
              <a:rPr lang="ko-KR" altLang="en-US" dirty="0"/>
              <a:t>네비게이션</a:t>
            </a:r>
            <a:br>
              <a:rPr lang="ko-KR" altLang="ko-KR" dirty="0"/>
            </a:b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9C44A45-3C40-4C96-B280-100B8BD3E608}"/>
              </a:ext>
            </a:extLst>
          </p:cNvPr>
          <p:cNvCxnSpPr>
            <a:cxnSpLocks/>
          </p:cNvCxnSpPr>
          <p:nvPr/>
        </p:nvCxnSpPr>
        <p:spPr>
          <a:xfrm>
            <a:off x="677334" y="1027906"/>
            <a:ext cx="10894906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9220" name="Picture 4">
            <a:extLst>
              <a:ext uri="{FF2B5EF4-FFF2-40B4-BE49-F238E27FC236}">
                <a16:creationId xmlns:a16="http://schemas.microsoft.com/office/drawing/2014/main" id="{267EE087-A537-4F66-8F23-45DB7F81F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000" y="1361440"/>
            <a:ext cx="4945020" cy="478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89BD009E-8DCD-47FB-B296-AFFA27E81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974" y="1156335"/>
            <a:ext cx="4555855" cy="5196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1814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18C69-A897-4335-8BBE-CF062C03A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6314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여행 목적지 검색</a:t>
            </a:r>
            <a:r>
              <a:rPr lang="en-US" altLang="ko-KR" dirty="0"/>
              <a:t>(</a:t>
            </a:r>
            <a:r>
              <a:rPr lang="ko-KR" altLang="en-US" dirty="0"/>
              <a:t>강원도</a:t>
            </a:r>
            <a:r>
              <a:rPr lang="en-US" altLang="ko-KR" dirty="0"/>
              <a:t>) - </a:t>
            </a:r>
            <a:r>
              <a:rPr lang="ko-KR" altLang="en-US" dirty="0"/>
              <a:t>네비게이션</a:t>
            </a:r>
            <a:br>
              <a:rPr lang="ko-KR" altLang="ko-KR" dirty="0"/>
            </a:b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9C44A45-3C40-4C96-B280-100B8BD3E608}"/>
              </a:ext>
            </a:extLst>
          </p:cNvPr>
          <p:cNvCxnSpPr>
            <a:cxnSpLocks/>
          </p:cNvCxnSpPr>
          <p:nvPr/>
        </p:nvCxnSpPr>
        <p:spPr>
          <a:xfrm>
            <a:off x="677334" y="1027906"/>
            <a:ext cx="10894906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2290" name="Picture 2">
            <a:extLst>
              <a:ext uri="{FF2B5EF4-FFF2-40B4-BE49-F238E27FC236}">
                <a16:creationId xmlns:a16="http://schemas.microsoft.com/office/drawing/2014/main" id="{EAA2A263-BBB1-47B8-BDC4-B0F395AB6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737" y="1021292"/>
            <a:ext cx="9944100" cy="574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0319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18C69-A897-4335-8BBE-CF062C03A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6314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여행 목적지 검색</a:t>
            </a:r>
            <a:r>
              <a:rPr lang="en-US" altLang="ko-KR" dirty="0"/>
              <a:t>(</a:t>
            </a:r>
            <a:r>
              <a:rPr lang="ko-KR" altLang="en-US" dirty="0"/>
              <a:t>강원도</a:t>
            </a:r>
            <a:r>
              <a:rPr lang="en-US" altLang="ko-KR" dirty="0"/>
              <a:t>) - </a:t>
            </a:r>
            <a:r>
              <a:rPr lang="ko-KR" altLang="en-US" dirty="0"/>
              <a:t>네비게이션</a:t>
            </a:r>
            <a:br>
              <a:rPr lang="ko-KR" altLang="ko-KR" dirty="0"/>
            </a:b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9C44A45-3C40-4C96-B280-100B8BD3E608}"/>
              </a:ext>
            </a:extLst>
          </p:cNvPr>
          <p:cNvCxnSpPr>
            <a:cxnSpLocks/>
          </p:cNvCxnSpPr>
          <p:nvPr/>
        </p:nvCxnSpPr>
        <p:spPr>
          <a:xfrm>
            <a:off x="677334" y="1027906"/>
            <a:ext cx="10894906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1266" name="Picture 2">
            <a:extLst>
              <a:ext uri="{FF2B5EF4-FFF2-40B4-BE49-F238E27FC236}">
                <a16:creationId xmlns:a16="http://schemas.microsoft.com/office/drawing/2014/main" id="{035638AD-C9C0-4E1D-B4D9-6D32485CA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309" y="1361440"/>
            <a:ext cx="5263092" cy="451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2F927927-2FE7-425F-85F6-32BDC3BD3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740" y="1242620"/>
            <a:ext cx="4614953" cy="511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5828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B6A9E2-0DE1-4FBE-B41E-F3BD78B710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84331"/>
            <a:ext cx="9144000" cy="1044669"/>
          </a:xfrm>
        </p:spPr>
        <p:txBody>
          <a:bodyPr>
            <a:normAutofit fontScale="90000"/>
          </a:bodyPr>
          <a:lstStyle/>
          <a:p>
            <a:r>
              <a:rPr lang="ko-KR" altLang="en-US" sz="4400" dirty="0"/>
              <a:t>여행지별 지출금액</a:t>
            </a:r>
            <a:r>
              <a:rPr lang="en-US" altLang="ko-KR" sz="4400" dirty="0"/>
              <a:t>(</a:t>
            </a:r>
            <a:r>
              <a:rPr lang="ko-KR" altLang="en-US" sz="4400" dirty="0"/>
              <a:t>연령별</a:t>
            </a:r>
            <a:r>
              <a:rPr lang="en-US" altLang="ko-KR" sz="4400" dirty="0"/>
              <a:t>)</a:t>
            </a:r>
            <a:br>
              <a:rPr lang="en-US" altLang="ko-KR" sz="4000" dirty="0"/>
            </a:b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5489545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18C69-A897-4335-8BBE-CF062C03A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6314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여행지별 지출금액</a:t>
            </a:r>
            <a:r>
              <a:rPr lang="en-US" altLang="ko-KR" dirty="0"/>
              <a:t>(</a:t>
            </a:r>
            <a:r>
              <a:rPr lang="ko-KR" altLang="en-US" dirty="0"/>
              <a:t>연령별</a:t>
            </a:r>
            <a:r>
              <a:rPr lang="en-US" altLang="ko-KR" dirty="0"/>
              <a:t>)</a:t>
            </a:r>
            <a:br>
              <a:rPr lang="ko-KR" altLang="ko-KR" dirty="0"/>
            </a:b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9C44A45-3C40-4C96-B280-100B8BD3E608}"/>
              </a:ext>
            </a:extLst>
          </p:cNvPr>
          <p:cNvCxnSpPr>
            <a:cxnSpLocks/>
          </p:cNvCxnSpPr>
          <p:nvPr/>
        </p:nvCxnSpPr>
        <p:spPr>
          <a:xfrm>
            <a:off x="677334" y="1027906"/>
            <a:ext cx="10894906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3314" name="Picture 2">
            <a:extLst>
              <a:ext uri="{FF2B5EF4-FFF2-40B4-BE49-F238E27FC236}">
                <a16:creationId xmlns:a16="http://schemas.microsoft.com/office/drawing/2014/main" id="{4895549B-A46B-49A5-8809-F6345F25B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65" y="1222857"/>
            <a:ext cx="8919881" cy="5464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53EE77B-C2E7-4C37-87A8-8208185CCB99}"/>
              </a:ext>
            </a:extLst>
          </p:cNvPr>
          <p:cNvSpPr txBox="1"/>
          <p:nvPr/>
        </p:nvSpPr>
        <p:spPr>
          <a:xfrm>
            <a:off x="9556376" y="2182505"/>
            <a:ext cx="24115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단위는 </a:t>
            </a:r>
            <a:r>
              <a:rPr lang="ko-KR" altLang="en-US" sz="1200" dirty="0" err="1"/>
              <a:t>십억원</a:t>
            </a:r>
            <a:r>
              <a:rPr lang="en-US" altLang="ko-KR" sz="1200" dirty="0"/>
              <a:t>(</a:t>
            </a:r>
            <a:r>
              <a:rPr lang="ko-KR" altLang="en-US" sz="1200" dirty="0"/>
              <a:t>총</a:t>
            </a:r>
            <a:r>
              <a:rPr lang="en-US" altLang="ko-KR" sz="1200" dirty="0"/>
              <a:t>: 44,182</a:t>
            </a:r>
            <a:r>
              <a:rPr lang="ko-KR" altLang="en-US" sz="1200" dirty="0"/>
              <a:t>억원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- 10</a:t>
            </a:r>
            <a:r>
              <a:rPr lang="ko-KR" altLang="en-US" sz="1200" dirty="0"/>
              <a:t>대</a:t>
            </a:r>
            <a:r>
              <a:rPr lang="en-US" altLang="ko-KR" sz="1200" dirty="0"/>
              <a:t>: 1,557 </a:t>
            </a:r>
            <a:r>
              <a:rPr lang="ko-KR" altLang="en-US" sz="1200" dirty="0"/>
              <a:t>억원</a:t>
            </a:r>
          </a:p>
          <a:p>
            <a:r>
              <a:rPr lang="en-US" altLang="ko-KR" sz="1200" dirty="0"/>
              <a:t>- 20</a:t>
            </a:r>
            <a:r>
              <a:rPr lang="ko-KR" altLang="en-US" sz="1200" dirty="0"/>
              <a:t>대</a:t>
            </a:r>
            <a:r>
              <a:rPr lang="en-US" altLang="ko-KR" sz="1200" dirty="0"/>
              <a:t>: 7,828 </a:t>
            </a:r>
            <a:r>
              <a:rPr lang="ko-KR" altLang="en-US" sz="1200" dirty="0"/>
              <a:t>억원</a:t>
            </a:r>
          </a:p>
          <a:p>
            <a:r>
              <a:rPr lang="en-US" altLang="ko-KR" sz="1200" dirty="0"/>
              <a:t>- 30</a:t>
            </a:r>
            <a:r>
              <a:rPr lang="ko-KR" altLang="en-US" sz="1200" dirty="0"/>
              <a:t>대</a:t>
            </a:r>
            <a:r>
              <a:rPr lang="en-US" altLang="ko-KR" sz="1200" dirty="0"/>
              <a:t>: 8,752 </a:t>
            </a:r>
            <a:r>
              <a:rPr lang="ko-KR" altLang="en-US" sz="1200" dirty="0"/>
              <a:t>억원</a:t>
            </a:r>
          </a:p>
          <a:p>
            <a:r>
              <a:rPr lang="en-US" altLang="ko-KR" sz="1200" dirty="0"/>
              <a:t>- 40</a:t>
            </a:r>
            <a:r>
              <a:rPr lang="ko-KR" altLang="en-US" sz="1200" dirty="0"/>
              <a:t>대</a:t>
            </a:r>
            <a:r>
              <a:rPr lang="en-US" altLang="ko-KR" sz="1200" dirty="0"/>
              <a:t>: 8,862 </a:t>
            </a:r>
            <a:r>
              <a:rPr lang="ko-KR" altLang="en-US" sz="1200" dirty="0"/>
              <a:t>억원</a:t>
            </a:r>
          </a:p>
          <a:p>
            <a:r>
              <a:rPr lang="en-US" altLang="ko-KR" sz="1200" dirty="0"/>
              <a:t>- 50</a:t>
            </a:r>
            <a:r>
              <a:rPr lang="ko-KR" altLang="en-US" sz="1200" dirty="0"/>
              <a:t>대</a:t>
            </a:r>
            <a:r>
              <a:rPr lang="en-US" altLang="ko-KR" sz="1200" dirty="0"/>
              <a:t>: 9,482 </a:t>
            </a:r>
            <a:r>
              <a:rPr lang="ko-KR" altLang="en-US" sz="1200" dirty="0"/>
              <a:t>억원</a:t>
            </a:r>
          </a:p>
          <a:p>
            <a:r>
              <a:rPr lang="en-US" altLang="ko-KR" sz="1200" dirty="0"/>
              <a:t>- 60</a:t>
            </a:r>
            <a:r>
              <a:rPr lang="ko-KR" altLang="en-US" sz="1200" dirty="0"/>
              <a:t>대</a:t>
            </a:r>
            <a:r>
              <a:rPr lang="en-US" altLang="ko-KR" sz="1200" dirty="0"/>
              <a:t>: 4,901 </a:t>
            </a:r>
            <a:r>
              <a:rPr lang="ko-KR" altLang="en-US" sz="1200" dirty="0"/>
              <a:t>억원</a:t>
            </a:r>
          </a:p>
          <a:p>
            <a:r>
              <a:rPr lang="en-US" altLang="ko-KR" sz="1200" dirty="0"/>
              <a:t>- 70</a:t>
            </a:r>
            <a:r>
              <a:rPr lang="ko-KR" altLang="en-US" sz="1200" dirty="0"/>
              <a:t>대</a:t>
            </a:r>
            <a:r>
              <a:rPr lang="en-US" altLang="ko-KR" sz="1200" dirty="0"/>
              <a:t>: 2,802 </a:t>
            </a:r>
            <a:r>
              <a:rPr lang="ko-KR" altLang="en-US" sz="1200" dirty="0"/>
              <a:t>억원</a:t>
            </a:r>
          </a:p>
          <a:p>
            <a:endParaRPr lang="ko-KR" altLang="en-US" sz="1200" dirty="0"/>
          </a:p>
          <a:p>
            <a:r>
              <a:rPr lang="ko-KR" altLang="en-US" sz="1200" dirty="0"/>
              <a:t>나이별 가장 많이 지출한 여행지</a:t>
            </a:r>
          </a:p>
          <a:p>
            <a:r>
              <a:rPr lang="en-US" altLang="ko-KR" sz="1200" dirty="0"/>
              <a:t>- 10</a:t>
            </a:r>
            <a:r>
              <a:rPr lang="ko-KR" altLang="en-US" sz="1200" dirty="0"/>
              <a:t>대 </a:t>
            </a:r>
            <a:r>
              <a:rPr lang="en-US" altLang="ko-KR" sz="1200" dirty="0"/>
              <a:t>~ 60</a:t>
            </a:r>
            <a:r>
              <a:rPr lang="ko-KR" altLang="en-US" sz="1200" dirty="0"/>
              <a:t>대</a:t>
            </a:r>
            <a:r>
              <a:rPr lang="en-US" altLang="ko-KR" sz="1200" dirty="0"/>
              <a:t>: </a:t>
            </a:r>
            <a:r>
              <a:rPr lang="ko-KR" altLang="en-US" sz="1200" dirty="0"/>
              <a:t>강원도</a:t>
            </a:r>
          </a:p>
          <a:p>
            <a:r>
              <a:rPr lang="en-US" altLang="ko-KR" sz="1200" dirty="0"/>
              <a:t>- 70</a:t>
            </a:r>
            <a:r>
              <a:rPr lang="ko-KR" altLang="en-US" sz="1200" dirty="0"/>
              <a:t>대</a:t>
            </a:r>
            <a:r>
              <a:rPr lang="en-US" altLang="ko-KR" sz="1200" dirty="0"/>
              <a:t>: </a:t>
            </a:r>
            <a:r>
              <a:rPr lang="ko-KR" altLang="en-US" sz="1200" dirty="0"/>
              <a:t>경기도</a:t>
            </a:r>
          </a:p>
        </p:txBody>
      </p:sp>
    </p:spTree>
    <p:extLst>
      <p:ext uri="{BB962C8B-B14F-4D97-AF65-F5344CB8AC3E}">
        <p14:creationId xmlns:p14="http://schemas.microsoft.com/office/powerpoint/2010/main" val="13187645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18C69-A897-4335-8BBE-CF062C03A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6314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여행지별 지출금액</a:t>
            </a:r>
            <a:r>
              <a:rPr lang="en-US" altLang="ko-KR" dirty="0"/>
              <a:t>(</a:t>
            </a:r>
            <a:r>
              <a:rPr lang="ko-KR" altLang="en-US" dirty="0"/>
              <a:t>연령별</a:t>
            </a:r>
            <a:r>
              <a:rPr lang="en-US" altLang="ko-KR" dirty="0"/>
              <a:t>) - </a:t>
            </a:r>
            <a:r>
              <a:rPr lang="ko-KR" altLang="en-US" dirty="0"/>
              <a:t>전국</a:t>
            </a:r>
            <a:br>
              <a:rPr lang="ko-KR" altLang="ko-KR" dirty="0"/>
            </a:b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9C44A45-3C40-4C96-B280-100B8BD3E608}"/>
              </a:ext>
            </a:extLst>
          </p:cNvPr>
          <p:cNvCxnSpPr>
            <a:cxnSpLocks/>
          </p:cNvCxnSpPr>
          <p:nvPr/>
        </p:nvCxnSpPr>
        <p:spPr>
          <a:xfrm>
            <a:off x="677334" y="1027906"/>
            <a:ext cx="10894906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4338" name="Picture 2">
            <a:extLst>
              <a:ext uri="{FF2B5EF4-FFF2-40B4-BE49-F238E27FC236}">
                <a16:creationId xmlns:a16="http://schemas.microsoft.com/office/drawing/2014/main" id="{87EB07D9-AE3F-4FD5-B71B-49D2C2719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040" y="1690687"/>
            <a:ext cx="4460642" cy="446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03092038-3321-438D-8C81-ADB42E950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87" y="1690687"/>
            <a:ext cx="6530489" cy="4468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99564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18C69-A897-4335-8BBE-CF062C03A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6314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여행지별 지출금액</a:t>
            </a:r>
            <a:r>
              <a:rPr lang="en-US" altLang="ko-KR" dirty="0"/>
              <a:t>(</a:t>
            </a:r>
            <a:r>
              <a:rPr lang="ko-KR" altLang="en-US" dirty="0"/>
              <a:t>연령별</a:t>
            </a:r>
            <a:r>
              <a:rPr lang="en-US" altLang="ko-KR" dirty="0"/>
              <a:t>) </a:t>
            </a:r>
            <a:r>
              <a:rPr lang="ko-KR" altLang="en-US" dirty="0"/>
              <a:t>상위 </a:t>
            </a:r>
            <a:r>
              <a:rPr lang="en-US" altLang="ko-KR" dirty="0"/>
              <a:t>1 - </a:t>
            </a:r>
            <a:r>
              <a:rPr lang="ko-KR" altLang="en-US" dirty="0"/>
              <a:t>강원</a:t>
            </a:r>
            <a:br>
              <a:rPr lang="ko-KR" altLang="ko-KR" dirty="0"/>
            </a:b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9C44A45-3C40-4C96-B280-100B8BD3E608}"/>
              </a:ext>
            </a:extLst>
          </p:cNvPr>
          <p:cNvCxnSpPr>
            <a:cxnSpLocks/>
          </p:cNvCxnSpPr>
          <p:nvPr/>
        </p:nvCxnSpPr>
        <p:spPr>
          <a:xfrm>
            <a:off x="677334" y="1027906"/>
            <a:ext cx="10894906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5362" name="Picture 2">
            <a:extLst>
              <a:ext uri="{FF2B5EF4-FFF2-40B4-BE49-F238E27FC236}">
                <a16:creationId xmlns:a16="http://schemas.microsoft.com/office/drawing/2014/main" id="{D36B2EE4-8C48-46CB-91D0-C4D678163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620" y="1067857"/>
            <a:ext cx="5305425" cy="531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D861CB-28C3-4564-84B8-E20DBB6639C9}"/>
              </a:ext>
            </a:extLst>
          </p:cNvPr>
          <p:cNvSpPr txBox="1"/>
          <p:nvPr/>
        </p:nvSpPr>
        <p:spPr>
          <a:xfrm>
            <a:off x="8498541" y="2608729"/>
            <a:ext cx="25101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/>
              <a:t>15~19</a:t>
            </a:r>
            <a:r>
              <a:rPr lang="ko-KR" altLang="en-US" sz="1200" dirty="0"/>
              <a:t>세 </a:t>
            </a:r>
            <a:r>
              <a:rPr lang="en-US" altLang="ko-KR" sz="1200" dirty="0"/>
              <a:t>: 206(</a:t>
            </a:r>
            <a:r>
              <a:rPr lang="ko-KR" altLang="en-US" sz="1200" dirty="0"/>
              <a:t>억원</a:t>
            </a:r>
            <a:r>
              <a:rPr lang="en-US" altLang="ko-KR" sz="1200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20</a:t>
            </a:r>
            <a:r>
              <a:rPr lang="ko-KR" altLang="en-US" sz="1200" dirty="0"/>
              <a:t>대</a:t>
            </a:r>
            <a:r>
              <a:rPr lang="en-US" altLang="ko-KR" sz="1200" dirty="0"/>
              <a:t>: 1,267(</a:t>
            </a:r>
            <a:r>
              <a:rPr lang="ko-KR" altLang="en-US" sz="1200" dirty="0"/>
              <a:t>억원</a:t>
            </a:r>
            <a:r>
              <a:rPr lang="en-US" altLang="ko-KR" sz="1200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30</a:t>
            </a:r>
            <a:r>
              <a:rPr lang="ko-KR" altLang="en-US" sz="1200" dirty="0"/>
              <a:t>대</a:t>
            </a:r>
            <a:r>
              <a:rPr lang="en-US" altLang="ko-KR" sz="1200" dirty="0"/>
              <a:t>: 1,528(</a:t>
            </a:r>
            <a:r>
              <a:rPr lang="ko-KR" altLang="en-US" sz="1200" dirty="0"/>
              <a:t>억원</a:t>
            </a:r>
            <a:r>
              <a:rPr lang="en-US" altLang="ko-KR" sz="1200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40</a:t>
            </a:r>
            <a:r>
              <a:rPr lang="ko-KR" altLang="en-US" sz="1200" dirty="0"/>
              <a:t>대</a:t>
            </a:r>
            <a:r>
              <a:rPr lang="en-US" altLang="ko-KR" sz="1200" dirty="0"/>
              <a:t>: 1,379(</a:t>
            </a:r>
            <a:r>
              <a:rPr lang="ko-KR" altLang="en-US" sz="1200" dirty="0"/>
              <a:t>억원</a:t>
            </a:r>
            <a:r>
              <a:rPr lang="en-US" altLang="ko-KR" sz="1200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50</a:t>
            </a:r>
            <a:r>
              <a:rPr lang="ko-KR" altLang="en-US" sz="1200" dirty="0"/>
              <a:t>대</a:t>
            </a:r>
            <a:r>
              <a:rPr lang="en-US" altLang="ko-KR" sz="1200" dirty="0"/>
              <a:t>: 1,275(</a:t>
            </a:r>
            <a:r>
              <a:rPr lang="ko-KR" altLang="en-US" sz="1200" dirty="0"/>
              <a:t>억원</a:t>
            </a:r>
            <a:r>
              <a:rPr lang="en-US" altLang="ko-KR" sz="1200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60</a:t>
            </a:r>
            <a:r>
              <a:rPr lang="ko-KR" altLang="en-US" sz="1200" dirty="0"/>
              <a:t>대</a:t>
            </a:r>
            <a:r>
              <a:rPr lang="en-US" altLang="ko-KR" sz="1200" dirty="0"/>
              <a:t>: 580(</a:t>
            </a:r>
            <a:r>
              <a:rPr lang="ko-KR" altLang="en-US" sz="1200" dirty="0"/>
              <a:t>억원</a:t>
            </a:r>
            <a:r>
              <a:rPr lang="en-US" altLang="ko-KR" sz="1200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70</a:t>
            </a:r>
            <a:r>
              <a:rPr lang="ko-KR" altLang="en-US" sz="1200" dirty="0" err="1"/>
              <a:t>세이상</a:t>
            </a:r>
            <a:r>
              <a:rPr lang="en-US" altLang="ko-KR" sz="1200" dirty="0"/>
              <a:t>: 282(</a:t>
            </a:r>
            <a:r>
              <a:rPr lang="ko-KR" altLang="en-US" sz="1200" dirty="0"/>
              <a:t>억원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736032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18C69-A897-4335-8BBE-CF062C03A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6314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여행지별 지출금액</a:t>
            </a:r>
            <a:r>
              <a:rPr lang="en-US" altLang="ko-KR" dirty="0"/>
              <a:t>(</a:t>
            </a:r>
            <a:r>
              <a:rPr lang="ko-KR" altLang="en-US" dirty="0"/>
              <a:t>연령별</a:t>
            </a:r>
            <a:r>
              <a:rPr lang="en-US" altLang="ko-KR" dirty="0"/>
              <a:t>) </a:t>
            </a:r>
            <a:r>
              <a:rPr lang="ko-KR" altLang="en-US" dirty="0"/>
              <a:t>상위 </a:t>
            </a:r>
            <a:r>
              <a:rPr lang="en-US" altLang="ko-KR" dirty="0"/>
              <a:t>2 - </a:t>
            </a:r>
            <a:r>
              <a:rPr lang="ko-KR" altLang="en-US" dirty="0"/>
              <a:t>제주</a:t>
            </a:r>
            <a:br>
              <a:rPr lang="ko-KR" altLang="ko-KR" dirty="0"/>
            </a:b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9C44A45-3C40-4C96-B280-100B8BD3E608}"/>
              </a:ext>
            </a:extLst>
          </p:cNvPr>
          <p:cNvCxnSpPr>
            <a:cxnSpLocks/>
          </p:cNvCxnSpPr>
          <p:nvPr/>
        </p:nvCxnSpPr>
        <p:spPr>
          <a:xfrm>
            <a:off x="677334" y="1027906"/>
            <a:ext cx="10894906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6386" name="Picture 2">
            <a:extLst>
              <a:ext uri="{FF2B5EF4-FFF2-40B4-BE49-F238E27FC236}">
                <a16:creationId xmlns:a16="http://schemas.microsoft.com/office/drawing/2014/main" id="{7474CA0D-DB4D-4B9C-8752-39A6C2AD9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941" y="1027906"/>
            <a:ext cx="5505450" cy="531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AE16E4-F2CE-431E-AA7B-F7741A061DC5}"/>
              </a:ext>
            </a:extLst>
          </p:cNvPr>
          <p:cNvSpPr txBox="1"/>
          <p:nvPr/>
        </p:nvSpPr>
        <p:spPr>
          <a:xfrm>
            <a:off x="8498541" y="2608729"/>
            <a:ext cx="25101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/>
              <a:t>15~19</a:t>
            </a:r>
            <a:r>
              <a:rPr lang="ko-KR" altLang="en-US" sz="1200" dirty="0"/>
              <a:t>세 </a:t>
            </a:r>
            <a:r>
              <a:rPr lang="en-US" altLang="ko-KR" sz="1200" dirty="0"/>
              <a:t>: 124(</a:t>
            </a:r>
            <a:r>
              <a:rPr lang="ko-KR" altLang="en-US" sz="1200" dirty="0"/>
              <a:t>억원</a:t>
            </a:r>
            <a:r>
              <a:rPr lang="en-US" altLang="ko-KR" sz="1200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20</a:t>
            </a:r>
            <a:r>
              <a:rPr lang="ko-KR" altLang="en-US" sz="1200" dirty="0"/>
              <a:t>대</a:t>
            </a:r>
            <a:r>
              <a:rPr lang="en-US" altLang="ko-KR" sz="1200" dirty="0"/>
              <a:t>: 1,152(</a:t>
            </a:r>
            <a:r>
              <a:rPr lang="ko-KR" altLang="en-US" sz="1200" dirty="0"/>
              <a:t>억원</a:t>
            </a:r>
            <a:r>
              <a:rPr lang="en-US" altLang="ko-KR" sz="1200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30</a:t>
            </a:r>
            <a:r>
              <a:rPr lang="ko-KR" altLang="en-US" sz="1200" dirty="0"/>
              <a:t>대</a:t>
            </a:r>
            <a:r>
              <a:rPr lang="en-US" altLang="ko-KR" sz="1200" dirty="0"/>
              <a:t>: 1,120(</a:t>
            </a:r>
            <a:r>
              <a:rPr lang="ko-KR" altLang="en-US" sz="1200" dirty="0"/>
              <a:t>억원</a:t>
            </a:r>
            <a:r>
              <a:rPr lang="en-US" altLang="ko-KR" sz="1200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40</a:t>
            </a:r>
            <a:r>
              <a:rPr lang="ko-KR" altLang="en-US" sz="1200" dirty="0"/>
              <a:t>대</a:t>
            </a:r>
            <a:r>
              <a:rPr lang="en-US" altLang="ko-KR" sz="1200" dirty="0"/>
              <a:t>: 974(</a:t>
            </a:r>
            <a:r>
              <a:rPr lang="ko-KR" altLang="en-US" sz="1200" dirty="0"/>
              <a:t>억원</a:t>
            </a:r>
            <a:r>
              <a:rPr lang="en-US" altLang="ko-KR" sz="1200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50</a:t>
            </a:r>
            <a:r>
              <a:rPr lang="ko-KR" altLang="en-US" sz="1200" dirty="0"/>
              <a:t>대</a:t>
            </a:r>
            <a:r>
              <a:rPr lang="en-US" altLang="ko-KR" sz="1200" dirty="0"/>
              <a:t>: 1,259(</a:t>
            </a:r>
            <a:r>
              <a:rPr lang="ko-KR" altLang="en-US" sz="1200" dirty="0"/>
              <a:t>억원</a:t>
            </a:r>
            <a:r>
              <a:rPr lang="en-US" altLang="ko-KR" sz="1200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60</a:t>
            </a:r>
            <a:r>
              <a:rPr lang="ko-KR" altLang="en-US" sz="1200" dirty="0"/>
              <a:t>대</a:t>
            </a:r>
            <a:r>
              <a:rPr lang="en-US" altLang="ko-KR" sz="1200" dirty="0"/>
              <a:t>: 635(</a:t>
            </a:r>
            <a:r>
              <a:rPr lang="ko-KR" altLang="en-US" sz="1200" dirty="0"/>
              <a:t>억원</a:t>
            </a:r>
            <a:r>
              <a:rPr lang="en-US" altLang="ko-KR" sz="1200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70</a:t>
            </a:r>
            <a:r>
              <a:rPr lang="ko-KR" altLang="en-US" sz="1200" dirty="0" err="1"/>
              <a:t>세이상</a:t>
            </a:r>
            <a:r>
              <a:rPr lang="en-US" altLang="ko-KR" sz="1200" dirty="0"/>
              <a:t>: 268(</a:t>
            </a:r>
            <a:r>
              <a:rPr lang="ko-KR" altLang="en-US" sz="1200" dirty="0"/>
              <a:t>억원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098207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18C69-A897-4335-8BBE-CF062C03A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6314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여행지별 지출금액</a:t>
            </a:r>
            <a:r>
              <a:rPr lang="en-US" altLang="ko-KR" dirty="0"/>
              <a:t>(</a:t>
            </a:r>
            <a:r>
              <a:rPr lang="ko-KR" altLang="en-US" dirty="0"/>
              <a:t>연령별</a:t>
            </a:r>
            <a:r>
              <a:rPr lang="en-US" altLang="ko-KR" dirty="0"/>
              <a:t>) </a:t>
            </a:r>
            <a:r>
              <a:rPr lang="ko-KR" altLang="en-US" dirty="0"/>
              <a:t>상위 </a:t>
            </a:r>
            <a:r>
              <a:rPr lang="en-US" altLang="ko-KR" dirty="0"/>
              <a:t>3 - </a:t>
            </a:r>
            <a:r>
              <a:rPr lang="ko-KR" altLang="en-US" dirty="0"/>
              <a:t>경기도</a:t>
            </a:r>
            <a:br>
              <a:rPr lang="ko-KR" altLang="ko-KR" dirty="0"/>
            </a:b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9C44A45-3C40-4C96-B280-100B8BD3E608}"/>
              </a:ext>
            </a:extLst>
          </p:cNvPr>
          <p:cNvCxnSpPr>
            <a:cxnSpLocks/>
          </p:cNvCxnSpPr>
          <p:nvPr/>
        </p:nvCxnSpPr>
        <p:spPr>
          <a:xfrm>
            <a:off x="677334" y="1027906"/>
            <a:ext cx="10894906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7410" name="Picture 2">
            <a:extLst>
              <a:ext uri="{FF2B5EF4-FFF2-40B4-BE49-F238E27FC236}">
                <a16:creationId xmlns:a16="http://schemas.microsoft.com/office/drawing/2014/main" id="{6E5D3682-0820-49B2-8AA0-7F8386936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88" y="1027906"/>
            <a:ext cx="5305425" cy="531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B59944-406E-4C47-86D9-B191BF451DF5}"/>
              </a:ext>
            </a:extLst>
          </p:cNvPr>
          <p:cNvSpPr txBox="1"/>
          <p:nvPr/>
        </p:nvSpPr>
        <p:spPr>
          <a:xfrm>
            <a:off x="8498541" y="2608729"/>
            <a:ext cx="25101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/>
              <a:t>15~19</a:t>
            </a:r>
            <a:r>
              <a:rPr lang="ko-KR" altLang="en-US" sz="1200" dirty="0"/>
              <a:t>세 </a:t>
            </a:r>
            <a:r>
              <a:rPr lang="en-US" altLang="ko-KR" sz="1200" dirty="0"/>
              <a:t>: 189(</a:t>
            </a:r>
            <a:r>
              <a:rPr lang="ko-KR" altLang="en-US" sz="1200" dirty="0"/>
              <a:t>억원</a:t>
            </a:r>
            <a:r>
              <a:rPr lang="en-US" altLang="ko-KR" sz="1200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20</a:t>
            </a:r>
            <a:r>
              <a:rPr lang="ko-KR" altLang="en-US" sz="1200" dirty="0"/>
              <a:t>대</a:t>
            </a:r>
            <a:r>
              <a:rPr lang="en-US" altLang="ko-KR" sz="1200" dirty="0"/>
              <a:t>: 812(</a:t>
            </a:r>
            <a:r>
              <a:rPr lang="ko-KR" altLang="en-US" sz="1200" dirty="0"/>
              <a:t>억원</a:t>
            </a:r>
            <a:r>
              <a:rPr lang="en-US" altLang="ko-KR" sz="1200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30</a:t>
            </a:r>
            <a:r>
              <a:rPr lang="ko-KR" altLang="en-US" sz="1200" dirty="0"/>
              <a:t>대</a:t>
            </a:r>
            <a:r>
              <a:rPr lang="en-US" altLang="ko-KR" sz="1200" dirty="0"/>
              <a:t>: 971(</a:t>
            </a:r>
            <a:r>
              <a:rPr lang="ko-KR" altLang="en-US" sz="1200" dirty="0"/>
              <a:t>억원</a:t>
            </a:r>
            <a:r>
              <a:rPr lang="en-US" altLang="ko-KR" sz="1200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40</a:t>
            </a:r>
            <a:r>
              <a:rPr lang="ko-KR" altLang="en-US" sz="1200" dirty="0"/>
              <a:t>대</a:t>
            </a:r>
            <a:r>
              <a:rPr lang="en-US" altLang="ko-KR" sz="1200" dirty="0"/>
              <a:t>: 942(</a:t>
            </a:r>
            <a:r>
              <a:rPr lang="ko-KR" altLang="en-US" sz="1200" dirty="0"/>
              <a:t>억원</a:t>
            </a:r>
            <a:r>
              <a:rPr lang="en-US" altLang="ko-KR" sz="1200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50</a:t>
            </a:r>
            <a:r>
              <a:rPr lang="ko-KR" altLang="en-US" sz="1200" dirty="0"/>
              <a:t>대</a:t>
            </a:r>
            <a:r>
              <a:rPr lang="en-US" altLang="ko-KR" sz="1200" dirty="0"/>
              <a:t>: 820(</a:t>
            </a:r>
            <a:r>
              <a:rPr lang="ko-KR" altLang="en-US" sz="1200" dirty="0"/>
              <a:t>억원</a:t>
            </a:r>
            <a:r>
              <a:rPr lang="en-US" altLang="ko-KR" sz="1200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60</a:t>
            </a:r>
            <a:r>
              <a:rPr lang="ko-KR" altLang="en-US" sz="1200" dirty="0"/>
              <a:t>대</a:t>
            </a:r>
            <a:r>
              <a:rPr lang="en-US" altLang="ko-KR" sz="1200" dirty="0"/>
              <a:t>: 431(</a:t>
            </a:r>
            <a:r>
              <a:rPr lang="ko-KR" altLang="en-US" sz="1200" dirty="0"/>
              <a:t>억원</a:t>
            </a:r>
            <a:r>
              <a:rPr lang="en-US" altLang="ko-KR" sz="1200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70</a:t>
            </a:r>
            <a:r>
              <a:rPr lang="ko-KR" altLang="en-US" sz="1200" dirty="0" err="1"/>
              <a:t>세이상</a:t>
            </a:r>
            <a:r>
              <a:rPr lang="en-US" altLang="ko-KR" sz="1200" dirty="0"/>
              <a:t>: 330(</a:t>
            </a:r>
            <a:r>
              <a:rPr lang="ko-KR" altLang="en-US" sz="1200" dirty="0"/>
              <a:t>억원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38386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18C69-A897-4335-8BBE-CF062C03A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987" y="204574"/>
            <a:ext cx="10515600" cy="99631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BC</a:t>
            </a:r>
            <a:r>
              <a:rPr lang="ko-KR" altLang="en-US" dirty="0"/>
              <a:t>카드 기준 소비액</a:t>
            </a:r>
            <a:r>
              <a:rPr lang="en-US" altLang="ko-KR" dirty="0"/>
              <a:t>(</a:t>
            </a:r>
            <a:r>
              <a:rPr lang="ko-KR" altLang="en-US" dirty="0"/>
              <a:t>전국</a:t>
            </a:r>
            <a:r>
              <a:rPr lang="en-US" altLang="ko-KR" dirty="0"/>
              <a:t>)</a:t>
            </a:r>
            <a:br>
              <a:rPr lang="ko-KR" altLang="ko-KR" dirty="0"/>
            </a:b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9C44A45-3C40-4C96-B280-100B8BD3E608}"/>
              </a:ext>
            </a:extLst>
          </p:cNvPr>
          <p:cNvCxnSpPr>
            <a:cxnSpLocks/>
          </p:cNvCxnSpPr>
          <p:nvPr/>
        </p:nvCxnSpPr>
        <p:spPr>
          <a:xfrm>
            <a:off x="578722" y="830682"/>
            <a:ext cx="10894906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3074" name="Picture 2">
            <a:extLst>
              <a:ext uri="{FF2B5EF4-FFF2-40B4-BE49-F238E27FC236}">
                <a16:creationId xmlns:a16="http://schemas.microsoft.com/office/drawing/2014/main" id="{269C9193-8DCC-43CD-80BE-C15EADA4E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960" y="770965"/>
            <a:ext cx="5100918" cy="5782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EF5DDD-868F-45F0-B98F-835DF2095C61}"/>
              </a:ext>
            </a:extLst>
          </p:cNvPr>
          <p:cNvSpPr txBox="1"/>
          <p:nvPr/>
        </p:nvSpPr>
        <p:spPr>
          <a:xfrm>
            <a:off x="5560607" y="5948535"/>
            <a:ext cx="2402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</a:t>
            </a:r>
            <a:r>
              <a:rPr lang="ko-KR" altLang="en-US" sz="1200" dirty="0"/>
              <a:t>소비금액</a:t>
            </a:r>
            <a:r>
              <a:rPr lang="en-US" altLang="ko-KR" sz="1200" dirty="0"/>
              <a:t>: </a:t>
            </a:r>
            <a:r>
              <a:rPr lang="ko-KR" altLang="en-US" sz="1200" dirty="0"/>
              <a:t>항목별 비율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858851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18C69-A897-4335-8BBE-CF062C03A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6314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여행지별 지출금액</a:t>
            </a:r>
            <a:r>
              <a:rPr lang="en-US" altLang="ko-KR" dirty="0"/>
              <a:t>(</a:t>
            </a:r>
            <a:r>
              <a:rPr lang="ko-KR" altLang="en-US" dirty="0"/>
              <a:t>연령별</a:t>
            </a:r>
            <a:r>
              <a:rPr lang="en-US" altLang="ko-KR" dirty="0"/>
              <a:t>) </a:t>
            </a:r>
            <a:r>
              <a:rPr lang="ko-KR" altLang="en-US" dirty="0"/>
              <a:t>상위 </a:t>
            </a:r>
            <a:r>
              <a:rPr lang="en-US" altLang="ko-KR" dirty="0"/>
              <a:t>4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전남</a:t>
            </a:r>
            <a:br>
              <a:rPr lang="ko-KR" altLang="ko-KR" dirty="0"/>
            </a:b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9C44A45-3C40-4C96-B280-100B8BD3E608}"/>
              </a:ext>
            </a:extLst>
          </p:cNvPr>
          <p:cNvCxnSpPr>
            <a:cxnSpLocks/>
          </p:cNvCxnSpPr>
          <p:nvPr/>
        </p:nvCxnSpPr>
        <p:spPr>
          <a:xfrm>
            <a:off x="677334" y="1027906"/>
            <a:ext cx="10894906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8434" name="Picture 2">
            <a:extLst>
              <a:ext uri="{FF2B5EF4-FFF2-40B4-BE49-F238E27FC236}">
                <a16:creationId xmlns:a16="http://schemas.microsoft.com/office/drawing/2014/main" id="{AD51ADA8-26C1-4BAC-946B-B129F7066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113" y="1287991"/>
            <a:ext cx="5362575" cy="531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69FC10-BCC9-40FE-B25E-08F56C48744B}"/>
              </a:ext>
            </a:extLst>
          </p:cNvPr>
          <p:cNvSpPr txBox="1"/>
          <p:nvPr/>
        </p:nvSpPr>
        <p:spPr>
          <a:xfrm>
            <a:off x="8498541" y="2608729"/>
            <a:ext cx="25101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/>
              <a:t>15~19</a:t>
            </a:r>
            <a:r>
              <a:rPr lang="ko-KR" altLang="en-US" sz="1200" dirty="0"/>
              <a:t>세 </a:t>
            </a:r>
            <a:r>
              <a:rPr lang="en-US" altLang="ko-KR" sz="1200" dirty="0"/>
              <a:t>: 131(</a:t>
            </a:r>
            <a:r>
              <a:rPr lang="ko-KR" altLang="en-US" sz="1200" dirty="0"/>
              <a:t>억원</a:t>
            </a:r>
            <a:r>
              <a:rPr lang="en-US" altLang="ko-KR" sz="1200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20</a:t>
            </a:r>
            <a:r>
              <a:rPr lang="ko-KR" altLang="en-US" sz="1200" dirty="0"/>
              <a:t>대</a:t>
            </a:r>
            <a:r>
              <a:rPr lang="en-US" altLang="ko-KR" sz="1200" dirty="0"/>
              <a:t>: 481(</a:t>
            </a:r>
            <a:r>
              <a:rPr lang="ko-KR" altLang="en-US" sz="1200" dirty="0"/>
              <a:t>억원</a:t>
            </a:r>
            <a:r>
              <a:rPr lang="en-US" altLang="ko-KR" sz="1200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30</a:t>
            </a:r>
            <a:r>
              <a:rPr lang="ko-KR" altLang="en-US" sz="1200" dirty="0"/>
              <a:t>대</a:t>
            </a:r>
            <a:r>
              <a:rPr lang="en-US" altLang="ko-KR" sz="1200" dirty="0"/>
              <a:t>: 669(</a:t>
            </a:r>
            <a:r>
              <a:rPr lang="ko-KR" altLang="en-US" sz="1200" dirty="0"/>
              <a:t>억원</a:t>
            </a:r>
            <a:r>
              <a:rPr lang="en-US" altLang="ko-KR" sz="1200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40</a:t>
            </a:r>
            <a:r>
              <a:rPr lang="ko-KR" altLang="en-US" sz="1200" dirty="0"/>
              <a:t>대</a:t>
            </a:r>
            <a:r>
              <a:rPr lang="en-US" altLang="ko-KR" sz="1200" dirty="0"/>
              <a:t>: 843(</a:t>
            </a:r>
            <a:r>
              <a:rPr lang="ko-KR" altLang="en-US" sz="1200" dirty="0"/>
              <a:t>억원</a:t>
            </a:r>
            <a:r>
              <a:rPr lang="en-US" altLang="ko-KR" sz="1200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50</a:t>
            </a:r>
            <a:r>
              <a:rPr lang="ko-KR" altLang="en-US" sz="1200" dirty="0"/>
              <a:t>대</a:t>
            </a:r>
            <a:r>
              <a:rPr lang="en-US" altLang="ko-KR" sz="1200" dirty="0"/>
              <a:t>: 845(</a:t>
            </a:r>
            <a:r>
              <a:rPr lang="ko-KR" altLang="en-US" sz="1200" dirty="0"/>
              <a:t>억원</a:t>
            </a:r>
            <a:r>
              <a:rPr lang="en-US" altLang="ko-KR" sz="1200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60</a:t>
            </a:r>
            <a:r>
              <a:rPr lang="ko-KR" altLang="en-US" sz="1200" dirty="0"/>
              <a:t>대</a:t>
            </a:r>
            <a:r>
              <a:rPr lang="en-US" altLang="ko-KR" sz="1200" dirty="0"/>
              <a:t>: 438(</a:t>
            </a:r>
            <a:r>
              <a:rPr lang="ko-KR" altLang="en-US" sz="1200" dirty="0"/>
              <a:t>억원</a:t>
            </a:r>
            <a:r>
              <a:rPr lang="en-US" altLang="ko-KR" sz="1200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70</a:t>
            </a:r>
            <a:r>
              <a:rPr lang="ko-KR" altLang="en-US" sz="1200" dirty="0" err="1"/>
              <a:t>세이상</a:t>
            </a:r>
            <a:r>
              <a:rPr lang="en-US" altLang="ko-KR" sz="1200" dirty="0"/>
              <a:t>: 277(</a:t>
            </a:r>
            <a:r>
              <a:rPr lang="ko-KR" altLang="en-US" sz="1200" dirty="0"/>
              <a:t>억원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887068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18C69-A897-4335-8BBE-CF062C03A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6314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여행지별 지출금액</a:t>
            </a:r>
            <a:r>
              <a:rPr lang="en-US" altLang="ko-KR" dirty="0"/>
              <a:t>(</a:t>
            </a:r>
            <a:r>
              <a:rPr lang="ko-KR" altLang="en-US" dirty="0"/>
              <a:t>연령별</a:t>
            </a:r>
            <a:r>
              <a:rPr lang="en-US" altLang="ko-KR" dirty="0"/>
              <a:t>) </a:t>
            </a:r>
            <a:r>
              <a:rPr lang="ko-KR" altLang="en-US" dirty="0"/>
              <a:t>상위 </a:t>
            </a:r>
            <a:r>
              <a:rPr lang="en-US" altLang="ko-KR" dirty="0"/>
              <a:t>5 - </a:t>
            </a:r>
            <a:r>
              <a:rPr lang="ko-KR" altLang="en-US" dirty="0"/>
              <a:t>경북</a:t>
            </a:r>
            <a:br>
              <a:rPr lang="ko-KR" altLang="ko-KR" dirty="0"/>
            </a:b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9C44A45-3C40-4C96-B280-100B8BD3E608}"/>
              </a:ext>
            </a:extLst>
          </p:cNvPr>
          <p:cNvCxnSpPr>
            <a:cxnSpLocks/>
          </p:cNvCxnSpPr>
          <p:nvPr/>
        </p:nvCxnSpPr>
        <p:spPr>
          <a:xfrm>
            <a:off x="677334" y="1027906"/>
            <a:ext cx="10894906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9458" name="Picture 2">
            <a:extLst>
              <a:ext uri="{FF2B5EF4-FFF2-40B4-BE49-F238E27FC236}">
                <a16:creationId xmlns:a16="http://schemas.microsoft.com/office/drawing/2014/main" id="{F9931C3D-DF82-47C3-8935-7C8CDACEC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222" y="1027906"/>
            <a:ext cx="5305425" cy="531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AF957F-62B4-4D76-B7AF-22B826D4BF97}"/>
              </a:ext>
            </a:extLst>
          </p:cNvPr>
          <p:cNvSpPr txBox="1"/>
          <p:nvPr/>
        </p:nvSpPr>
        <p:spPr>
          <a:xfrm>
            <a:off x="8498541" y="2608729"/>
            <a:ext cx="25101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/>
              <a:t>15~19</a:t>
            </a:r>
            <a:r>
              <a:rPr lang="ko-KR" altLang="en-US" sz="1200" dirty="0"/>
              <a:t>세 </a:t>
            </a:r>
            <a:r>
              <a:rPr lang="en-US" altLang="ko-KR" sz="1200" dirty="0"/>
              <a:t>: 96(</a:t>
            </a:r>
            <a:r>
              <a:rPr lang="ko-KR" altLang="en-US" sz="1200" dirty="0"/>
              <a:t>억원</a:t>
            </a:r>
            <a:r>
              <a:rPr lang="en-US" altLang="ko-KR" sz="1200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20</a:t>
            </a:r>
            <a:r>
              <a:rPr lang="ko-KR" altLang="en-US" sz="1200" dirty="0"/>
              <a:t>대</a:t>
            </a:r>
            <a:r>
              <a:rPr lang="en-US" altLang="ko-KR" sz="1200" dirty="0"/>
              <a:t>: 453(</a:t>
            </a:r>
            <a:r>
              <a:rPr lang="ko-KR" altLang="en-US" sz="1200" dirty="0"/>
              <a:t>억원</a:t>
            </a:r>
            <a:r>
              <a:rPr lang="en-US" altLang="ko-KR" sz="1200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30</a:t>
            </a:r>
            <a:r>
              <a:rPr lang="ko-KR" altLang="en-US" sz="1200" dirty="0"/>
              <a:t>대</a:t>
            </a:r>
            <a:r>
              <a:rPr lang="en-US" altLang="ko-KR" sz="1200" dirty="0"/>
              <a:t>: 567(</a:t>
            </a:r>
            <a:r>
              <a:rPr lang="ko-KR" altLang="en-US" sz="1200" dirty="0"/>
              <a:t>억원</a:t>
            </a:r>
            <a:r>
              <a:rPr lang="en-US" altLang="ko-KR" sz="1200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40</a:t>
            </a:r>
            <a:r>
              <a:rPr lang="ko-KR" altLang="en-US" sz="1200" dirty="0"/>
              <a:t>대</a:t>
            </a:r>
            <a:r>
              <a:rPr lang="en-US" altLang="ko-KR" sz="1200" dirty="0"/>
              <a:t>: 691(</a:t>
            </a:r>
            <a:r>
              <a:rPr lang="ko-KR" altLang="en-US" sz="1200" dirty="0"/>
              <a:t>억원</a:t>
            </a:r>
            <a:r>
              <a:rPr lang="en-US" altLang="ko-KR" sz="1200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50</a:t>
            </a:r>
            <a:r>
              <a:rPr lang="ko-KR" altLang="en-US" sz="1200" dirty="0"/>
              <a:t>대</a:t>
            </a:r>
            <a:r>
              <a:rPr lang="en-US" altLang="ko-KR" sz="1200" dirty="0"/>
              <a:t>: 885(</a:t>
            </a:r>
            <a:r>
              <a:rPr lang="ko-KR" altLang="en-US" sz="1200" dirty="0"/>
              <a:t>억원</a:t>
            </a:r>
            <a:r>
              <a:rPr lang="en-US" altLang="ko-KR" sz="1200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60</a:t>
            </a:r>
            <a:r>
              <a:rPr lang="ko-KR" altLang="en-US" sz="1200" dirty="0"/>
              <a:t>대</a:t>
            </a:r>
            <a:r>
              <a:rPr lang="en-US" altLang="ko-KR" sz="1200" dirty="0"/>
              <a:t>: 459(</a:t>
            </a:r>
            <a:r>
              <a:rPr lang="ko-KR" altLang="en-US" sz="1200" dirty="0"/>
              <a:t>억원</a:t>
            </a:r>
            <a:r>
              <a:rPr lang="en-US" altLang="ko-KR" sz="1200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70</a:t>
            </a:r>
            <a:r>
              <a:rPr lang="ko-KR" altLang="en-US" sz="1200" dirty="0" err="1"/>
              <a:t>세이상</a:t>
            </a:r>
            <a:r>
              <a:rPr lang="en-US" altLang="ko-KR" sz="1200" dirty="0"/>
              <a:t>: 299(</a:t>
            </a:r>
            <a:r>
              <a:rPr lang="ko-KR" altLang="en-US" sz="1200" dirty="0"/>
              <a:t>억원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141901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18C69-A897-4335-8BBE-CF062C03A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6314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여행지별 지출금액</a:t>
            </a:r>
            <a:r>
              <a:rPr lang="en-US" altLang="ko-KR" dirty="0"/>
              <a:t>(</a:t>
            </a:r>
            <a:r>
              <a:rPr lang="ko-KR" altLang="en-US" dirty="0"/>
              <a:t>연령별</a:t>
            </a:r>
            <a:r>
              <a:rPr lang="en-US" altLang="ko-KR" dirty="0"/>
              <a:t>) </a:t>
            </a:r>
            <a:r>
              <a:rPr lang="ko-KR" altLang="en-US" dirty="0"/>
              <a:t>상위 </a:t>
            </a:r>
            <a:r>
              <a:rPr lang="en-US" altLang="ko-KR" dirty="0"/>
              <a:t>6 - </a:t>
            </a:r>
            <a:r>
              <a:rPr lang="ko-KR" altLang="en-US" dirty="0"/>
              <a:t>경남</a:t>
            </a:r>
            <a:br>
              <a:rPr lang="ko-KR" altLang="ko-KR" dirty="0"/>
            </a:b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9C44A45-3C40-4C96-B280-100B8BD3E608}"/>
              </a:ext>
            </a:extLst>
          </p:cNvPr>
          <p:cNvCxnSpPr>
            <a:cxnSpLocks/>
          </p:cNvCxnSpPr>
          <p:nvPr/>
        </p:nvCxnSpPr>
        <p:spPr>
          <a:xfrm>
            <a:off x="677334" y="1027906"/>
            <a:ext cx="10894906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0482" name="Picture 2">
            <a:extLst>
              <a:ext uri="{FF2B5EF4-FFF2-40B4-BE49-F238E27FC236}">
                <a16:creationId xmlns:a16="http://schemas.microsoft.com/office/drawing/2014/main" id="{869C1231-8517-401E-899E-7D49A7BC8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541" y="1027906"/>
            <a:ext cx="5353050" cy="531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579F59-A371-45E4-8A06-1197D312981E}"/>
              </a:ext>
            </a:extLst>
          </p:cNvPr>
          <p:cNvSpPr txBox="1"/>
          <p:nvPr/>
        </p:nvSpPr>
        <p:spPr>
          <a:xfrm>
            <a:off x="8498541" y="2608729"/>
            <a:ext cx="25101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/>
              <a:t>15~19</a:t>
            </a:r>
            <a:r>
              <a:rPr lang="ko-KR" altLang="en-US" sz="1200" dirty="0"/>
              <a:t>세 </a:t>
            </a:r>
            <a:r>
              <a:rPr lang="en-US" altLang="ko-KR" sz="1200" dirty="0"/>
              <a:t>: 112(</a:t>
            </a:r>
            <a:r>
              <a:rPr lang="ko-KR" altLang="en-US" sz="1200" dirty="0"/>
              <a:t>억원</a:t>
            </a:r>
            <a:r>
              <a:rPr lang="en-US" altLang="ko-KR" sz="1200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20</a:t>
            </a:r>
            <a:r>
              <a:rPr lang="ko-KR" altLang="en-US" sz="1200" dirty="0"/>
              <a:t>대</a:t>
            </a:r>
            <a:r>
              <a:rPr lang="en-US" altLang="ko-KR" sz="1200" dirty="0"/>
              <a:t>: 438(</a:t>
            </a:r>
            <a:r>
              <a:rPr lang="ko-KR" altLang="en-US" sz="1200" dirty="0"/>
              <a:t>억원</a:t>
            </a:r>
            <a:r>
              <a:rPr lang="en-US" altLang="ko-KR" sz="1200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30</a:t>
            </a:r>
            <a:r>
              <a:rPr lang="ko-KR" altLang="en-US" sz="1200" dirty="0"/>
              <a:t>대</a:t>
            </a:r>
            <a:r>
              <a:rPr lang="en-US" altLang="ko-KR" sz="1200" dirty="0"/>
              <a:t>: 588(</a:t>
            </a:r>
            <a:r>
              <a:rPr lang="ko-KR" altLang="en-US" sz="1200" dirty="0"/>
              <a:t>억원</a:t>
            </a:r>
            <a:r>
              <a:rPr lang="en-US" altLang="ko-KR" sz="1200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40</a:t>
            </a:r>
            <a:r>
              <a:rPr lang="ko-KR" altLang="en-US" sz="1200" dirty="0"/>
              <a:t>대</a:t>
            </a:r>
            <a:r>
              <a:rPr lang="en-US" altLang="ko-KR" sz="1200" dirty="0"/>
              <a:t>: 705(</a:t>
            </a:r>
            <a:r>
              <a:rPr lang="ko-KR" altLang="en-US" sz="1200" dirty="0"/>
              <a:t>억원</a:t>
            </a:r>
            <a:r>
              <a:rPr lang="en-US" altLang="ko-KR" sz="1200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50</a:t>
            </a:r>
            <a:r>
              <a:rPr lang="ko-KR" altLang="en-US" sz="1200" dirty="0"/>
              <a:t>대</a:t>
            </a:r>
            <a:r>
              <a:rPr lang="en-US" altLang="ko-KR" sz="1200" dirty="0"/>
              <a:t>: 905(</a:t>
            </a:r>
            <a:r>
              <a:rPr lang="ko-KR" altLang="en-US" sz="1200" dirty="0"/>
              <a:t>억원</a:t>
            </a:r>
            <a:r>
              <a:rPr lang="en-US" altLang="ko-KR" sz="1200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60</a:t>
            </a:r>
            <a:r>
              <a:rPr lang="ko-KR" altLang="en-US" sz="1200" dirty="0"/>
              <a:t>대</a:t>
            </a:r>
            <a:r>
              <a:rPr lang="en-US" altLang="ko-KR" sz="1200" dirty="0"/>
              <a:t>: 441(</a:t>
            </a:r>
            <a:r>
              <a:rPr lang="ko-KR" altLang="en-US" sz="1200" dirty="0"/>
              <a:t>억원</a:t>
            </a:r>
            <a:r>
              <a:rPr lang="en-US" altLang="ko-KR" sz="1200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70</a:t>
            </a:r>
            <a:r>
              <a:rPr lang="ko-KR" altLang="en-US" sz="1200" dirty="0" err="1"/>
              <a:t>세이상</a:t>
            </a:r>
            <a:r>
              <a:rPr lang="en-US" altLang="ko-KR" sz="1200" dirty="0"/>
              <a:t>: 253(</a:t>
            </a:r>
            <a:r>
              <a:rPr lang="ko-KR" altLang="en-US" sz="1200" dirty="0"/>
              <a:t>억원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815964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18C69-A897-4335-8BBE-CF062C03A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6314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여행지별 지출금액</a:t>
            </a:r>
            <a:r>
              <a:rPr lang="en-US" altLang="ko-KR" dirty="0"/>
              <a:t>(</a:t>
            </a:r>
            <a:r>
              <a:rPr lang="ko-KR" altLang="en-US" dirty="0"/>
              <a:t>연령별</a:t>
            </a:r>
            <a:r>
              <a:rPr lang="en-US" altLang="ko-KR" dirty="0"/>
              <a:t>) </a:t>
            </a:r>
            <a:r>
              <a:rPr lang="ko-KR" altLang="en-US" dirty="0"/>
              <a:t>상위 </a:t>
            </a:r>
            <a:r>
              <a:rPr lang="en-US" altLang="ko-KR" dirty="0"/>
              <a:t>7 - </a:t>
            </a:r>
            <a:r>
              <a:rPr lang="ko-KR" altLang="en-US" dirty="0"/>
              <a:t>부산</a:t>
            </a:r>
            <a:br>
              <a:rPr lang="ko-KR" altLang="ko-KR" dirty="0"/>
            </a:b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9C44A45-3C40-4C96-B280-100B8BD3E608}"/>
              </a:ext>
            </a:extLst>
          </p:cNvPr>
          <p:cNvCxnSpPr>
            <a:cxnSpLocks/>
          </p:cNvCxnSpPr>
          <p:nvPr/>
        </p:nvCxnSpPr>
        <p:spPr>
          <a:xfrm>
            <a:off x="677334" y="1027906"/>
            <a:ext cx="10894906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1506" name="Picture 2">
            <a:extLst>
              <a:ext uri="{FF2B5EF4-FFF2-40B4-BE49-F238E27FC236}">
                <a16:creationId xmlns:a16="http://schemas.microsoft.com/office/drawing/2014/main" id="{44DBDB6F-D982-4E86-B7D0-E4E6C7B2B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66" y="1177924"/>
            <a:ext cx="5410200" cy="531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5FA7B0-402F-42C2-9A18-260BFF149364}"/>
              </a:ext>
            </a:extLst>
          </p:cNvPr>
          <p:cNvSpPr txBox="1"/>
          <p:nvPr/>
        </p:nvSpPr>
        <p:spPr>
          <a:xfrm>
            <a:off x="8498541" y="2608729"/>
            <a:ext cx="25101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/>
              <a:t>15~19</a:t>
            </a:r>
            <a:r>
              <a:rPr lang="ko-KR" altLang="en-US" sz="1200" dirty="0"/>
              <a:t>세 </a:t>
            </a:r>
            <a:r>
              <a:rPr lang="en-US" altLang="ko-KR" sz="1200" dirty="0"/>
              <a:t>: 119(</a:t>
            </a:r>
            <a:r>
              <a:rPr lang="ko-KR" altLang="en-US" sz="1200" dirty="0"/>
              <a:t>억원</a:t>
            </a:r>
            <a:r>
              <a:rPr lang="en-US" altLang="ko-KR" sz="1200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20</a:t>
            </a:r>
            <a:r>
              <a:rPr lang="ko-KR" altLang="en-US" sz="1200" dirty="0"/>
              <a:t>대</a:t>
            </a:r>
            <a:r>
              <a:rPr lang="en-US" altLang="ko-KR" sz="1200" dirty="0"/>
              <a:t>: 858(</a:t>
            </a:r>
            <a:r>
              <a:rPr lang="ko-KR" altLang="en-US" sz="1200" dirty="0"/>
              <a:t>억원</a:t>
            </a:r>
            <a:r>
              <a:rPr lang="en-US" altLang="ko-KR" sz="1200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30</a:t>
            </a:r>
            <a:r>
              <a:rPr lang="ko-KR" altLang="en-US" sz="1200" dirty="0"/>
              <a:t>대</a:t>
            </a:r>
            <a:r>
              <a:rPr lang="en-US" altLang="ko-KR" sz="1200" dirty="0"/>
              <a:t>: 633(</a:t>
            </a:r>
            <a:r>
              <a:rPr lang="ko-KR" altLang="en-US" sz="1200" dirty="0"/>
              <a:t>억원</a:t>
            </a:r>
            <a:r>
              <a:rPr lang="en-US" altLang="ko-KR" sz="1200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40</a:t>
            </a:r>
            <a:r>
              <a:rPr lang="ko-KR" altLang="en-US" sz="1200" dirty="0"/>
              <a:t>대</a:t>
            </a:r>
            <a:r>
              <a:rPr lang="en-US" altLang="ko-KR" sz="1200" dirty="0"/>
              <a:t>: 523(</a:t>
            </a:r>
            <a:r>
              <a:rPr lang="ko-KR" altLang="en-US" sz="1200" dirty="0"/>
              <a:t>억원</a:t>
            </a:r>
            <a:r>
              <a:rPr lang="en-US" altLang="ko-KR" sz="1200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50</a:t>
            </a:r>
            <a:r>
              <a:rPr lang="ko-KR" altLang="en-US" sz="1200" dirty="0"/>
              <a:t>대</a:t>
            </a:r>
            <a:r>
              <a:rPr lang="en-US" altLang="ko-KR" sz="1200" dirty="0"/>
              <a:t>: 564(</a:t>
            </a:r>
            <a:r>
              <a:rPr lang="ko-KR" altLang="en-US" sz="1200" dirty="0"/>
              <a:t>억원</a:t>
            </a:r>
            <a:r>
              <a:rPr lang="en-US" altLang="ko-KR" sz="1200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60</a:t>
            </a:r>
            <a:r>
              <a:rPr lang="ko-KR" altLang="en-US" sz="1200" dirty="0"/>
              <a:t>대</a:t>
            </a:r>
            <a:r>
              <a:rPr lang="en-US" altLang="ko-KR" sz="1200" dirty="0"/>
              <a:t>: 231(</a:t>
            </a:r>
            <a:r>
              <a:rPr lang="ko-KR" altLang="en-US" sz="1200" dirty="0"/>
              <a:t>억원</a:t>
            </a:r>
            <a:r>
              <a:rPr lang="en-US" altLang="ko-KR" sz="1200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70</a:t>
            </a:r>
            <a:r>
              <a:rPr lang="ko-KR" altLang="en-US" sz="1200" dirty="0" err="1"/>
              <a:t>세이상</a:t>
            </a:r>
            <a:r>
              <a:rPr lang="en-US" altLang="ko-KR" sz="1200" dirty="0"/>
              <a:t>: 168(</a:t>
            </a:r>
            <a:r>
              <a:rPr lang="ko-KR" altLang="en-US" sz="1200" dirty="0"/>
              <a:t>억원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322776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18C69-A897-4335-8BBE-CF062C03A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6314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여행지별 지출금액</a:t>
            </a:r>
            <a:r>
              <a:rPr lang="en-US" altLang="ko-KR" dirty="0"/>
              <a:t>(</a:t>
            </a:r>
            <a:r>
              <a:rPr lang="ko-KR" altLang="en-US" dirty="0"/>
              <a:t>연령별</a:t>
            </a:r>
            <a:r>
              <a:rPr lang="en-US" altLang="ko-KR" dirty="0"/>
              <a:t>) </a:t>
            </a:r>
            <a:r>
              <a:rPr lang="ko-KR" altLang="en-US" dirty="0"/>
              <a:t>상위 </a:t>
            </a:r>
            <a:r>
              <a:rPr lang="en-US" altLang="ko-KR" dirty="0"/>
              <a:t>8 - </a:t>
            </a:r>
            <a:r>
              <a:rPr lang="ko-KR" altLang="en-US" dirty="0"/>
              <a:t>충남</a:t>
            </a:r>
            <a:br>
              <a:rPr lang="ko-KR" altLang="ko-KR" dirty="0"/>
            </a:b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9C44A45-3C40-4C96-B280-100B8BD3E608}"/>
              </a:ext>
            </a:extLst>
          </p:cNvPr>
          <p:cNvCxnSpPr>
            <a:cxnSpLocks/>
          </p:cNvCxnSpPr>
          <p:nvPr/>
        </p:nvCxnSpPr>
        <p:spPr>
          <a:xfrm>
            <a:off x="677334" y="1027906"/>
            <a:ext cx="10894906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2530" name="Picture 2">
            <a:extLst>
              <a:ext uri="{FF2B5EF4-FFF2-40B4-BE49-F238E27FC236}">
                <a16:creationId xmlns:a16="http://schemas.microsoft.com/office/drawing/2014/main" id="{F3BB968D-83A0-4887-ADF2-17AA0718D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241" y="1177924"/>
            <a:ext cx="5429250" cy="531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F6F2C4-2D1E-41BC-9BDA-47B21CB89BC3}"/>
              </a:ext>
            </a:extLst>
          </p:cNvPr>
          <p:cNvSpPr txBox="1"/>
          <p:nvPr/>
        </p:nvSpPr>
        <p:spPr>
          <a:xfrm>
            <a:off x="8498541" y="2608729"/>
            <a:ext cx="25101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/>
              <a:t>15~19</a:t>
            </a:r>
            <a:r>
              <a:rPr lang="ko-KR" altLang="en-US" sz="1200" dirty="0"/>
              <a:t>세 </a:t>
            </a:r>
            <a:r>
              <a:rPr lang="en-US" altLang="ko-KR" sz="1200" dirty="0"/>
              <a:t>: 103(</a:t>
            </a:r>
            <a:r>
              <a:rPr lang="ko-KR" altLang="en-US" sz="1200" dirty="0"/>
              <a:t>억원</a:t>
            </a:r>
            <a:r>
              <a:rPr lang="en-US" altLang="ko-KR" sz="1200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20</a:t>
            </a:r>
            <a:r>
              <a:rPr lang="ko-KR" altLang="en-US" sz="1200" dirty="0"/>
              <a:t>대</a:t>
            </a:r>
            <a:r>
              <a:rPr lang="en-US" altLang="ko-KR" sz="1200" dirty="0"/>
              <a:t>: 374(</a:t>
            </a:r>
            <a:r>
              <a:rPr lang="ko-KR" altLang="en-US" sz="1200" dirty="0"/>
              <a:t>억원</a:t>
            </a:r>
            <a:r>
              <a:rPr lang="en-US" altLang="ko-KR" sz="1200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30</a:t>
            </a:r>
            <a:r>
              <a:rPr lang="ko-KR" altLang="en-US" sz="1200" dirty="0"/>
              <a:t>대</a:t>
            </a:r>
            <a:r>
              <a:rPr lang="en-US" altLang="ko-KR" sz="1200" dirty="0"/>
              <a:t>: 586(</a:t>
            </a:r>
            <a:r>
              <a:rPr lang="ko-KR" altLang="en-US" sz="1200" dirty="0"/>
              <a:t>억원</a:t>
            </a:r>
            <a:r>
              <a:rPr lang="en-US" altLang="ko-KR" sz="1200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40</a:t>
            </a:r>
            <a:r>
              <a:rPr lang="ko-KR" altLang="en-US" sz="1200" dirty="0"/>
              <a:t>대</a:t>
            </a:r>
            <a:r>
              <a:rPr lang="en-US" altLang="ko-KR" sz="1200" dirty="0"/>
              <a:t>: 653(</a:t>
            </a:r>
            <a:r>
              <a:rPr lang="ko-KR" altLang="en-US" sz="1200" dirty="0"/>
              <a:t>억원</a:t>
            </a:r>
            <a:r>
              <a:rPr lang="en-US" altLang="ko-KR" sz="1200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50</a:t>
            </a:r>
            <a:r>
              <a:rPr lang="ko-KR" altLang="en-US" sz="1200" dirty="0"/>
              <a:t>대</a:t>
            </a:r>
            <a:r>
              <a:rPr lang="en-US" altLang="ko-KR" sz="1200" dirty="0"/>
              <a:t>: 683(</a:t>
            </a:r>
            <a:r>
              <a:rPr lang="ko-KR" altLang="en-US" sz="1200" dirty="0"/>
              <a:t>억원</a:t>
            </a:r>
            <a:r>
              <a:rPr lang="en-US" altLang="ko-KR" sz="1200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60</a:t>
            </a:r>
            <a:r>
              <a:rPr lang="ko-KR" altLang="en-US" sz="1200" dirty="0"/>
              <a:t>대</a:t>
            </a:r>
            <a:r>
              <a:rPr lang="en-US" altLang="ko-KR" sz="1200" dirty="0"/>
              <a:t>: 408(</a:t>
            </a:r>
            <a:r>
              <a:rPr lang="ko-KR" altLang="en-US" sz="1200" dirty="0"/>
              <a:t>억원</a:t>
            </a:r>
            <a:r>
              <a:rPr lang="en-US" altLang="ko-KR" sz="1200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70</a:t>
            </a:r>
            <a:r>
              <a:rPr lang="ko-KR" altLang="en-US" sz="1200" dirty="0" err="1"/>
              <a:t>세이상</a:t>
            </a:r>
            <a:r>
              <a:rPr lang="en-US" altLang="ko-KR" sz="1200" dirty="0"/>
              <a:t>: 206(</a:t>
            </a:r>
            <a:r>
              <a:rPr lang="ko-KR" altLang="en-US" sz="1200" dirty="0"/>
              <a:t>억원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513373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18C69-A897-4335-8BBE-CF062C03A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6314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여행지별 지출금액</a:t>
            </a:r>
            <a:r>
              <a:rPr lang="en-US" altLang="ko-KR" dirty="0"/>
              <a:t>(</a:t>
            </a:r>
            <a:r>
              <a:rPr lang="ko-KR" altLang="en-US" dirty="0"/>
              <a:t>연령별</a:t>
            </a:r>
            <a:r>
              <a:rPr lang="en-US" altLang="ko-KR" dirty="0"/>
              <a:t>) </a:t>
            </a:r>
            <a:r>
              <a:rPr lang="ko-KR" altLang="en-US" dirty="0"/>
              <a:t>상위 </a:t>
            </a:r>
            <a:r>
              <a:rPr lang="en-US" altLang="ko-KR" dirty="0"/>
              <a:t>9 - </a:t>
            </a:r>
            <a:r>
              <a:rPr lang="ko-KR" altLang="en-US" dirty="0"/>
              <a:t>전북</a:t>
            </a:r>
            <a:br>
              <a:rPr lang="ko-KR" altLang="ko-KR" dirty="0"/>
            </a:b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9C44A45-3C40-4C96-B280-100B8BD3E608}"/>
              </a:ext>
            </a:extLst>
          </p:cNvPr>
          <p:cNvCxnSpPr>
            <a:cxnSpLocks/>
          </p:cNvCxnSpPr>
          <p:nvPr/>
        </p:nvCxnSpPr>
        <p:spPr>
          <a:xfrm>
            <a:off x="677334" y="1027906"/>
            <a:ext cx="10894906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3554" name="Picture 2">
            <a:extLst>
              <a:ext uri="{FF2B5EF4-FFF2-40B4-BE49-F238E27FC236}">
                <a16:creationId xmlns:a16="http://schemas.microsoft.com/office/drawing/2014/main" id="{BC34ADF2-377E-4B29-92EE-D900DC53F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359" y="1254124"/>
            <a:ext cx="5391150" cy="531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811126-DCF4-492A-BA2A-B84FCB82E798}"/>
              </a:ext>
            </a:extLst>
          </p:cNvPr>
          <p:cNvSpPr txBox="1"/>
          <p:nvPr/>
        </p:nvSpPr>
        <p:spPr>
          <a:xfrm>
            <a:off x="8498541" y="2608729"/>
            <a:ext cx="25101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/>
              <a:t>15~19</a:t>
            </a:r>
            <a:r>
              <a:rPr lang="ko-KR" altLang="en-US" sz="1200" dirty="0"/>
              <a:t>세 </a:t>
            </a:r>
            <a:r>
              <a:rPr lang="en-US" altLang="ko-KR" sz="1200" dirty="0"/>
              <a:t>: 81(</a:t>
            </a:r>
            <a:r>
              <a:rPr lang="ko-KR" altLang="en-US" sz="1200" dirty="0"/>
              <a:t>억원</a:t>
            </a:r>
            <a:r>
              <a:rPr lang="en-US" altLang="ko-KR" sz="1200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20</a:t>
            </a:r>
            <a:r>
              <a:rPr lang="ko-KR" altLang="en-US" sz="1200" dirty="0"/>
              <a:t>대</a:t>
            </a:r>
            <a:r>
              <a:rPr lang="en-US" altLang="ko-KR" sz="1200" dirty="0"/>
              <a:t>: 382(</a:t>
            </a:r>
            <a:r>
              <a:rPr lang="ko-KR" altLang="en-US" sz="1200" dirty="0"/>
              <a:t>억원</a:t>
            </a:r>
            <a:r>
              <a:rPr lang="en-US" altLang="ko-KR" sz="1200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30</a:t>
            </a:r>
            <a:r>
              <a:rPr lang="ko-KR" altLang="en-US" sz="1200" dirty="0"/>
              <a:t>대</a:t>
            </a:r>
            <a:r>
              <a:rPr lang="en-US" altLang="ko-KR" sz="1200" dirty="0"/>
              <a:t>: 425(</a:t>
            </a:r>
            <a:r>
              <a:rPr lang="ko-KR" altLang="en-US" sz="1200" dirty="0"/>
              <a:t>억원</a:t>
            </a:r>
            <a:r>
              <a:rPr lang="en-US" altLang="ko-KR" sz="1200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40</a:t>
            </a:r>
            <a:r>
              <a:rPr lang="ko-KR" altLang="en-US" sz="1200" dirty="0"/>
              <a:t>대</a:t>
            </a:r>
            <a:r>
              <a:rPr lang="en-US" altLang="ko-KR" sz="1200" dirty="0"/>
              <a:t>: 517(</a:t>
            </a:r>
            <a:r>
              <a:rPr lang="ko-KR" altLang="en-US" sz="1200" dirty="0"/>
              <a:t>억원</a:t>
            </a:r>
            <a:r>
              <a:rPr lang="en-US" altLang="ko-KR" sz="1200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50</a:t>
            </a:r>
            <a:r>
              <a:rPr lang="ko-KR" altLang="en-US" sz="1200" dirty="0"/>
              <a:t>대</a:t>
            </a:r>
            <a:r>
              <a:rPr lang="en-US" altLang="ko-KR" sz="1200" dirty="0"/>
              <a:t>: 635(</a:t>
            </a:r>
            <a:r>
              <a:rPr lang="ko-KR" altLang="en-US" sz="1200" dirty="0"/>
              <a:t>억원</a:t>
            </a:r>
            <a:r>
              <a:rPr lang="en-US" altLang="ko-KR" sz="1200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60</a:t>
            </a:r>
            <a:r>
              <a:rPr lang="ko-KR" altLang="en-US" sz="1200" dirty="0"/>
              <a:t>대</a:t>
            </a:r>
            <a:r>
              <a:rPr lang="en-US" altLang="ko-KR" sz="1200" dirty="0"/>
              <a:t>: 319(</a:t>
            </a:r>
            <a:r>
              <a:rPr lang="ko-KR" altLang="en-US" sz="1200" dirty="0"/>
              <a:t>억원</a:t>
            </a:r>
            <a:r>
              <a:rPr lang="en-US" altLang="ko-KR" sz="1200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70</a:t>
            </a:r>
            <a:r>
              <a:rPr lang="ko-KR" altLang="en-US" sz="1200" dirty="0" err="1"/>
              <a:t>세이상</a:t>
            </a:r>
            <a:r>
              <a:rPr lang="en-US" altLang="ko-KR" sz="1200" dirty="0"/>
              <a:t>: 197(</a:t>
            </a:r>
            <a:r>
              <a:rPr lang="ko-KR" altLang="en-US" sz="1200" dirty="0"/>
              <a:t>억원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187612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18C69-A897-4335-8BBE-CF062C03A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6314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여행지별 지출금액</a:t>
            </a:r>
            <a:r>
              <a:rPr lang="en-US" altLang="ko-KR" dirty="0"/>
              <a:t>(</a:t>
            </a:r>
            <a:r>
              <a:rPr lang="ko-KR" altLang="en-US" dirty="0"/>
              <a:t>연령별</a:t>
            </a:r>
            <a:r>
              <a:rPr lang="en-US" altLang="ko-KR" dirty="0"/>
              <a:t>) </a:t>
            </a:r>
            <a:r>
              <a:rPr lang="ko-KR" altLang="en-US" dirty="0"/>
              <a:t>상위 </a:t>
            </a:r>
            <a:r>
              <a:rPr lang="en-US" altLang="ko-KR" dirty="0"/>
              <a:t>10 - </a:t>
            </a:r>
            <a:r>
              <a:rPr lang="ko-KR" altLang="en-US" dirty="0"/>
              <a:t>서울</a:t>
            </a:r>
            <a:br>
              <a:rPr lang="ko-KR" altLang="ko-KR" dirty="0"/>
            </a:b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9C44A45-3C40-4C96-B280-100B8BD3E608}"/>
              </a:ext>
            </a:extLst>
          </p:cNvPr>
          <p:cNvCxnSpPr>
            <a:cxnSpLocks/>
          </p:cNvCxnSpPr>
          <p:nvPr/>
        </p:nvCxnSpPr>
        <p:spPr>
          <a:xfrm>
            <a:off x="677334" y="1027906"/>
            <a:ext cx="10894906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4578" name="Picture 2">
            <a:extLst>
              <a:ext uri="{FF2B5EF4-FFF2-40B4-BE49-F238E27FC236}">
                <a16:creationId xmlns:a16="http://schemas.microsoft.com/office/drawing/2014/main" id="{32B2D7C4-55DE-47EB-9CE2-5AD07ABCE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259" y="1027906"/>
            <a:ext cx="5467350" cy="531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6AE2B6-6B4B-4356-88C3-C3ABBDDFAE1B}"/>
              </a:ext>
            </a:extLst>
          </p:cNvPr>
          <p:cNvSpPr txBox="1"/>
          <p:nvPr/>
        </p:nvSpPr>
        <p:spPr>
          <a:xfrm>
            <a:off x="8498541" y="2608729"/>
            <a:ext cx="25101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/>
              <a:t>15~19</a:t>
            </a:r>
            <a:r>
              <a:rPr lang="ko-KR" altLang="en-US" sz="1200" dirty="0"/>
              <a:t>세 </a:t>
            </a:r>
            <a:r>
              <a:rPr lang="en-US" altLang="ko-KR" sz="1200" dirty="0"/>
              <a:t>: 127(</a:t>
            </a:r>
            <a:r>
              <a:rPr lang="ko-KR" altLang="en-US" sz="1200" dirty="0"/>
              <a:t>억원</a:t>
            </a:r>
            <a:r>
              <a:rPr lang="en-US" altLang="ko-KR" sz="1200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20</a:t>
            </a:r>
            <a:r>
              <a:rPr lang="ko-KR" altLang="en-US" sz="1200" dirty="0"/>
              <a:t>대</a:t>
            </a:r>
            <a:r>
              <a:rPr lang="en-US" altLang="ko-KR" sz="1200" dirty="0"/>
              <a:t>: 653(</a:t>
            </a:r>
            <a:r>
              <a:rPr lang="ko-KR" altLang="en-US" sz="1200" dirty="0"/>
              <a:t>억원</a:t>
            </a:r>
            <a:r>
              <a:rPr lang="en-US" altLang="ko-KR" sz="1200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30</a:t>
            </a:r>
            <a:r>
              <a:rPr lang="ko-KR" altLang="en-US" sz="1200" dirty="0"/>
              <a:t>대</a:t>
            </a:r>
            <a:r>
              <a:rPr lang="en-US" altLang="ko-KR" sz="1200" dirty="0"/>
              <a:t>: 418(</a:t>
            </a:r>
            <a:r>
              <a:rPr lang="ko-KR" altLang="en-US" sz="1200" dirty="0"/>
              <a:t>억원</a:t>
            </a:r>
            <a:r>
              <a:rPr lang="en-US" altLang="ko-KR" sz="1200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40</a:t>
            </a:r>
            <a:r>
              <a:rPr lang="ko-KR" altLang="en-US" sz="1200" dirty="0"/>
              <a:t>대</a:t>
            </a:r>
            <a:r>
              <a:rPr lang="en-US" altLang="ko-KR" sz="1200" dirty="0"/>
              <a:t>: 423(</a:t>
            </a:r>
            <a:r>
              <a:rPr lang="ko-KR" altLang="en-US" sz="1200" dirty="0"/>
              <a:t>억원</a:t>
            </a:r>
            <a:r>
              <a:rPr lang="en-US" altLang="ko-KR" sz="1200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50</a:t>
            </a:r>
            <a:r>
              <a:rPr lang="ko-KR" altLang="en-US" sz="1200" dirty="0"/>
              <a:t>대</a:t>
            </a:r>
            <a:r>
              <a:rPr lang="en-US" altLang="ko-KR" sz="1200" dirty="0"/>
              <a:t>: 309(</a:t>
            </a:r>
            <a:r>
              <a:rPr lang="ko-KR" altLang="en-US" sz="1200" dirty="0"/>
              <a:t>억원</a:t>
            </a:r>
            <a:r>
              <a:rPr lang="en-US" altLang="ko-KR" sz="1200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60</a:t>
            </a:r>
            <a:r>
              <a:rPr lang="ko-KR" altLang="en-US" sz="1200" dirty="0"/>
              <a:t>대</a:t>
            </a:r>
            <a:r>
              <a:rPr lang="en-US" altLang="ko-KR" sz="1200" dirty="0"/>
              <a:t>: 244(</a:t>
            </a:r>
            <a:r>
              <a:rPr lang="ko-KR" altLang="en-US" sz="1200" dirty="0"/>
              <a:t>억원</a:t>
            </a:r>
            <a:r>
              <a:rPr lang="en-US" altLang="ko-KR" sz="1200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70</a:t>
            </a:r>
            <a:r>
              <a:rPr lang="ko-KR" altLang="en-US" sz="1200" dirty="0" err="1"/>
              <a:t>세이상</a:t>
            </a:r>
            <a:r>
              <a:rPr lang="en-US" altLang="ko-KR" sz="1200" dirty="0"/>
              <a:t>: 167(</a:t>
            </a:r>
            <a:r>
              <a:rPr lang="ko-KR" altLang="en-US" sz="1200" dirty="0"/>
              <a:t>억원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426698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B6A9E2-0DE1-4FBE-B41E-F3BD78B710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84331"/>
            <a:ext cx="9144000" cy="1044669"/>
          </a:xfrm>
        </p:spPr>
        <p:txBody>
          <a:bodyPr>
            <a:normAutofit fontScale="90000"/>
          </a:bodyPr>
          <a:lstStyle/>
          <a:p>
            <a:r>
              <a:rPr lang="ko-KR" altLang="en-US" sz="4400" dirty="0"/>
              <a:t>숙박시설 이용형태</a:t>
            </a:r>
            <a:r>
              <a:rPr lang="en-US" altLang="ko-KR" sz="4400" dirty="0"/>
              <a:t>(</a:t>
            </a:r>
            <a:r>
              <a:rPr lang="ko-KR" altLang="en-US" sz="4400" dirty="0"/>
              <a:t>연령별</a:t>
            </a:r>
            <a:r>
              <a:rPr lang="en-US" altLang="ko-KR" sz="4400" dirty="0"/>
              <a:t>)</a:t>
            </a:r>
            <a:br>
              <a:rPr lang="en-US" altLang="ko-KR" sz="4000" dirty="0"/>
            </a:b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8865565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18C69-A897-4335-8BBE-CF062C03A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6314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숙박시설 이용형태</a:t>
            </a:r>
            <a:r>
              <a:rPr lang="en-US" altLang="ko-KR" dirty="0"/>
              <a:t>(</a:t>
            </a:r>
            <a:r>
              <a:rPr lang="ko-KR" altLang="en-US" dirty="0"/>
              <a:t>연령별</a:t>
            </a:r>
            <a:r>
              <a:rPr lang="en-US" altLang="ko-KR" dirty="0"/>
              <a:t>)- </a:t>
            </a:r>
            <a:r>
              <a:rPr lang="ko-KR" altLang="en-US" dirty="0"/>
              <a:t>전체연령</a:t>
            </a:r>
            <a:br>
              <a:rPr lang="ko-KR" altLang="ko-KR" dirty="0"/>
            </a:b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9C44A45-3C40-4C96-B280-100B8BD3E608}"/>
              </a:ext>
            </a:extLst>
          </p:cNvPr>
          <p:cNvCxnSpPr>
            <a:cxnSpLocks/>
          </p:cNvCxnSpPr>
          <p:nvPr/>
        </p:nvCxnSpPr>
        <p:spPr>
          <a:xfrm>
            <a:off x="677334" y="1027906"/>
            <a:ext cx="10894906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F22FF5E7-2F89-4E60-B0CE-852B1D346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17" y="1668275"/>
            <a:ext cx="6664759" cy="416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2FCBFEB5-3E58-4914-96C8-D565BD8C7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5904" y="1027906"/>
            <a:ext cx="4841565" cy="571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36141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18C69-A897-4335-8BBE-CF062C03A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6314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숙박시설 이용형태</a:t>
            </a:r>
            <a:r>
              <a:rPr lang="en-US" altLang="ko-KR" dirty="0"/>
              <a:t>(</a:t>
            </a:r>
            <a:r>
              <a:rPr lang="ko-KR" altLang="en-US" dirty="0"/>
              <a:t>연령별</a:t>
            </a:r>
            <a:r>
              <a:rPr lang="en-US" altLang="ko-KR" dirty="0"/>
              <a:t>)- 15</a:t>
            </a:r>
            <a:r>
              <a:rPr lang="ko-KR" altLang="en-US" dirty="0"/>
              <a:t>세</a:t>
            </a:r>
            <a:r>
              <a:rPr lang="en-US" altLang="ko-KR" dirty="0"/>
              <a:t>~19</a:t>
            </a:r>
            <a:r>
              <a:rPr lang="ko-KR" altLang="en-US" dirty="0"/>
              <a:t>세</a:t>
            </a:r>
            <a:br>
              <a:rPr lang="ko-KR" altLang="ko-KR" dirty="0"/>
            </a:b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9C44A45-3C40-4C96-B280-100B8BD3E608}"/>
              </a:ext>
            </a:extLst>
          </p:cNvPr>
          <p:cNvCxnSpPr>
            <a:cxnSpLocks/>
          </p:cNvCxnSpPr>
          <p:nvPr/>
        </p:nvCxnSpPr>
        <p:spPr>
          <a:xfrm>
            <a:off x="677334" y="1027906"/>
            <a:ext cx="10894906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3074" name="Picture 2">
            <a:extLst>
              <a:ext uri="{FF2B5EF4-FFF2-40B4-BE49-F238E27FC236}">
                <a16:creationId xmlns:a16="http://schemas.microsoft.com/office/drawing/2014/main" id="{22FCDE26-7E7E-45B7-A515-6DBF806CF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175" y="1027906"/>
            <a:ext cx="4695825" cy="5280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D5E5F07A-18C8-420B-B215-15BBF13AC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60" y="1337903"/>
            <a:ext cx="6657752" cy="4664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147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18C69-A897-4335-8BBE-CF062C03A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649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BC</a:t>
            </a:r>
            <a:r>
              <a:rPr lang="ko-KR" altLang="en-US" dirty="0"/>
              <a:t>카드 기준 소비액</a:t>
            </a:r>
            <a:r>
              <a:rPr lang="en-US" altLang="ko-KR" dirty="0"/>
              <a:t>(</a:t>
            </a:r>
            <a:r>
              <a:rPr lang="ko-KR" altLang="en-US" dirty="0"/>
              <a:t>서울</a:t>
            </a:r>
            <a:r>
              <a:rPr lang="en-US" altLang="ko-KR" dirty="0"/>
              <a:t>)</a:t>
            </a:r>
            <a:br>
              <a:rPr lang="ko-KR" altLang="ko-KR" dirty="0"/>
            </a:b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9C44A45-3C40-4C96-B280-100B8BD3E608}"/>
              </a:ext>
            </a:extLst>
          </p:cNvPr>
          <p:cNvCxnSpPr>
            <a:cxnSpLocks/>
          </p:cNvCxnSpPr>
          <p:nvPr/>
        </p:nvCxnSpPr>
        <p:spPr>
          <a:xfrm>
            <a:off x="648547" y="863283"/>
            <a:ext cx="10894906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4098" name="Picture 2">
            <a:extLst>
              <a:ext uri="{FF2B5EF4-FFF2-40B4-BE49-F238E27FC236}">
                <a16:creationId xmlns:a16="http://schemas.microsoft.com/office/drawing/2014/main" id="{B4195ACB-0ADD-4FB9-9C99-F0EA34825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069" y="750907"/>
            <a:ext cx="5605743" cy="5882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4ACFAC5-CC13-4AF1-8B51-A7FB98874328}"/>
              </a:ext>
            </a:extLst>
          </p:cNvPr>
          <p:cNvSpPr txBox="1"/>
          <p:nvPr/>
        </p:nvSpPr>
        <p:spPr>
          <a:xfrm>
            <a:off x="5856443" y="5830094"/>
            <a:ext cx="2402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</a:t>
            </a:r>
            <a:r>
              <a:rPr lang="ko-KR" altLang="en-US" sz="1200" dirty="0"/>
              <a:t>소비금액</a:t>
            </a:r>
            <a:r>
              <a:rPr lang="en-US" altLang="ko-KR" sz="1200" dirty="0"/>
              <a:t>: </a:t>
            </a:r>
            <a:r>
              <a:rPr lang="ko-KR" altLang="en-US" sz="1200" dirty="0"/>
              <a:t>항목별 비율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905976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18C69-A897-4335-8BBE-CF062C03A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6314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숙박시설 이용형태</a:t>
            </a:r>
            <a:r>
              <a:rPr lang="en-US" altLang="ko-KR" dirty="0"/>
              <a:t>(</a:t>
            </a:r>
            <a:r>
              <a:rPr lang="ko-KR" altLang="en-US" dirty="0"/>
              <a:t>연령별</a:t>
            </a:r>
            <a:r>
              <a:rPr lang="en-US" altLang="ko-KR" dirty="0"/>
              <a:t>)- 20</a:t>
            </a:r>
            <a:r>
              <a:rPr lang="ko-KR" altLang="en-US" dirty="0"/>
              <a:t>대</a:t>
            </a:r>
            <a:br>
              <a:rPr lang="ko-KR" altLang="ko-KR" dirty="0"/>
            </a:b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9C44A45-3C40-4C96-B280-100B8BD3E608}"/>
              </a:ext>
            </a:extLst>
          </p:cNvPr>
          <p:cNvCxnSpPr>
            <a:cxnSpLocks/>
          </p:cNvCxnSpPr>
          <p:nvPr/>
        </p:nvCxnSpPr>
        <p:spPr>
          <a:xfrm>
            <a:off x="677334" y="1027906"/>
            <a:ext cx="10894906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4098" name="Picture 2">
            <a:extLst>
              <a:ext uri="{FF2B5EF4-FFF2-40B4-BE49-F238E27FC236}">
                <a16:creationId xmlns:a16="http://schemas.microsoft.com/office/drawing/2014/main" id="{F54CA929-3317-4AF4-833B-68431424B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410" y="1225128"/>
            <a:ext cx="5101590" cy="5395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ECA2D389-BF13-41AA-B0C2-B0250A16A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84" y="1361440"/>
            <a:ext cx="6870527" cy="469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00105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18C69-A897-4335-8BBE-CF062C03A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6314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숙박시설 이용형태</a:t>
            </a:r>
            <a:r>
              <a:rPr lang="en-US" altLang="ko-KR" dirty="0"/>
              <a:t>(</a:t>
            </a:r>
            <a:r>
              <a:rPr lang="ko-KR" altLang="en-US" dirty="0"/>
              <a:t>연령별</a:t>
            </a:r>
            <a:r>
              <a:rPr lang="en-US" altLang="ko-KR" dirty="0"/>
              <a:t>)- 30</a:t>
            </a:r>
            <a:r>
              <a:rPr lang="ko-KR" altLang="en-US" dirty="0"/>
              <a:t>대</a:t>
            </a:r>
            <a:br>
              <a:rPr lang="ko-KR" altLang="ko-KR" dirty="0"/>
            </a:b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9C44A45-3C40-4C96-B280-100B8BD3E608}"/>
              </a:ext>
            </a:extLst>
          </p:cNvPr>
          <p:cNvCxnSpPr>
            <a:cxnSpLocks/>
          </p:cNvCxnSpPr>
          <p:nvPr/>
        </p:nvCxnSpPr>
        <p:spPr>
          <a:xfrm>
            <a:off x="677334" y="1027906"/>
            <a:ext cx="10894906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5122" name="Picture 2">
            <a:extLst>
              <a:ext uri="{FF2B5EF4-FFF2-40B4-BE49-F238E27FC236}">
                <a16:creationId xmlns:a16="http://schemas.microsoft.com/office/drawing/2014/main" id="{A80BB01C-E8EC-4868-97B3-8A29766EF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4848" y="1279485"/>
            <a:ext cx="4785360" cy="5213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72CE6AE9-02E5-4E9D-9B0C-B0854951B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9" y="1361440"/>
            <a:ext cx="6992470" cy="4758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1458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18C69-A897-4335-8BBE-CF062C03A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6314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숙박시설 이용형태</a:t>
            </a:r>
            <a:r>
              <a:rPr lang="en-US" altLang="ko-KR" dirty="0"/>
              <a:t>(</a:t>
            </a:r>
            <a:r>
              <a:rPr lang="ko-KR" altLang="en-US" dirty="0"/>
              <a:t>연령별</a:t>
            </a:r>
            <a:r>
              <a:rPr lang="en-US" altLang="ko-KR" dirty="0"/>
              <a:t>)- 40</a:t>
            </a:r>
            <a:r>
              <a:rPr lang="ko-KR" altLang="en-US" dirty="0"/>
              <a:t>대</a:t>
            </a:r>
            <a:br>
              <a:rPr lang="ko-KR" altLang="ko-KR" dirty="0"/>
            </a:b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9C44A45-3C40-4C96-B280-100B8BD3E608}"/>
              </a:ext>
            </a:extLst>
          </p:cNvPr>
          <p:cNvCxnSpPr>
            <a:cxnSpLocks/>
          </p:cNvCxnSpPr>
          <p:nvPr/>
        </p:nvCxnSpPr>
        <p:spPr>
          <a:xfrm>
            <a:off x="677334" y="1027906"/>
            <a:ext cx="10894906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6146" name="Picture 2">
            <a:extLst>
              <a:ext uri="{FF2B5EF4-FFF2-40B4-BE49-F238E27FC236}">
                <a16:creationId xmlns:a16="http://schemas.microsoft.com/office/drawing/2014/main" id="{83EC5586-870E-4D29-AAD8-B76C9F58E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420" y="1361440"/>
            <a:ext cx="4707392" cy="511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EB0122CC-F16F-4D2D-B4A5-24A55C8D5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82711"/>
            <a:ext cx="7347420" cy="4761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9196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18C69-A897-4335-8BBE-CF062C03A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6314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숙박시설 이용형태</a:t>
            </a:r>
            <a:r>
              <a:rPr lang="en-US" altLang="ko-KR" dirty="0"/>
              <a:t>(</a:t>
            </a:r>
            <a:r>
              <a:rPr lang="ko-KR" altLang="en-US" dirty="0"/>
              <a:t>연령별</a:t>
            </a:r>
            <a:r>
              <a:rPr lang="en-US" altLang="ko-KR" dirty="0"/>
              <a:t>)- 50</a:t>
            </a:r>
            <a:r>
              <a:rPr lang="ko-KR" altLang="en-US" dirty="0"/>
              <a:t>대</a:t>
            </a:r>
            <a:br>
              <a:rPr lang="ko-KR" altLang="ko-KR" dirty="0"/>
            </a:b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9C44A45-3C40-4C96-B280-100B8BD3E608}"/>
              </a:ext>
            </a:extLst>
          </p:cNvPr>
          <p:cNvCxnSpPr>
            <a:cxnSpLocks/>
          </p:cNvCxnSpPr>
          <p:nvPr/>
        </p:nvCxnSpPr>
        <p:spPr>
          <a:xfrm>
            <a:off x="677334" y="1027906"/>
            <a:ext cx="10894906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7170" name="Picture 2">
            <a:extLst>
              <a:ext uri="{FF2B5EF4-FFF2-40B4-BE49-F238E27FC236}">
                <a16:creationId xmlns:a16="http://schemas.microsoft.com/office/drawing/2014/main" id="{60BB5340-6A72-4F44-8759-04F022D2E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8381" y="1140064"/>
            <a:ext cx="4969192" cy="5352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68425B41-76E1-4D29-9A96-1971F3F3C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7" y="1644769"/>
            <a:ext cx="7144489" cy="434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077386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18C69-A897-4335-8BBE-CF062C03A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6314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숙박시설 이용형태</a:t>
            </a:r>
            <a:r>
              <a:rPr lang="en-US" altLang="ko-KR" dirty="0"/>
              <a:t>(</a:t>
            </a:r>
            <a:r>
              <a:rPr lang="ko-KR" altLang="en-US" dirty="0"/>
              <a:t>연령별</a:t>
            </a:r>
            <a:r>
              <a:rPr lang="en-US" altLang="ko-KR" dirty="0"/>
              <a:t>)- 60</a:t>
            </a:r>
            <a:r>
              <a:rPr lang="ko-KR" altLang="en-US" dirty="0"/>
              <a:t>대</a:t>
            </a:r>
            <a:br>
              <a:rPr lang="ko-KR" altLang="ko-KR" dirty="0"/>
            </a:b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9C44A45-3C40-4C96-B280-100B8BD3E608}"/>
              </a:ext>
            </a:extLst>
          </p:cNvPr>
          <p:cNvCxnSpPr>
            <a:cxnSpLocks/>
          </p:cNvCxnSpPr>
          <p:nvPr/>
        </p:nvCxnSpPr>
        <p:spPr>
          <a:xfrm>
            <a:off x="677334" y="1027906"/>
            <a:ext cx="10894906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8194" name="Picture 2">
            <a:extLst>
              <a:ext uri="{FF2B5EF4-FFF2-40B4-BE49-F238E27FC236}">
                <a16:creationId xmlns:a16="http://schemas.microsoft.com/office/drawing/2014/main" id="{7FB8C9A1-E9A5-4AE1-81DF-184C98AB8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575" y="1123950"/>
            <a:ext cx="5305425" cy="573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53972D06-AF70-49FE-8B68-DA70F0E8B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99" y="1683403"/>
            <a:ext cx="6743395" cy="409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8605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18C69-A897-4335-8BBE-CF062C03A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6314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숙박시설 이용형태</a:t>
            </a:r>
            <a:r>
              <a:rPr lang="en-US" altLang="ko-KR" dirty="0"/>
              <a:t>(</a:t>
            </a:r>
            <a:r>
              <a:rPr lang="ko-KR" altLang="en-US" dirty="0"/>
              <a:t>연령별</a:t>
            </a:r>
            <a:r>
              <a:rPr lang="en-US" altLang="ko-KR" dirty="0"/>
              <a:t>)- 70</a:t>
            </a:r>
            <a:r>
              <a:rPr lang="ko-KR" altLang="en-US" dirty="0"/>
              <a:t>대 이상</a:t>
            </a:r>
            <a:br>
              <a:rPr lang="ko-KR" altLang="ko-KR" dirty="0"/>
            </a:b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9C44A45-3C40-4C96-B280-100B8BD3E608}"/>
              </a:ext>
            </a:extLst>
          </p:cNvPr>
          <p:cNvCxnSpPr>
            <a:cxnSpLocks/>
          </p:cNvCxnSpPr>
          <p:nvPr/>
        </p:nvCxnSpPr>
        <p:spPr>
          <a:xfrm>
            <a:off x="677334" y="1027906"/>
            <a:ext cx="10894906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9218" name="Picture 2">
            <a:extLst>
              <a:ext uri="{FF2B5EF4-FFF2-40B4-BE49-F238E27FC236}">
                <a16:creationId xmlns:a16="http://schemas.microsoft.com/office/drawing/2014/main" id="{42996E47-EFAD-4F7F-B796-41A6F4DA6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773" y="805012"/>
            <a:ext cx="5610225" cy="572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37009CC5-5C58-44FE-B747-42C81B1A2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02" y="1330064"/>
            <a:ext cx="6402481" cy="4605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071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18C69-A897-4335-8BBE-CF062C03A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631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BC</a:t>
            </a:r>
            <a:r>
              <a:rPr lang="ko-KR" altLang="en-US" dirty="0"/>
              <a:t>카드 기준 소비액</a:t>
            </a:r>
            <a:r>
              <a:rPr lang="en-US" altLang="ko-KR" dirty="0"/>
              <a:t>(</a:t>
            </a:r>
            <a:r>
              <a:rPr lang="ko-KR" altLang="en-US" dirty="0"/>
              <a:t>부산</a:t>
            </a:r>
            <a:r>
              <a:rPr lang="en-US" altLang="ko-KR" dirty="0"/>
              <a:t>)</a:t>
            </a:r>
            <a:br>
              <a:rPr lang="ko-KR" altLang="ko-KR" dirty="0"/>
            </a:b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9C44A45-3C40-4C96-B280-100B8BD3E608}"/>
              </a:ext>
            </a:extLst>
          </p:cNvPr>
          <p:cNvCxnSpPr>
            <a:cxnSpLocks/>
          </p:cNvCxnSpPr>
          <p:nvPr/>
        </p:nvCxnSpPr>
        <p:spPr>
          <a:xfrm>
            <a:off x="648547" y="947223"/>
            <a:ext cx="10894906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5122" name="Picture 2">
            <a:extLst>
              <a:ext uri="{FF2B5EF4-FFF2-40B4-BE49-F238E27FC236}">
                <a16:creationId xmlns:a16="http://schemas.microsoft.com/office/drawing/2014/main" id="{7D385057-86A9-41EE-B214-4C1F8E617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20" y="593336"/>
            <a:ext cx="5385633" cy="6184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658650-E201-42C1-AF78-A077E079D83C}"/>
              </a:ext>
            </a:extLst>
          </p:cNvPr>
          <p:cNvSpPr txBox="1"/>
          <p:nvPr/>
        </p:nvSpPr>
        <p:spPr>
          <a:xfrm>
            <a:off x="5856443" y="5830094"/>
            <a:ext cx="2402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</a:t>
            </a:r>
            <a:r>
              <a:rPr lang="ko-KR" altLang="en-US" sz="1200" dirty="0"/>
              <a:t>소비금액</a:t>
            </a:r>
            <a:r>
              <a:rPr lang="en-US" altLang="ko-KR" sz="1200" dirty="0"/>
              <a:t>: </a:t>
            </a:r>
            <a:r>
              <a:rPr lang="ko-KR" altLang="en-US" sz="1200" dirty="0"/>
              <a:t>항목별 비율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61902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B6A9E2-0DE1-4FBE-B41E-F3BD78B710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000" dirty="0"/>
              <a:t>방한 외국인 집계 </a:t>
            </a:r>
            <a:r>
              <a:rPr lang="en-US" altLang="ko-KR" sz="5000" dirty="0"/>
              <a:t>(2019</a:t>
            </a:r>
            <a:r>
              <a:rPr lang="ko-KR" altLang="en-US" sz="5000" dirty="0"/>
              <a:t>년 기준</a:t>
            </a:r>
            <a:r>
              <a:rPr lang="en-US" altLang="ko-KR" sz="5000" dirty="0"/>
              <a:t>)</a:t>
            </a:r>
            <a:br>
              <a:rPr lang="en-US" altLang="ko-KR" sz="5000" dirty="0"/>
            </a:br>
            <a:r>
              <a:rPr lang="en-US" altLang="ko-KR" sz="5000" dirty="0"/>
              <a:t>(</a:t>
            </a:r>
            <a:r>
              <a:rPr lang="ko-KR" altLang="en-US" sz="5000" dirty="0"/>
              <a:t>년도</a:t>
            </a:r>
            <a:r>
              <a:rPr lang="en-US" altLang="ko-KR" sz="5000" dirty="0"/>
              <a:t>, </a:t>
            </a:r>
            <a:r>
              <a:rPr lang="ko-KR" altLang="en-US" sz="5000" dirty="0"/>
              <a:t>성별</a:t>
            </a:r>
            <a:r>
              <a:rPr lang="en-US" altLang="ko-KR" sz="5000" dirty="0"/>
              <a:t>, </a:t>
            </a:r>
            <a:r>
              <a:rPr lang="ko-KR" altLang="en-US" sz="5000" dirty="0"/>
              <a:t>나이</a:t>
            </a:r>
            <a:r>
              <a:rPr lang="en-US" altLang="ko-KR" sz="5000" dirty="0"/>
              <a:t>, </a:t>
            </a:r>
            <a:r>
              <a:rPr lang="ko-KR" altLang="en-US" sz="5000" dirty="0"/>
              <a:t>목적</a:t>
            </a:r>
            <a:r>
              <a:rPr lang="en-US" altLang="ko-KR" sz="5000" dirty="0"/>
              <a:t>) 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3636646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18C69-A897-4335-8BBE-CF062C03A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6314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방한 외국인 방문 추이 </a:t>
            </a:r>
            <a:r>
              <a:rPr lang="en-US" altLang="ko-KR" dirty="0"/>
              <a:t>(2017</a:t>
            </a:r>
            <a:r>
              <a:rPr lang="ko-KR" altLang="en-US" dirty="0"/>
              <a:t>년</a:t>
            </a:r>
            <a:r>
              <a:rPr lang="en-US" altLang="ko-KR" dirty="0"/>
              <a:t> ~ 2021</a:t>
            </a:r>
            <a:r>
              <a:rPr lang="ko-KR" altLang="en-US" dirty="0"/>
              <a:t>년</a:t>
            </a:r>
            <a:r>
              <a:rPr lang="en-US" altLang="ko-KR" dirty="0"/>
              <a:t>)</a:t>
            </a:r>
            <a:br>
              <a:rPr lang="ko-KR" altLang="ko-KR" dirty="0"/>
            </a:b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9C44A45-3C40-4C96-B280-100B8BD3E608}"/>
              </a:ext>
            </a:extLst>
          </p:cNvPr>
          <p:cNvCxnSpPr>
            <a:cxnSpLocks/>
          </p:cNvCxnSpPr>
          <p:nvPr/>
        </p:nvCxnSpPr>
        <p:spPr>
          <a:xfrm>
            <a:off x="677334" y="1027906"/>
            <a:ext cx="10894906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0242" name="Picture 2">
            <a:extLst>
              <a:ext uri="{FF2B5EF4-FFF2-40B4-BE49-F238E27FC236}">
                <a16:creationId xmlns:a16="http://schemas.microsoft.com/office/drawing/2014/main" id="{395DA131-F208-4A84-AEDF-4545BA338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64" y="1086836"/>
            <a:ext cx="5788343" cy="5716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7233F217-ACC3-4F36-944E-E823487B9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513" y="1086836"/>
            <a:ext cx="5678423" cy="5608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2058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18C69-A897-4335-8BBE-CF062C03A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6314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방한 외국인 </a:t>
            </a:r>
            <a:r>
              <a:rPr lang="en-US" altLang="ko-KR" dirty="0"/>
              <a:t>– </a:t>
            </a:r>
            <a:r>
              <a:rPr lang="ko-KR" altLang="en-US" dirty="0"/>
              <a:t>월별</a:t>
            </a:r>
            <a:r>
              <a:rPr lang="en-US" altLang="ko-KR" dirty="0"/>
              <a:t>(2019</a:t>
            </a:r>
            <a:r>
              <a:rPr lang="ko-KR" altLang="en-US" dirty="0"/>
              <a:t>년 기준</a:t>
            </a:r>
            <a:r>
              <a:rPr lang="en-US" altLang="ko-KR" dirty="0"/>
              <a:t>)</a:t>
            </a:r>
            <a:br>
              <a:rPr lang="ko-KR" altLang="ko-KR" dirty="0"/>
            </a:b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9C44A45-3C40-4C96-B280-100B8BD3E608}"/>
              </a:ext>
            </a:extLst>
          </p:cNvPr>
          <p:cNvCxnSpPr>
            <a:cxnSpLocks/>
          </p:cNvCxnSpPr>
          <p:nvPr/>
        </p:nvCxnSpPr>
        <p:spPr>
          <a:xfrm>
            <a:off x="677334" y="1027906"/>
            <a:ext cx="10894906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8194" name="Picture 2">
            <a:extLst>
              <a:ext uri="{FF2B5EF4-FFF2-40B4-BE49-F238E27FC236}">
                <a16:creationId xmlns:a16="http://schemas.microsoft.com/office/drawing/2014/main" id="{9F4B27D8-9EC7-4285-9075-776F7349C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860" y="1027906"/>
            <a:ext cx="7675188" cy="5229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ED72D4B-374C-4B93-A7B6-332394E5C33D}"/>
              </a:ext>
            </a:extLst>
          </p:cNvPr>
          <p:cNvSpPr txBox="1"/>
          <p:nvPr/>
        </p:nvSpPr>
        <p:spPr>
          <a:xfrm>
            <a:off x="9587168" y="2228671"/>
            <a:ext cx="240254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</a:t>
            </a:r>
            <a:r>
              <a:rPr lang="ko-KR" altLang="en-US" sz="1200" dirty="0"/>
              <a:t>방문객</a:t>
            </a:r>
            <a:r>
              <a:rPr lang="en-US" altLang="ko-KR" sz="1200" dirty="0"/>
              <a:t>: 17,502,756</a:t>
            </a:r>
            <a:r>
              <a:rPr lang="ko-KR" altLang="en-US" sz="1200" dirty="0"/>
              <a:t>명</a:t>
            </a:r>
            <a:r>
              <a:rPr lang="en-US" altLang="ko-KR" sz="1200" dirty="0"/>
              <a:t>&gt;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1</a:t>
            </a:r>
            <a:r>
              <a:rPr lang="ko-KR" altLang="en-US" sz="1200" dirty="0"/>
              <a:t>월 </a:t>
            </a:r>
            <a:r>
              <a:rPr lang="en-US" altLang="ko-KR" sz="1200" dirty="0"/>
              <a:t>: 1,104,803</a:t>
            </a:r>
            <a:r>
              <a:rPr lang="ko-KR" altLang="en-US" sz="1200" dirty="0"/>
              <a:t>명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/>
              <a:t>2</a:t>
            </a:r>
            <a:r>
              <a:rPr lang="ko-KR" altLang="en-US" sz="1200" dirty="0"/>
              <a:t>월 </a:t>
            </a:r>
            <a:r>
              <a:rPr lang="en-US" altLang="ko-KR" sz="1200" dirty="0"/>
              <a:t>: 1,201,802</a:t>
            </a:r>
            <a:r>
              <a:rPr lang="ko-KR" altLang="en-US" sz="1200" dirty="0"/>
              <a:t>명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/>
              <a:t>3</a:t>
            </a:r>
            <a:r>
              <a:rPr lang="ko-KR" altLang="en-US" sz="1200" dirty="0"/>
              <a:t>월 </a:t>
            </a:r>
            <a:r>
              <a:rPr lang="en-US" altLang="ko-KR" sz="1200" dirty="0"/>
              <a:t>: 1,535,641</a:t>
            </a:r>
            <a:r>
              <a:rPr lang="ko-KR" altLang="en-US" sz="1200" dirty="0"/>
              <a:t>명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/>
              <a:t>4</a:t>
            </a:r>
            <a:r>
              <a:rPr lang="ko-KR" altLang="en-US" sz="1200" dirty="0"/>
              <a:t>월 </a:t>
            </a:r>
            <a:r>
              <a:rPr lang="en-US" altLang="ko-KR" sz="1200" dirty="0"/>
              <a:t>: 1,635,066</a:t>
            </a:r>
            <a:r>
              <a:rPr lang="ko-KR" altLang="en-US" sz="1200" dirty="0"/>
              <a:t>명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/>
              <a:t>5</a:t>
            </a:r>
            <a:r>
              <a:rPr lang="ko-KR" altLang="en-US" sz="1200" dirty="0"/>
              <a:t>월 </a:t>
            </a:r>
            <a:r>
              <a:rPr lang="en-US" altLang="ko-KR" sz="1200" dirty="0"/>
              <a:t>: 1,485,684</a:t>
            </a:r>
            <a:r>
              <a:rPr lang="ko-KR" altLang="en-US" sz="1200" dirty="0"/>
              <a:t>명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/>
              <a:t>6</a:t>
            </a:r>
            <a:r>
              <a:rPr lang="ko-KR" altLang="en-US" sz="1200" dirty="0"/>
              <a:t>월 </a:t>
            </a:r>
            <a:r>
              <a:rPr lang="en-US" altLang="ko-KR" sz="1200" dirty="0"/>
              <a:t>: 1,476,218</a:t>
            </a:r>
            <a:r>
              <a:rPr lang="ko-KR" altLang="en-US" sz="1200" dirty="0"/>
              <a:t>명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/>
              <a:t>7</a:t>
            </a:r>
            <a:r>
              <a:rPr lang="ko-KR" altLang="en-US" sz="1200" dirty="0"/>
              <a:t>월 </a:t>
            </a:r>
            <a:r>
              <a:rPr lang="en-US" altLang="ko-KR" sz="1200" dirty="0"/>
              <a:t>: 1,448,067</a:t>
            </a:r>
            <a:r>
              <a:rPr lang="ko-KR" altLang="en-US" sz="1200" dirty="0"/>
              <a:t>명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/>
              <a:t>8</a:t>
            </a:r>
            <a:r>
              <a:rPr lang="ko-KR" altLang="en-US" sz="1200" dirty="0"/>
              <a:t>월 </a:t>
            </a:r>
            <a:r>
              <a:rPr lang="en-US" altLang="ko-KR" sz="1200" dirty="0"/>
              <a:t>: 1,586,299</a:t>
            </a:r>
            <a:r>
              <a:rPr lang="ko-KR" altLang="en-US" sz="1200" dirty="0"/>
              <a:t>명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/>
              <a:t>9</a:t>
            </a:r>
            <a:r>
              <a:rPr lang="ko-KR" altLang="en-US" sz="1200" dirty="0"/>
              <a:t>월 </a:t>
            </a:r>
            <a:r>
              <a:rPr lang="en-US" altLang="ko-KR" sz="1200" dirty="0"/>
              <a:t>: 1,459,664</a:t>
            </a:r>
            <a:r>
              <a:rPr lang="ko-KR" altLang="en-US" sz="1200" dirty="0"/>
              <a:t>명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/>
              <a:t>10</a:t>
            </a:r>
            <a:r>
              <a:rPr lang="ko-KR" altLang="en-US" sz="1200" dirty="0"/>
              <a:t>월 </a:t>
            </a:r>
            <a:r>
              <a:rPr lang="en-US" altLang="ko-KR" sz="1200" dirty="0"/>
              <a:t>: 1,656,195</a:t>
            </a:r>
            <a:r>
              <a:rPr lang="ko-KR" altLang="en-US" sz="1200" dirty="0"/>
              <a:t>명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/>
              <a:t>11</a:t>
            </a:r>
            <a:r>
              <a:rPr lang="ko-KR" altLang="en-US" sz="1200" dirty="0"/>
              <a:t>월 </a:t>
            </a:r>
            <a:r>
              <a:rPr lang="en-US" altLang="ko-KR" sz="1200" dirty="0"/>
              <a:t>: 1,456,429</a:t>
            </a:r>
            <a:r>
              <a:rPr lang="ko-KR" altLang="en-US" sz="1200" dirty="0"/>
              <a:t>명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/>
              <a:t>12</a:t>
            </a:r>
            <a:r>
              <a:rPr lang="ko-KR" altLang="en-US" sz="1200" dirty="0"/>
              <a:t>월 </a:t>
            </a:r>
            <a:r>
              <a:rPr lang="en-US" altLang="ko-KR" sz="1200" dirty="0"/>
              <a:t>: 1,456,888</a:t>
            </a:r>
            <a:r>
              <a:rPr lang="ko-KR" altLang="en-US" sz="1200" dirty="0"/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2838505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1276</Words>
  <Application>Microsoft Office PowerPoint</Application>
  <PresentationFormat>와이드스크린</PresentationFormat>
  <Paragraphs>185</Paragraphs>
  <Slides>55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58" baseType="lpstr">
      <vt:lpstr>맑은 고딕</vt:lpstr>
      <vt:lpstr>Arial</vt:lpstr>
      <vt:lpstr>Office 테마</vt:lpstr>
      <vt:lpstr>BC카드 소비액(내국인,외국인) 2019년 기준</vt:lpstr>
      <vt:lpstr>BC카드 기준 소비액(전국) – 2019년 </vt:lpstr>
      <vt:lpstr>BC카드 기준 소비액(전국) </vt:lpstr>
      <vt:lpstr>BC카드 기준 소비액(전국) </vt:lpstr>
      <vt:lpstr>BC카드 기준 소비액(서울) </vt:lpstr>
      <vt:lpstr>BC카드 기준 소비액(부산) </vt:lpstr>
      <vt:lpstr>방한 외국인 집계 (2019년 기준) (년도, 성별, 나이, 목적) </vt:lpstr>
      <vt:lpstr>방한 외국인 방문 추이 (2017년 ~ 2021년) </vt:lpstr>
      <vt:lpstr>방한 외국인 – 월별(2019년 기준) </vt:lpstr>
      <vt:lpstr>방한 외국인 (성별) - 2019년 기준 </vt:lpstr>
      <vt:lpstr>방한 외국인 (연령별) - 2019년 기준 </vt:lpstr>
      <vt:lpstr>방한 외국인 - 목적별 </vt:lpstr>
      <vt:lpstr>방한 외국인  (대륙별, 국가별-Top10)</vt:lpstr>
      <vt:lpstr>방한 외국인 - 대륙별 </vt:lpstr>
      <vt:lpstr>방한 외국인 국적별 TOP10 </vt:lpstr>
      <vt:lpstr>방한 외국인 여행형태(국가별-Top10)  - 개별여행, 단체여행, AirTel pakage </vt:lpstr>
      <vt:lpstr>개별여행(상위 10개국) 비율  </vt:lpstr>
      <vt:lpstr>단체여행(상위 10개국) 비율  </vt:lpstr>
      <vt:lpstr>AirTel pakage(상위 10개국) 비율  </vt:lpstr>
      <vt:lpstr>여행형태(상위 10개국) 비율  </vt:lpstr>
      <vt:lpstr>국내 지역별 방문현황(내국인, 외국인) </vt:lpstr>
      <vt:lpstr>국내 지역별 방문현황(내국인, 외국인)  </vt:lpstr>
      <vt:lpstr>국내 지역별 방문현황(내국인)  </vt:lpstr>
      <vt:lpstr>국내 지역별 방문현황(외국인) </vt:lpstr>
      <vt:lpstr>여행 목적지 검색 비율 - 네비게이션 </vt:lpstr>
      <vt:lpstr>여행 목적지 검색(전국) - 네비게이션  </vt:lpstr>
      <vt:lpstr>여행 목적지 검색(전국) - 네비게이션  </vt:lpstr>
      <vt:lpstr>여행 목적지 검색(서울) - 네비게이션  </vt:lpstr>
      <vt:lpstr>여행 목적지 검색(서울) - 네비게이션 </vt:lpstr>
      <vt:lpstr>여행 목적지 검색(부산) - 네비게이션 </vt:lpstr>
      <vt:lpstr>여행 목적지 검색(부산) - 네비게이션 </vt:lpstr>
      <vt:lpstr>여행 목적지 검색(강원도) - 네비게이션 </vt:lpstr>
      <vt:lpstr>여행 목적지 검색(강원도) - 네비게이션 </vt:lpstr>
      <vt:lpstr>여행지별 지출금액(연령별) </vt:lpstr>
      <vt:lpstr>여행지별 지출금액(연령별) </vt:lpstr>
      <vt:lpstr>여행지별 지출금액(연령별) - 전국 </vt:lpstr>
      <vt:lpstr>여행지별 지출금액(연령별) 상위 1 - 강원 </vt:lpstr>
      <vt:lpstr>여행지별 지출금액(연령별) 상위 2 - 제주 </vt:lpstr>
      <vt:lpstr>여행지별 지출금액(연령별) 상위 3 - 경기도 </vt:lpstr>
      <vt:lpstr>여행지별 지출금액(연령별) 상위 4 - 전남 </vt:lpstr>
      <vt:lpstr>여행지별 지출금액(연령별) 상위 5 - 경북 </vt:lpstr>
      <vt:lpstr>여행지별 지출금액(연령별) 상위 6 - 경남 </vt:lpstr>
      <vt:lpstr>여행지별 지출금액(연령별) 상위 7 - 부산 </vt:lpstr>
      <vt:lpstr>여행지별 지출금액(연령별) 상위 8 - 충남 </vt:lpstr>
      <vt:lpstr>여행지별 지출금액(연령별) 상위 9 - 전북 </vt:lpstr>
      <vt:lpstr>여행지별 지출금액(연령별) 상위 10 - 서울 </vt:lpstr>
      <vt:lpstr>숙박시설 이용형태(연령별) </vt:lpstr>
      <vt:lpstr>숙박시설 이용형태(연령별)- 전체연령 </vt:lpstr>
      <vt:lpstr>숙박시설 이용형태(연령별)- 15세~19세 </vt:lpstr>
      <vt:lpstr>숙박시설 이용형태(연령별)- 20대 </vt:lpstr>
      <vt:lpstr>숙박시설 이용형태(연령별)- 30대 </vt:lpstr>
      <vt:lpstr>숙박시설 이용형태(연령별)- 40대 </vt:lpstr>
      <vt:lpstr>숙박시설 이용형태(연령별)- 50대 </vt:lpstr>
      <vt:lpstr>숙박시설 이용형태(연령별)- 60대 </vt:lpstr>
      <vt:lpstr>숙박시설 이용형태(연령별)- 70대 이상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전기차 충전 대기시간 선호도 </dc:title>
  <dc:creator>박 광염</dc:creator>
  <cp:lastModifiedBy>박 광염</cp:lastModifiedBy>
  <cp:revision>22</cp:revision>
  <dcterms:created xsi:type="dcterms:W3CDTF">2021-04-15T11:50:50Z</dcterms:created>
  <dcterms:modified xsi:type="dcterms:W3CDTF">2021-04-17T13:41:56Z</dcterms:modified>
</cp:coreProperties>
</file>