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JasmineUPC" panose="02020603050405020304" pitchFamily="18" charset="-34"/>
      <p:bold r:id="rId18"/>
      <p:italic r:id="rId19"/>
      <p:boldItalic r:id="rId20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566" y="996"/>
      </p:cViewPr>
      <p:guideLst>
        <p:guide orient="horz" pos="17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D694E-DA72-490F-BE44-6F390AA6856D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B4A75-7170-4F16-9E95-2BA9CBCBC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959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อธิบายหลักการและเหตุผล ที่มาความสำคัญของโจทย์ในครั้งนี้</a:t>
            </a:r>
          </a:p>
          <a:p>
            <a:endParaRPr lang="th-TH" dirty="0"/>
          </a:p>
          <a:p>
            <a:r>
              <a:rPr lang="th-TH" dirty="0"/>
              <a:t>เนื่องจากโบราณสถาน เป็นสิ่งงดงาม แล้วสามารถดึงดูดนักท่องเที่ยวให้มาเที่ยว แล้วทำให้เกิดเงินสัมผัสภายในประเทศ แต่ก็ยังคงมีปัญหาบางอย่างที่ทำให้โบราณสถานเสียหาย เสือมสภาพ</a:t>
            </a:r>
          </a:p>
          <a:p>
            <a:r>
              <a:rPr lang="th-TH" dirty="0"/>
              <a:t>ดังนั้นเราจึงควรเฝ้าระวังปัญหา</a:t>
            </a:r>
            <a:r>
              <a:rPr lang="th-TH" dirty="0" err="1"/>
              <a:t>ต่างๆ</a:t>
            </a:r>
            <a:r>
              <a:rPr lang="th-TH" dirty="0"/>
              <a:t>ที่อาจทำให้เกิดความเสียหายต่อโบราณสถาน ซึ่งในโจทย์ก็จะมี</a:t>
            </a:r>
            <a:br>
              <a:rPr lang="th-TH" dirty="0"/>
            </a:br>
            <a:r>
              <a:rPr lang="en-US" dirty="0"/>
              <a:t>1. </a:t>
            </a:r>
            <a:r>
              <a:rPr lang="th-TH" dirty="0"/>
              <a:t>อุณหภูมิ</a:t>
            </a:r>
          </a:p>
          <a:p>
            <a:r>
              <a:rPr lang="th-TH" dirty="0"/>
              <a:t>๒. ความชื้น</a:t>
            </a:r>
          </a:p>
          <a:p>
            <a:r>
              <a:rPr lang="th-TH" dirty="0"/>
              <a:t>๓. จำนวนคน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B4A75-7170-4F16-9E95-2BA9CBCBC68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751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อธิบายวิธีการแก้ไขปัญหาตังกล่าว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B4A75-7170-4F16-9E95-2BA9CBCBC68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471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อธิบายแผนงานการบริหารจัดการในครั้งนี้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B4A75-7170-4F16-9E95-2BA9CBCBC68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297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อธิบายถึงงานที่ทำ (ทั้งเสร็จและไม่เสร็จ) บวกไอเดียต่อยอด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B4A75-7170-4F16-9E95-2BA9CBCBC68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0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อธิบายถึงงานที่ทำ (ทั้งเสร็จและไม่เสร็จ) บวกไอเดียต่อยอด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B4A75-7170-4F16-9E95-2BA9CBCBC68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007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6852-ADF4-4853-A603-B543DDE98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531E-178D-4358-8793-C7362C6F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3405B-71A3-4D3C-8E21-751CAA1A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1AE1-600F-4978-8CBE-FF4BC806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999A-E40A-4798-A87A-3AE17D75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7106-C8C4-444A-92FD-7C350858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87D6-80F5-4072-9571-88A8A58B7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DE38-D61E-46F7-BF47-80D33F4E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4DF2-2493-405F-9ECF-24DE5518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040E-955F-4207-B6FC-94D06681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123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59B34-4032-4777-8780-996FB984E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48E49-E8F4-4C5E-82A1-5B8637DC3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8D71-2236-4DAC-8268-B63D835F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7C93-7435-4DFF-989C-FECD8D90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73DD8-749C-45F3-8668-F3AA0133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639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A0EC-EEC7-4440-83FC-CFCB7A6C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2240-0566-4694-BF40-94558008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DF70-E953-4D60-B9A1-660308B0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E5B5-F9B2-4C72-BD23-18081194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67A4-79BC-4265-8C34-A57823B9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93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9EB3-900E-494E-87E3-89DD4D9C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65E3-DCF1-4C4E-A6B7-106E7E8F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C68E-0D10-4BEC-874F-021F0FD1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394B-127A-4C57-A5B8-0FD15AF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B5B5-B317-4604-8626-C70F0903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35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C6E1-BC79-41EE-9460-8E0C4354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EB29-58D2-45EB-8BB9-9043F5AE4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E4882-0343-42BE-981F-37D8A047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8CF91-20D2-41E1-9A48-4DFC5E6D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2253-4117-45E0-80B2-5CA256F6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E114-67BC-493F-A551-0E35819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993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0CC7-49BA-4C74-9218-7F3981F5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C53D9-D9F6-47EF-997F-0178BD15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5F07-0269-44B0-A869-17BDD2DE1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C9DFA-6BA8-4B63-A4DB-B26951E78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BCA08-F1F1-4111-ACD5-DFB5FE865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43E0-7B87-4BAF-8FE1-76073883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BD9EC-3E86-44A1-8235-6973DEF9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6B7A3-05FE-40F9-BC1C-DFB65E00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9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8617-20E9-4B82-8FA8-3ABEC25C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16E6A-034A-41E1-AE35-20004BEC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B4BB8-5785-4C78-9D12-23C19902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5209B-B161-45A7-BCC0-EE28A70F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86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E5216-B87A-4F67-8BB6-90394442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46D8C-0032-4338-B5B0-A6570216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EDB81-AB7B-4319-A12B-758E2942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320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12F8-6423-4A59-B3D9-3D0D686A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E6B1-3F88-472B-A9E2-EA4C6CB1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2869E-245D-4BFB-AB69-ACBE3A0E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5260-2193-43A3-9591-6A6ADC52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F889-8D70-4CB0-87E4-4B3A326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FE4D-2B1C-4408-BE69-C6A37A78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7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DB3F-57B9-4F04-981E-0FC58E3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FCF5E-A351-4112-811D-21860D1D8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8CB4C-F806-4F6C-A5CC-4F297DDA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ACC52-BBEB-4C51-A23E-C68AC7E2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5F55-A829-4EF5-BAF9-917436E1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C5612-5DD8-411C-B848-000F2A55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92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F0D1C-4CDC-4522-B43D-D2E8C05B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E75D-B13E-4532-AA24-678455EE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E7EC-05FC-45F8-B42D-6F40DFEE6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3167-D456-416B-BA84-C7659A18E352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5364-F25B-4587-AC54-4D03EF49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B47C-216E-4528-86E1-AD5C88176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3F76-AB58-4EF5-8087-828BD0DF3F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613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9405B-F70C-4CC9-8CFB-6A43C18B0D11}"/>
              </a:ext>
            </a:extLst>
          </p:cNvPr>
          <p:cNvSpPr/>
          <p:nvPr/>
        </p:nvSpPr>
        <p:spPr>
          <a:xfrm rot="477196">
            <a:off x="-1292549" y="3217058"/>
            <a:ext cx="13317163" cy="7054438"/>
          </a:xfrm>
          <a:custGeom>
            <a:avLst/>
            <a:gdLst>
              <a:gd name="connsiteX0" fmla="*/ 0 w 12712933"/>
              <a:gd name="connsiteY0" fmla="*/ 0 h 2753936"/>
              <a:gd name="connsiteX1" fmla="*/ 12712933 w 12712933"/>
              <a:gd name="connsiteY1" fmla="*/ 0 h 2753936"/>
              <a:gd name="connsiteX2" fmla="*/ 12712933 w 12712933"/>
              <a:gd name="connsiteY2" fmla="*/ 2753936 h 2753936"/>
              <a:gd name="connsiteX3" fmla="*/ 0 w 12712933"/>
              <a:gd name="connsiteY3" fmla="*/ 2753936 h 2753936"/>
              <a:gd name="connsiteX4" fmla="*/ 0 w 12712933"/>
              <a:gd name="connsiteY4" fmla="*/ 0 h 2753936"/>
              <a:gd name="connsiteX0" fmla="*/ 0 w 12712933"/>
              <a:gd name="connsiteY0" fmla="*/ 0 h 2753936"/>
              <a:gd name="connsiteX1" fmla="*/ 12712933 w 12712933"/>
              <a:gd name="connsiteY1" fmla="*/ 0 h 2753936"/>
              <a:gd name="connsiteX2" fmla="*/ 12712933 w 12712933"/>
              <a:gd name="connsiteY2" fmla="*/ 2753936 h 2753936"/>
              <a:gd name="connsiteX3" fmla="*/ 555348 w 12712933"/>
              <a:gd name="connsiteY3" fmla="*/ 2662142 h 2753936"/>
              <a:gd name="connsiteX4" fmla="*/ 0 w 12712933"/>
              <a:gd name="connsiteY4" fmla="*/ 0 h 2753936"/>
              <a:gd name="connsiteX0" fmla="*/ 0 w 12627393"/>
              <a:gd name="connsiteY0" fmla="*/ 2253 h 2753936"/>
              <a:gd name="connsiteX1" fmla="*/ 12627393 w 12627393"/>
              <a:gd name="connsiteY1" fmla="*/ 0 h 2753936"/>
              <a:gd name="connsiteX2" fmla="*/ 12627393 w 12627393"/>
              <a:gd name="connsiteY2" fmla="*/ 2753936 h 2753936"/>
              <a:gd name="connsiteX3" fmla="*/ 469808 w 12627393"/>
              <a:gd name="connsiteY3" fmla="*/ 2662142 h 2753936"/>
              <a:gd name="connsiteX4" fmla="*/ 0 w 12627393"/>
              <a:gd name="connsiteY4" fmla="*/ 2253 h 275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7393" h="2753936">
                <a:moveTo>
                  <a:pt x="0" y="2253"/>
                </a:moveTo>
                <a:lnTo>
                  <a:pt x="12627393" y="0"/>
                </a:lnTo>
                <a:lnTo>
                  <a:pt x="12627393" y="2753936"/>
                </a:lnTo>
                <a:lnTo>
                  <a:pt x="469808" y="2662142"/>
                </a:lnTo>
                <a:lnTo>
                  <a:pt x="0" y="225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CD2FC-61F5-4504-9597-989606A341AF}"/>
              </a:ext>
            </a:extLst>
          </p:cNvPr>
          <p:cNvSpPr/>
          <p:nvPr/>
        </p:nvSpPr>
        <p:spPr>
          <a:xfrm>
            <a:off x="0" y="4107766"/>
            <a:ext cx="12192000" cy="27502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5F29-732D-4849-B387-68944BAF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454275">
            <a:off x="701602" y="901557"/>
            <a:ext cx="9144000" cy="2387600"/>
          </a:xfrm>
        </p:spPr>
        <p:txBody>
          <a:bodyPr/>
          <a:lstStyle/>
          <a:p>
            <a:pPr algn="l"/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ระบบการจัดการ</a:t>
            </a:r>
            <a:b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โบราณสถานแห่งชาติ </a:t>
            </a:r>
            <a:r>
              <a:rPr lang="en-US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4.0</a:t>
            </a:r>
            <a:endParaRPr lang="th-TH" b="1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1C0F-5B54-4D58-AAAB-0F275761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3124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rial Black" panose="020B0A04020102020204" pitchFamily="34" charset="0"/>
              </a:rPr>
              <a:t>Team</a:t>
            </a:r>
          </a:p>
          <a:p>
            <a:pPr algn="l"/>
            <a:r>
              <a:rPr lang="en-US" sz="4400" dirty="0" err="1">
                <a:latin typeface="Arial Black" panose="020B0A04020102020204" pitchFamily="34" charset="0"/>
              </a:rPr>
              <a:t>DreamWork</a:t>
            </a:r>
            <a:endParaRPr lang="th-TH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12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4024 -0.6388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02DC7B-1AE5-42E1-9FA5-6098CE6DF852}"/>
              </a:ext>
            </a:extLst>
          </p:cNvPr>
          <p:cNvSpPr/>
          <p:nvPr/>
        </p:nvSpPr>
        <p:spPr>
          <a:xfrm>
            <a:off x="0" y="5178809"/>
            <a:ext cx="12192000" cy="1610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99CB22B6-168F-4958-9628-1A55291D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07"/>
            <a:ext cx="2259183" cy="22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348CD4-5AD3-4312-8CB6-8C757C7A6FFB}"/>
              </a:ext>
            </a:extLst>
          </p:cNvPr>
          <p:cNvSpPr/>
          <p:nvPr/>
        </p:nvSpPr>
        <p:spPr>
          <a:xfrm>
            <a:off x="0" y="5247249"/>
            <a:ext cx="12192000" cy="16107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F90D-1826-40C3-90B6-92C1B1EE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6" y="547806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Background</a:t>
            </a:r>
            <a:endParaRPr lang="th-TH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581AB-6BD0-4D79-9AA6-997D22C5B8DC}"/>
              </a:ext>
            </a:extLst>
          </p:cNvPr>
          <p:cNvSpPr txBox="1"/>
          <p:nvPr/>
        </p:nvSpPr>
        <p:spPr>
          <a:xfrm>
            <a:off x="-28136" y="321361"/>
            <a:ext cx="514877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เพื่อรักษาสภาพของโบราณสถาน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35E476-FCDB-442B-BC8A-136EC6973BA8}"/>
              </a:ext>
            </a:extLst>
          </p:cNvPr>
          <p:cNvGrpSpPr/>
          <p:nvPr/>
        </p:nvGrpSpPr>
        <p:grpSpPr>
          <a:xfrm>
            <a:off x="7899008" y="1547445"/>
            <a:ext cx="7206996" cy="777240"/>
            <a:chOff x="7899008" y="1547445"/>
            <a:chExt cx="7206996" cy="7772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ADAD76-9E8E-49D5-9438-FD01C7504F1F}"/>
                </a:ext>
              </a:extLst>
            </p:cNvPr>
            <p:cNvSpPr/>
            <p:nvPr/>
          </p:nvSpPr>
          <p:spPr>
            <a:xfrm flipH="1">
              <a:off x="7899008" y="1547445"/>
              <a:ext cx="4562856" cy="777240"/>
            </a:xfrm>
            <a:custGeom>
              <a:avLst/>
              <a:gdLst>
                <a:gd name="connsiteX0" fmla="*/ 0 w 4564966"/>
                <a:gd name="connsiteY0" fmla="*/ 0 h 777240"/>
                <a:gd name="connsiteX1" fmla="*/ 4178104 w 4564966"/>
                <a:gd name="connsiteY1" fmla="*/ 0 h 777240"/>
                <a:gd name="connsiteX2" fmla="*/ 4178104 w 4564966"/>
                <a:gd name="connsiteY2" fmla="*/ 2574 h 777240"/>
                <a:gd name="connsiteX3" fmla="*/ 4564966 w 4564966"/>
                <a:gd name="connsiteY3" fmla="*/ 389436 h 777240"/>
                <a:gd name="connsiteX4" fmla="*/ 4178104 w 4564966"/>
                <a:gd name="connsiteY4" fmla="*/ 776298 h 777240"/>
                <a:gd name="connsiteX5" fmla="*/ 4178104 w 4564966"/>
                <a:gd name="connsiteY5" fmla="*/ 777240 h 777240"/>
                <a:gd name="connsiteX6" fmla="*/ 0 w 4564966"/>
                <a:gd name="connsiteY6" fmla="*/ 777240 h 77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4966" h="777240">
                  <a:moveTo>
                    <a:pt x="0" y="0"/>
                  </a:moveTo>
                  <a:lnTo>
                    <a:pt x="4178104" y="0"/>
                  </a:lnTo>
                  <a:lnTo>
                    <a:pt x="4178104" y="2574"/>
                  </a:lnTo>
                  <a:cubicBezTo>
                    <a:pt x="4391762" y="2574"/>
                    <a:pt x="4564966" y="175778"/>
                    <a:pt x="4564966" y="389436"/>
                  </a:cubicBezTo>
                  <a:cubicBezTo>
                    <a:pt x="4564966" y="603094"/>
                    <a:pt x="4391762" y="776298"/>
                    <a:pt x="4178104" y="776298"/>
                  </a:cubicBezTo>
                  <a:lnTo>
                    <a:pt x="4178104" y="777240"/>
                  </a:lnTo>
                  <a:lnTo>
                    <a:pt x="0" y="77724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9D798-1CF1-4740-A5E4-D4944106AD03}"/>
                </a:ext>
              </a:extLst>
            </p:cNvPr>
            <p:cNvSpPr txBox="1"/>
            <p:nvPr/>
          </p:nvSpPr>
          <p:spPr>
            <a:xfrm flipH="1">
              <a:off x="9817723" y="1638529"/>
              <a:ext cx="5288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600" dirty="0">
                  <a:latin typeface="JasmineUPC" panose="02020603050405020304" pitchFamily="18" charset="-34"/>
                  <a:cs typeface="JasmineUPC" panose="02020603050405020304" pitchFamily="18" charset="-34"/>
                </a:rPr>
                <a:t>อุณหภูมิ</a:t>
              </a:r>
            </a:p>
          </p:txBody>
        </p:sp>
        <p:pic>
          <p:nvPicPr>
            <p:cNvPr id="14" name="Picture 2" descr="à¸à¸¥à¸à¸²à¸£à¸à¹à¸à¸«à¸²à¸£à¸¹à¸à¸ à¸²à¸à¸ªà¸³à¸«à¸£à¸±à¸ sun icon png">
              <a:extLst>
                <a:ext uri="{FF2B5EF4-FFF2-40B4-BE49-F238E27FC236}">
                  <a16:creationId xmlns:a16="http://schemas.microsoft.com/office/drawing/2014/main" id="{AE4F051A-E861-43AE-A37D-EAD4B465E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3934" y="1580473"/>
              <a:ext cx="724576" cy="724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068EEA-E04C-41E6-80FD-8025301C8FC2}"/>
              </a:ext>
            </a:extLst>
          </p:cNvPr>
          <p:cNvGrpSpPr/>
          <p:nvPr/>
        </p:nvGrpSpPr>
        <p:grpSpPr>
          <a:xfrm>
            <a:off x="6592118" y="2522062"/>
            <a:ext cx="7206996" cy="777826"/>
            <a:chOff x="6592118" y="2522062"/>
            <a:chExt cx="7206996" cy="7778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FB58F7-1B2E-4436-9724-29578A07B867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6592118" y="2522062"/>
              <a:ext cx="5855209" cy="777826"/>
              <a:chOff x="7899008" y="2973628"/>
              <a:chExt cx="5855209" cy="77782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D2767DF-2BF2-4E13-9E4A-642EE1DC9F76}"/>
                  </a:ext>
                </a:extLst>
              </p:cNvPr>
              <p:cNvSpPr/>
              <p:nvPr/>
            </p:nvSpPr>
            <p:spPr>
              <a:xfrm flipH="1">
                <a:off x="7899008" y="2974214"/>
                <a:ext cx="4562856" cy="777240"/>
              </a:xfrm>
              <a:custGeom>
                <a:avLst/>
                <a:gdLst>
                  <a:gd name="connsiteX0" fmla="*/ 0 w 4564966"/>
                  <a:gd name="connsiteY0" fmla="*/ 0 h 777240"/>
                  <a:gd name="connsiteX1" fmla="*/ 4178104 w 4564966"/>
                  <a:gd name="connsiteY1" fmla="*/ 0 h 777240"/>
                  <a:gd name="connsiteX2" fmla="*/ 4178104 w 4564966"/>
                  <a:gd name="connsiteY2" fmla="*/ 2574 h 777240"/>
                  <a:gd name="connsiteX3" fmla="*/ 4564966 w 4564966"/>
                  <a:gd name="connsiteY3" fmla="*/ 389436 h 777240"/>
                  <a:gd name="connsiteX4" fmla="*/ 4178104 w 4564966"/>
                  <a:gd name="connsiteY4" fmla="*/ 776298 h 777240"/>
                  <a:gd name="connsiteX5" fmla="*/ 4178104 w 4564966"/>
                  <a:gd name="connsiteY5" fmla="*/ 777240 h 777240"/>
                  <a:gd name="connsiteX6" fmla="*/ 0 w 4564966"/>
                  <a:gd name="connsiteY6" fmla="*/ 777240 h 7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64966" h="777240">
                    <a:moveTo>
                      <a:pt x="0" y="0"/>
                    </a:moveTo>
                    <a:lnTo>
                      <a:pt x="4178104" y="0"/>
                    </a:lnTo>
                    <a:lnTo>
                      <a:pt x="4178104" y="2574"/>
                    </a:lnTo>
                    <a:cubicBezTo>
                      <a:pt x="4391762" y="2574"/>
                      <a:pt x="4564966" y="175778"/>
                      <a:pt x="4564966" y="389436"/>
                    </a:cubicBezTo>
                    <a:cubicBezTo>
                      <a:pt x="4564966" y="603094"/>
                      <a:pt x="4391762" y="776298"/>
                      <a:pt x="4178104" y="776298"/>
                    </a:cubicBezTo>
                    <a:lnTo>
                      <a:pt x="4178104" y="777240"/>
                    </a:lnTo>
                    <a:lnTo>
                      <a:pt x="0" y="777240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8730E6-A4BD-45A2-BC15-56697D81DED4}"/>
                  </a:ext>
                </a:extLst>
              </p:cNvPr>
              <p:cNvSpPr/>
              <p:nvPr/>
            </p:nvSpPr>
            <p:spPr>
              <a:xfrm>
                <a:off x="12337366" y="2973628"/>
                <a:ext cx="1416851" cy="77724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1F35E-CB05-418A-B4F7-E489A8D11770}"/>
                </a:ext>
              </a:extLst>
            </p:cNvPr>
            <p:cNvSpPr txBox="1"/>
            <p:nvPr/>
          </p:nvSpPr>
          <p:spPr>
            <a:xfrm flipH="1">
              <a:off x="8510833" y="2612502"/>
              <a:ext cx="5288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600" dirty="0">
                  <a:latin typeface="JasmineUPC" panose="02020603050405020304" pitchFamily="18" charset="-34"/>
                  <a:cs typeface="JasmineUPC" panose="02020603050405020304" pitchFamily="18" charset="-34"/>
                </a:rPr>
                <a:t>ความชื้น</a:t>
              </a:r>
            </a:p>
          </p:txBody>
        </p:sp>
        <p:pic>
          <p:nvPicPr>
            <p:cNvPr id="1028" name="Picture 4" descr="à¸à¸¥à¸à¸²à¸£à¸à¹à¸à¸«à¸²à¸£à¸¹à¸à¸ à¸²à¸à¸ªà¸³à¸«à¸£à¸±à¸ water drop icon png">
              <a:extLst>
                <a:ext uri="{FF2B5EF4-FFF2-40B4-BE49-F238E27FC236}">
                  <a16:creationId xmlns:a16="http://schemas.microsoft.com/office/drawing/2014/main" id="{9DB51341-A734-4E00-8247-936AF4DED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3352" y="2607750"/>
              <a:ext cx="581759" cy="58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BF3710-E8D5-4F7B-A094-B64BE7590DE7}"/>
              </a:ext>
            </a:extLst>
          </p:cNvPr>
          <p:cNvGrpSpPr/>
          <p:nvPr/>
        </p:nvGrpSpPr>
        <p:grpSpPr>
          <a:xfrm>
            <a:off x="4877618" y="3496679"/>
            <a:ext cx="7569709" cy="782766"/>
            <a:chOff x="4877618" y="3496679"/>
            <a:chExt cx="7569709" cy="7827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ACB9360-6672-45E1-8E28-586A7B13BF32}"/>
                </a:ext>
              </a:extLst>
            </p:cNvPr>
            <p:cNvGrpSpPr/>
            <p:nvPr/>
          </p:nvGrpSpPr>
          <p:grpSpPr>
            <a:xfrm>
              <a:off x="4877618" y="3496679"/>
              <a:ext cx="7569709" cy="777826"/>
              <a:chOff x="7899008" y="2973628"/>
              <a:chExt cx="7569709" cy="77782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0E8B232-C4A4-47F2-870B-A6851E8F84F1}"/>
                  </a:ext>
                </a:extLst>
              </p:cNvPr>
              <p:cNvSpPr/>
              <p:nvPr/>
            </p:nvSpPr>
            <p:spPr>
              <a:xfrm flipH="1">
                <a:off x="7899008" y="2974214"/>
                <a:ext cx="4562856" cy="777240"/>
              </a:xfrm>
              <a:custGeom>
                <a:avLst/>
                <a:gdLst>
                  <a:gd name="connsiteX0" fmla="*/ 0 w 4564966"/>
                  <a:gd name="connsiteY0" fmla="*/ 0 h 777240"/>
                  <a:gd name="connsiteX1" fmla="*/ 4178104 w 4564966"/>
                  <a:gd name="connsiteY1" fmla="*/ 0 h 777240"/>
                  <a:gd name="connsiteX2" fmla="*/ 4178104 w 4564966"/>
                  <a:gd name="connsiteY2" fmla="*/ 2574 h 777240"/>
                  <a:gd name="connsiteX3" fmla="*/ 4564966 w 4564966"/>
                  <a:gd name="connsiteY3" fmla="*/ 389436 h 777240"/>
                  <a:gd name="connsiteX4" fmla="*/ 4178104 w 4564966"/>
                  <a:gd name="connsiteY4" fmla="*/ 776298 h 777240"/>
                  <a:gd name="connsiteX5" fmla="*/ 4178104 w 4564966"/>
                  <a:gd name="connsiteY5" fmla="*/ 777240 h 777240"/>
                  <a:gd name="connsiteX6" fmla="*/ 0 w 4564966"/>
                  <a:gd name="connsiteY6" fmla="*/ 777240 h 7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64966" h="777240">
                    <a:moveTo>
                      <a:pt x="0" y="0"/>
                    </a:moveTo>
                    <a:lnTo>
                      <a:pt x="4178104" y="0"/>
                    </a:lnTo>
                    <a:lnTo>
                      <a:pt x="4178104" y="2574"/>
                    </a:lnTo>
                    <a:cubicBezTo>
                      <a:pt x="4391762" y="2574"/>
                      <a:pt x="4564966" y="175778"/>
                      <a:pt x="4564966" y="389436"/>
                    </a:cubicBezTo>
                    <a:cubicBezTo>
                      <a:pt x="4564966" y="603094"/>
                      <a:pt x="4391762" y="776298"/>
                      <a:pt x="4178104" y="776298"/>
                    </a:cubicBezTo>
                    <a:lnTo>
                      <a:pt x="4178104" y="777240"/>
                    </a:lnTo>
                    <a:lnTo>
                      <a:pt x="0" y="777240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6B814D9-8688-4D9E-A6D5-0494DAF7B98F}"/>
                  </a:ext>
                </a:extLst>
              </p:cNvPr>
              <p:cNvSpPr/>
              <p:nvPr/>
            </p:nvSpPr>
            <p:spPr>
              <a:xfrm>
                <a:off x="12337366" y="2973628"/>
                <a:ext cx="3131351" cy="77724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</p:grpSp>
        <p:pic>
          <p:nvPicPr>
            <p:cNvPr id="1030" name="Picture 6" descr="à¸à¸¥à¸à¸²à¸£à¸à¹à¸à¸«à¸²à¸£à¸¹à¸à¸ à¸²à¸à¸ªà¸³à¸«à¸£à¸±à¸ people icon png">
              <a:extLst>
                <a:ext uri="{FF2B5EF4-FFF2-40B4-BE49-F238E27FC236}">
                  <a16:creationId xmlns:a16="http://schemas.microsoft.com/office/drawing/2014/main" id="{3B2F0BC8-6B39-4A0C-8378-826E8C970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211" y="3502204"/>
              <a:ext cx="777241" cy="777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207177-B3CB-479C-8EE7-188BB4C8FB0F}"/>
                </a:ext>
              </a:extLst>
            </p:cNvPr>
            <p:cNvSpPr txBox="1"/>
            <p:nvPr/>
          </p:nvSpPr>
          <p:spPr>
            <a:xfrm flipH="1">
              <a:off x="7159046" y="3562133"/>
              <a:ext cx="5288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600" dirty="0">
                  <a:latin typeface="JasmineUPC" panose="02020603050405020304" pitchFamily="18" charset="-34"/>
                  <a:cs typeface="JasmineUPC" panose="02020603050405020304" pitchFamily="18" charset="-34"/>
                </a:rPr>
                <a:t>จำนวนคน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96543C-CF51-4AB5-9601-C1112D900B13}"/>
              </a:ext>
            </a:extLst>
          </p:cNvPr>
          <p:cNvSpPr txBox="1"/>
          <p:nvPr/>
        </p:nvSpPr>
        <p:spPr>
          <a:xfrm>
            <a:off x="480396" y="1580473"/>
            <a:ext cx="539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ที่มาและความสำคัญของโจทย์ในครั้งนี้</a:t>
            </a:r>
          </a:p>
        </p:txBody>
      </p:sp>
    </p:spTree>
    <p:extLst>
      <p:ext uri="{BB962C8B-B14F-4D97-AF65-F5344CB8AC3E}">
        <p14:creationId xmlns:p14="http://schemas.microsoft.com/office/powerpoint/2010/main" val="90187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516D73-E517-4C13-9A60-9F8EC06B91E5}"/>
              </a:ext>
            </a:extLst>
          </p:cNvPr>
          <p:cNvSpPr txBox="1"/>
          <p:nvPr/>
        </p:nvSpPr>
        <p:spPr>
          <a:xfrm>
            <a:off x="2888442" y="4175093"/>
            <a:ext cx="539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วิธีการแก้ปัญหา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2DC7B-1AE5-42E1-9FA5-6098CE6DF852}"/>
              </a:ext>
            </a:extLst>
          </p:cNvPr>
          <p:cNvSpPr/>
          <p:nvPr/>
        </p:nvSpPr>
        <p:spPr>
          <a:xfrm>
            <a:off x="0" y="5178809"/>
            <a:ext cx="12192000" cy="1610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99CB22B6-168F-4958-9628-1A55291D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07"/>
            <a:ext cx="2259183" cy="22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348CD4-5AD3-4312-8CB6-8C757C7A6FFB}"/>
              </a:ext>
            </a:extLst>
          </p:cNvPr>
          <p:cNvSpPr/>
          <p:nvPr/>
        </p:nvSpPr>
        <p:spPr>
          <a:xfrm>
            <a:off x="0" y="5247249"/>
            <a:ext cx="12192000" cy="16107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F90D-1826-40C3-90B6-92C1B1EE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6" y="547806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Ideal Solution</a:t>
            </a:r>
            <a:endParaRPr lang="th-TH" dirty="0">
              <a:latin typeface="Arial Black" panose="020B0A040201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47705D-6D95-4362-A800-C6960480FFA4}"/>
              </a:ext>
            </a:extLst>
          </p:cNvPr>
          <p:cNvGrpSpPr/>
          <p:nvPr/>
        </p:nvGrpSpPr>
        <p:grpSpPr>
          <a:xfrm>
            <a:off x="2373779" y="-17744"/>
            <a:ext cx="3337810" cy="3680312"/>
            <a:chOff x="2373779" y="-17744"/>
            <a:chExt cx="3337810" cy="36803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BBF6DA-4CE9-4567-BAB2-0EE89D742CFB}"/>
                </a:ext>
              </a:extLst>
            </p:cNvPr>
            <p:cNvSpPr/>
            <p:nvPr/>
          </p:nvSpPr>
          <p:spPr>
            <a:xfrm>
              <a:off x="2373779" y="324758"/>
              <a:ext cx="3337810" cy="333781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052" name="Picture 4" descr="à¸à¸¥à¸à¸²à¸£à¸à¹à¸à¸«à¸²à¸£à¸¹à¸à¸ à¸²à¸à¸ªà¸³à¸«à¸£à¸±à¸ line curve icon png">
              <a:extLst>
                <a:ext uri="{FF2B5EF4-FFF2-40B4-BE49-F238E27FC236}">
                  <a16:creationId xmlns:a16="http://schemas.microsoft.com/office/drawing/2014/main" id="{5004EBF5-7382-4BEC-8F86-45F9A761B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45733">
              <a:off x="3616387" y="-17744"/>
              <a:ext cx="955404" cy="95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à¸à¸¥à¸à¸²à¸£à¸à¹à¸à¸«à¸²à¸£à¸¹à¸à¸ à¸²à¸à¸ªà¸³à¸«à¸£à¸±à¸ lamp icon png">
              <a:extLst>
                <a:ext uri="{FF2B5EF4-FFF2-40B4-BE49-F238E27FC236}">
                  <a16:creationId xmlns:a16="http://schemas.microsoft.com/office/drawing/2014/main" id="{91916EAD-13B6-43B6-B399-501EC7799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88442" y="841557"/>
              <a:ext cx="2308485" cy="230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8E75948-1394-45BF-A66B-BC86B4FD6317}"/>
              </a:ext>
            </a:extLst>
          </p:cNvPr>
          <p:cNvSpPr txBox="1"/>
          <p:nvPr/>
        </p:nvSpPr>
        <p:spPr>
          <a:xfrm>
            <a:off x="2310201" y="827489"/>
            <a:ext cx="3722221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ความชื้น 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&amp;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อุณหภูมิ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B53CE-A30D-4717-8A14-0D2A6D568C9A}"/>
              </a:ext>
            </a:extLst>
          </p:cNvPr>
          <p:cNvSpPr txBox="1"/>
          <p:nvPr/>
        </p:nvSpPr>
        <p:spPr>
          <a:xfrm>
            <a:off x="2259183" y="1899963"/>
            <a:ext cx="3722221" cy="132802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หาเวลาในการบูรณะ</a:t>
            </a:r>
          </a:p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ซ่อมแซม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2B6A5A-CCE0-44B9-8D19-691CEE49AB64}"/>
              </a:ext>
            </a:extLst>
          </p:cNvPr>
          <p:cNvGrpSpPr/>
          <p:nvPr/>
        </p:nvGrpSpPr>
        <p:grpSpPr>
          <a:xfrm>
            <a:off x="7424065" y="-161129"/>
            <a:ext cx="3337810" cy="4258417"/>
            <a:chOff x="7078883" y="-151765"/>
            <a:chExt cx="3337810" cy="42584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734795F-0AF8-40B0-AB60-A5FBC55AFA55}"/>
                </a:ext>
              </a:extLst>
            </p:cNvPr>
            <p:cNvSpPr/>
            <p:nvPr/>
          </p:nvSpPr>
          <p:spPr>
            <a:xfrm>
              <a:off x="7078883" y="768842"/>
              <a:ext cx="3337810" cy="333781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8" name="Picture 4" descr="à¸à¸¥à¸à¸²à¸£à¸à¹à¸à¸«à¸²à¸£à¸¹à¸à¸ à¸²à¸à¸ªà¸³à¸«à¸£à¸±à¸ line curve icon png">
              <a:extLst>
                <a:ext uri="{FF2B5EF4-FFF2-40B4-BE49-F238E27FC236}">
                  <a16:creationId xmlns:a16="http://schemas.microsoft.com/office/drawing/2014/main" id="{DDF6F72F-A6C7-482F-BBAF-CE4BA6A51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63229" flipH="1" flipV="1">
              <a:off x="8240358" y="-151765"/>
              <a:ext cx="1013608" cy="1704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FCCC18-8D1C-4AD7-957F-593252060A76}"/>
                </a:ext>
              </a:extLst>
            </p:cNvPr>
            <p:cNvSpPr/>
            <p:nvPr/>
          </p:nvSpPr>
          <p:spPr>
            <a:xfrm>
              <a:off x="8516588" y="1418515"/>
              <a:ext cx="532538" cy="3113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0" name="Picture 2" descr="à¸à¸¥à¸à¸²à¸£à¸à¹à¸à¸«à¸²à¸£à¸¹à¸à¸ à¸²à¸à¸ªà¸³à¸«à¸£à¸±à¸ lamp icon png">
              <a:extLst>
                <a:ext uri="{FF2B5EF4-FFF2-40B4-BE49-F238E27FC236}">
                  <a16:creationId xmlns:a16="http://schemas.microsoft.com/office/drawing/2014/main" id="{44A4A556-AA42-443E-949B-3B54E28C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93546" y="1311041"/>
              <a:ext cx="2308485" cy="230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45F8C14-966D-41FA-8D1E-AB4CA07E393A}"/>
              </a:ext>
            </a:extLst>
          </p:cNvPr>
          <p:cNvSpPr txBox="1"/>
          <p:nvPr/>
        </p:nvSpPr>
        <p:spPr>
          <a:xfrm>
            <a:off x="7822878" y="1207260"/>
            <a:ext cx="2538932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จำนวนคน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280875-9005-4496-81AC-8CA5CABFADBD}"/>
              </a:ext>
            </a:extLst>
          </p:cNvPr>
          <p:cNvSpPr txBox="1"/>
          <p:nvPr/>
        </p:nvSpPr>
        <p:spPr>
          <a:xfrm>
            <a:off x="7273775" y="2359944"/>
            <a:ext cx="3722221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ควบคุมจำนวน</a:t>
            </a:r>
          </a:p>
        </p:txBody>
      </p:sp>
    </p:spTree>
    <p:extLst>
      <p:ext uri="{BB962C8B-B14F-4D97-AF65-F5344CB8AC3E}">
        <p14:creationId xmlns:p14="http://schemas.microsoft.com/office/powerpoint/2010/main" val="44231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02DC7B-1AE5-42E1-9FA5-6098CE6DF852}"/>
              </a:ext>
            </a:extLst>
          </p:cNvPr>
          <p:cNvSpPr/>
          <p:nvPr/>
        </p:nvSpPr>
        <p:spPr>
          <a:xfrm>
            <a:off x="0" y="5178809"/>
            <a:ext cx="12192000" cy="1610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D9D0-0388-4329-BA48-6855E04C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801"/>
            <a:ext cx="10515600" cy="4351338"/>
          </a:xfrm>
        </p:spPr>
        <p:txBody>
          <a:bodyPr/>
          <a:lstStyle/>
          <a:p>
            <a:endParaRPr lang="th-TH" dirty="0"/>
          </a:p>
        </p:txBody>
      </p:sp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99CB22B6-168F-4958-9628-1A55291D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07"/>
            <a:ext cx="2259183" cy="22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348CD4-5AD3-4312-8CB6-8C757C7A6FFB}"/>
              </a:ext>
            </a:extLst>
          </p:cNvPr>
          <p:cNvSpPr/>
          <p:nvPr/>
        </p:nvSpPr>
        <p:spPr>
          <a:xfrm>
            <a:off x="0" y="5247249"/>
            <a:ext cx="12192000" cy="16107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F90D-1826-40C3-90B6-92C1B1EE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6" y="547806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Project Management</a:t>
            </a:r>
            <a:endParaRPr lang="th-TH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6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02DC7B-1AE5-42E1-9FA5-6098CE6DF852}"/>
              </a:ext>
            </a:extLst>
          </p:cNvPr>
          <p:cNvSpPr/>
          <p:nvPr/>
        </p:nvSpPr>
        <p:spPr>
          <a:xfrm>
            <a:off x="0" y="5178809"/>
            <a:ext cx="12192000" cy="1610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99CB22B6-168F-4958-9628-1A55291D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07"/>
            <a:ext cx="2259183" cy="22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348CD4-5AD3-4312-8CB6-8C757C7A6FFB}"/>
              </a:ext>
            </a:extLst>
          </p:cNvPr>
          <p:cNvSpPr/>
          <p:nvPr/>
        </p:nvSpPr>
        <p:spPr>
          <a:xfrm>
            <a:off x="0" y="5247249"/>
            <a:ext cx="12192000" cy="16107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F90D-1826-40C3-90B6-92C1B1EE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6" y="547806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Ideal Outcome</a:t>
            </a:r>
            <a:endParaRPr lang="th-TH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FED85-9F34-47BF-907D-DBF9832497E7}"/>
              </a:ext>
            </a:extLst>
          </p:cNvPr>
          <p:cNvSpPr txBox="1"/>
          <p:nvPr/>
        </p:nvSpPr>
        <p:spPr>
          <a:xfrm>
            <a:off x="338492" y="212693"/>
            <a:ext cx="539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ไอเดียต่อยอด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64074-E038-464D-899D-215680717D7C}"/>
              </a:ext>
            </a:extLst>
          </p:cNvPr>
          <p:cNvSpPr txBox="1"/>
          <p:nvPr/>
        </p:nvSpPr>
        <p:spPr>
          <a:xfrm flipH="1">
            <a:off x="1928771" y="2856703"/>
            <a:ext cx="33070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ปลวก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7FF4-6BD9-4399-8284-1B94E0B59217}"/>
              </a:ext>
            </a:extLst>
          </p:cNvPr>
          <p:cNvSpPr txBox="1"/>
          <p:nvPr/>
        </p:nvSpPr>
        <p:spPr>
          <a:xfrm flipH="1">
            <a:off x="5534542" y="3903385"/>
            <a:ext cx="33070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นกพิราบ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D6010-4A0F-44AB-8FD7-BAF7EE479298}"/>
              </a:ext>
            </a:extLst>
          </p:cNvPr>
          <p:cNvSpPr txBox="1"/>
          <p:nvPr/>
        </p:nvSpPr>
        <p:spPr>
          <a:xfrm flipH="1">
            <a:off x="9180007" y="1877590"/>
            <a:ext cx="20308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หนู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C64C14-4CA7-41B8-BC9B-C58C0DE2B501}"/>
              </a:ext>
            </a:extLst>
          </p:cNvPr>
          <p:cNvGrpSpPr/>
          <p:nvPr/>
        </p:nvGrpSpPr>
        <p:grpSpPr>
          <a:xfrm>
            <a:off x="2718662" y="1232371"/>
            <a:ext cx="1716682" cy="1716682"/>
            <a:chOff x="2718662" y="1232371"/>
            <a:chExt cx="1716682" cy="171668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C8E451-E5BB-4E9E-8E29-DC9EC7BA4391}"/>
                </a:ext>
              </a:extLst>
            </p:cNvPr>
            <p:cNvSpPr/>
            <p:nvPr/>
          </p:nvSpPr>
          <p:spPr>
            <a:xfrm>
              <a:off x="2718662" y="1232371"/>
              <a:ext cx="1716682" cy="1716682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080" name="Picture 8" descr="à¸à¸¥à¸à¸²à¸£à¸à¹à¸à¸«à¸²à¸£à¸¹à¸à¸ à¸²à¸à¸ªà¸³à¸«à¸£à¸±à¸ à¸´bug icon png">
              <a:extLst>
                <a:ext uri="{FF2B5EF4-FFF2-40B4-BE49-F238E27FC236}">
                  <a16:creationId xmlns:a16="http://schemas.microsoft.com/office/drawing/2014/main" id="{2BAAE8BC-2CE9-4324-A3CB-C238A1AB7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0000" l="0" r="100000">
                          <a14:foregroundMark x1="63563" y1="60714" x2="63563" y2="60714"/>
                          <a14:foregroundMark x1="76518" y1="20357" x2="76518" y2="20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709" y="1447745"/>
              <a:ext cx="1186818" cy="134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à¸à¸¥à¸à¸²à¸£à¸à¹à¸à¸«à¸²à¸£à¸¹à¸à¸ à¸²à¸à¸ªà¸³à¸«à¸£à¸±à¸ cross icon png">
            <a:extLst>
              <a:ext uri="{FF2B5EF4-FFF2-40B4-BE49-F238E27FC236}">
                <a16:creationId xmlns:a16="http://schemas.microsoft.com/office/drawing/2014/main" id="{5429D378-4CB6-4DE0-A51B-B418C032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6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08" y="922602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88B701F-C151-4171-AA87-3DCFC2D4368D}"/>
              </a:ext>
            </a:extLst>
          </p:cNvPr>
          <p:cNvGrpSpPr/>
          <p:nvPr/>
        </p:nvGrpSpPr>
        <p:grpSpPr>
          <a:xfrm>
            <a:off x="9537944" y="635830"/>
            <a:ext cx="1314936" cy="1314936"/>
            <a:chOff x="9537944" y="635830"/>
            <a:chExt cx="1314936" cy="131493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C6D200-93E7-49D8-8B6E-EBE0A6DA62E7}"/>
                </a:ext>
              </a:extLst>
            </p:cNvPr>
            <p:cNvSpPr/>
            <p:nvPr/>
          </p:nvSpPr>
          <p:spPr>
            <a:xfrm>
              <a:off x="9537944" y="635830"/>
              <a:ext cx="1314936" cy="131493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082" name="Picture 10" descr="à¸à¸¥à¸à¸²à¸£à¸à¹à¸à¸«à¸²à¸£à¸¹à¸à¸ à¸²à¸à¸ªà¸³à¸«à¸£à¸±à¸ à¸´mouse icon png">
              <a:extLst>
                <a:ext uri="{FF2B5EF4-FFF2-40B4-BE49-F238E27FC236}">
                  <a16:creationId xmlns:a16="http://schemas.microsoft.com/office/drawing/2014/main" id="{8FCFE68D-7601-49FE-B709-2F9CCAB58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9899" y="817968"/>
              <a:ext cx="931026" cy="82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6" descr="à¸à¸¥à¸à¸²à¸£à¸à¹à¸à¸«à¸²à¸£à¸¹à¸à¸ à¸²à¸à¸ªà¸³à¸«à¸£à¸±à¸ cross icon png">
            <a:extLst>
              <a:ext uri="{FF2B5EF4-FFF2-40B4-BE49-F238E27FC236}">
                <a16:creationId xmlns:a16="http://schemas.microsoft.com/office/drawing/2014/main" id="{88CAB28B-0704-4F4E-A509-BEFCE2624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6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76" y="405656"/>
            <a:ext cx="1672640" cy="16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DE8B061-DDB8-433A-9622-411229A15A0C}"/>
              </a:ext>
            </a:extLst>
          </p:cNvPr>
          <p:cNvGrpSpPr/>
          <p:nvPr/>
        </p:nvGrpSpPr>
        <p:grpSpPr>
          <a:xfrm>
            <a:off x="6086660" y="1790742"/>
            <a:ext cx="2204993" cy="2204993"/>
            <a:chOff x="5518176" y="1698929"/>
            <a:chExt cx="2204993" cy="220499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533B4E-B4C1-4683-817A-1120B6FA1188}"/>
                </a:ext>
              </a:extLst>
            </p:cNvPr>
            <p:cNvSpPr/>
            <p:nvPr/>
          </p:nvSpPr>
          <p:spPr>
            <a:xfrm>
              <a:off x="5518176" y="1698929"/>
              <a:ext cx="2204993" cy="2204993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084" name="Picture 12" descr="à¸à¸¥à¸à¸²à¸£à¸à¹à¸à¸«à¸²à¸£à¸¹à¸à¸ à¸²à¸à¸ªà¸³à¸«à¸£à¸±à¸ BIRD icon png">
              <a:extLst>
                <a:ext uri="{FF2B5EF4-FFF2-40B4-BE49-F238E27FC236}">
                  <a16:creationId xmlns:a16="http://schemas.microsoft.com/office/drawing/2014/main" id="{E1E1FB20-087A-4426-AE0F-75E4DA3C6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242" y="1950766"/>
              <a:ext cx="1738859" cy="173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6" descr="à¸à¸¥à¸à¸²à¸£à¸à¹à¸à¸«à¸²à¸£à¸¹à¸à¸ à¸²à¸à¸ªà¸³à¸«à¸£à¸±à¸ cross icon png">
            <a:extLst>
              <a:ext uri="{FF2B5EF4-FFF2-40B4-BE49-F238E27FC236}">
                <a16:creationId xmlns:a16="http://schemas.microsoft.com/office/drawing/2014/main" id="{2BD414BB-60D9-4E14-8896-73C26170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6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54" y="1539558"/>
            <a:ext cx="2627447" cy="259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4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02DC7B-1AE5-42E1-9FA5-6098CE6DF852}"/>
              </a:ext>
            </a:extLst>
          </p:cNvPr>
          <p:cNvSpPr/>
          <p:nvPr/>
        </p:nvSpPr>
        <p:spPr>
          <a:xfrm>
            <a:off x="0" y="5178809"/>
            <a:ext cx="12192000" cy="1610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99CB22B6-168F-4958-9628-1A55291D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07"/>
            <a:ext cx="2259183" cy="22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348CD4-5AD3-4312-8CB6-8C757C7A6FFB}"/>
              </a:ext>
            </a:extLst>
          </p:cNvPr>
          <p:cNvSpPr/>
          <p:nvPr/>
        </p:nvSpPr>
        <p:spPr>
          <a:xfrm>
            <a:off x="0" y="5247249"/>
            <a:ext cx="12192000" cy="16107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F90D-1826-40C3-90B6-92C1B1EE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6" y="547806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Ideal Outcome (cont.)</a:t>
            </a:r>
            <a:endParaRPr lang="th-TH" dirty="0"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41FC50-D5F3-48E2-8150-9B60C4F8966C}"/>
              </a:ext>
            </a:extLst>
          </p:cNvPr>
          <p:cNvGrpSpPr/>
          <p:nvPr/>
        </p:nvGrpSpPr>
        <p:grpSpPr>
          <a:xfrm>
            <a:off x="2119864" y="1501989"/>
            <a:ext cx="1276350" cy="1276350"/>
            <a:chOff x="1828800" y="1485900"/>
            <a:chExt cx="1676400" cy="1676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E3B33E-C836-430F-AFE2-333A7545CFCE}"/>
                </a:ext>
              </a:extLst>
            </p:cNvPr>
            <p:cNvSpPr/>
            <p:nvPr/>
          </p:nvSpPr>
          <p:spPr>
            <a:xfrm>
              <a:off x="1828800" y="1485900"/>
              <a:ext cx="1676400" cy="167640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4098" name="Picture 2" descr="à¸à¸¥à¸à¸²à¸£à¸à¹à¸à¸«à¸²à¸£à¸¹à¸à¸ à¸²à¸à¸ªà¸³à¸«à¸£à¸±à¸ wave icon png">
              <a:extLst>
                <a:ext uri="{FF2B5EF4-FFF2-40B4-BE49-F238E27FC236}">
                  <a16:creationId xmlns:a16="http://schemas.microsoft.com/office/drawing/2014/main" id="{F01D6F56-C5CB-4E9F-BFA4-F04C88764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69770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C5EEDD7-1D98-41E6-BFE0-1A7C698A64C4}"/>
              </a:ext>
            </a:extLst>
          </p:cNvPr>
          <p:cNvSpPr txBox="1"/>
          <p:nvPr/>
        </p:nvSpPr>
        <p:spPr>
          <a:xfrm>
            <a:off x="1628447" y="2740338"/>
            <a:ext cx="22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รับค่า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4D085C-BBEE-4D5F-900F-EB94F5204FA3}"/>
              </a:ext>
            </a:extLst>
          </p:cNvPr>
          <p:cNvGrpSpPr/>
          <p:nvPr/>
        </p:nvGrpSpPr>
        <p:grpSpPr>
          <a:xfrm>
            <a:off x="5454106" y="1474472"/>
            <a:ext cx="1276350" cy="1276350"/>
            <a:chOff x="5454106" y="1474472"/>
            <a:chExt cx="1276350" cy="12763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9E624-3914-45F7-9DF7-C389575E6E0A}"/>
                </a:ext>
              </a:extLst>
            </p:cNvPr>
            <p:cNvSpPr/>
            <p:nvPr/>
          </p:nvSpPr>
          <p:spPr>
            <a:xfrm>
              <a:off x="5454106" y="1474472"/>
              <a:ext cx="1276350" cy="127635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100" name="Picture 4" descr="à¸à¸¥à¸à¸²à¸£à¸à¹à¸à¸«à¸²à¸£à¸¹à¸à¸ à¸²à¸à¸ªà¸³à¸«à¸£à¸±à¸ logic icon png">
              <a:extLst>
                <a:ext uri="{FF2B5EF4-FFF2-40B4-BE49-F238E27FC236}">
                  <a16:creationId xmlns:a16="http://schemas.microsoft.com/office/drawing/2014/main" id="{4E17E2A6-48DB-4132-816A-7DC20A4F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668" y="1619934"/>
              <a:ext cx="909225" cy="90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2A054B3-F6F9-4FA9-B445-105C8BEC4173}"/>
              </a:ext>
            </a:extLst>
          </p:cNvPr>
          <p:cNvSpPr txBox="1"/>
          <p:nvPr/>
        </p:nvSpPr>
        <p:spPr>
          <a:xfrm>
            <a:off x="4962688" y="2657347"/>
            <a:ext cx="22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ตรวจสอบ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ECAD99-17F1-4C14-8EE1-0A7771FB72BB}"/>
              </a:ext>
            </a:extLst>
          </p:cNvPr>
          <p:cNvGrpSpPr/>
          <p:nvPr/>
        </p:nvGrpSpPr>
        <p:grpSpPr>
          <a:xfrm>
            <a:off x="9279763" y="1501989"/>
            <a:ext cx="1276350" cy="1276350"/>
            <a:chOff x="9279763" y="1501989"/>
            <a:chExt cx="1276350" cy="12763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F03307-C92D-4D20-874B-4016BD0FB8CF}"/>
                </a:ext>
              </a:extLst>
            </p:cNvPr>
            <p:cNvSpPr/>
            <p:nvPr/>
          </p:nvSpPr>
          <p:spPr>
            <a:xfrm>
              <a:off x="9279763" y="1501989"/>
              <a:ext cx="1276350" cy="127635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102" name="Picture 6" descr="à¸à¸¥à¸à¸²à¸£à¸à¹à¸à¸«à¸²à¸£à¸¹à¸à¸ à¸²à¸à¸ªà¸³à¸«à¸£à¸±à¸ alert bell icon png">
              <a:extLst>
                <a:ext uri="{FF2B5EF4-FFF2-40B4-BE49-F238E27FC236}">
                  <a16:creationId xmlns:a16="http://schemas.microsoft.com/office/drawing/2014/main" id="{4F660215-BCE2-472F-9634-9CE23FF6E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076" y="1692277"/>
              <a:ext cx="723896" cy="72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D5F8F1-E86C-4399-8522-AF450F2C580C}"/>
              </a:ext>
            </a:extLst>
          </p:cNvPr>
          <p:cNvSpPr txBox="1"/>
          <p:nvPr/>
        </p:nvSpPr>
        <p:spPr>
          <a:xfrm>
            <a:off x="8826432" y="2721617"/>
            <a:ext cx="22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แจ้งเตือน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B6BABA6-0BCB-4E92-A062-1ACF413409D0}"/>
              </a:ext>
            </a:extLst>
          </p:cNvPr>
          <p:cNvSpPr/>
          <p:nvPr/>
        </p:nvSpPr>
        <p:spPr>
          <a:xfrm>
            <a:off x="4003528" y="1816998"/>
            <a:ext cx="832289" cy="646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DE08B3E-9431-4CBE-ADAB-468F2CDF4670}"/>
              </a:ext>
            </a:extLst>
          </p:cNvPr>
          <p:cNvSpPr/>
          <p:nvPr/>
        </p:nvSpPr>
        <p:spPr>
          <a:xfrm>
            <a:off x="7834673" y="1819755"/>
            <a:ext cx="832289" cy="646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898E0-3417-4FF4-BC77-3D1CABEC8524}"/>
              </a:ext>
            </a:extLst>
          </p:cNvPr>
          <p:cNvSpPr txBox="1"/>
          <p:nvPr/>
        </p:nvSpPr>
        <p:spPr>
          <a:xfrm>
            <a:off x="-28136" y="321361"/>
            <a:ext cx="514877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เพื่อเฝ้าระวัง และทำนุบำรุง</a:t>
            </a:r>
          </a:p>
        </p:txBody>
      </p:sp>
    </p:spTree>
    <p:extLst>
      <p:ext uri="{BB962C8B-B14F-4D97-AF65-F5344CB8AC3E}">
        <p14:creationId xmlns:p14="http://schemas.microsoft.com/office/powerpoint/2010/main" val="328676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10" grpId="0" animBg="1"/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9405B-F70C-4CC9-8CFB-6A43C18B0D11}"/>
              </a:ext>
            </a:extLst>
          </p:cNvPr>
          <p:cNvSpPr/>
          <p:nvPr/>
        </p:nvSpPr>
        <p:spPr>
          <a:xfrm rot="477196">
            <a:off x="-911549" y="-973942"/>
            <a:ext cx="13317163" cy="7054438"/>
          </a:xfrm>
          <a:custGeom>
            <a:avLst/>
            <a:gdLst>
              <a:gd name="connsiteX0" fmla="*/ 0 w 12712933"/>
              <a:gd name="connsiteY0" fmla="*/ 0 h 2753936"/>
              <a:gd name="connsiteX1" fmla="*/ 12712933 w 12712933"/>
              <a:gd name="connsiteY1" fmla="*/ 0 h 2753936"/>
              <a:gd name="connsiteX2" fmla="*/ 12712933 w 12712933"/>
              <a:gd name="connsiteY2" fmla="*/ 2753936 h 2753936"/>
              <a:gd name="connsiteX3" fmla="*/ 0 w 12712933"/>
              <a:gd name="connsiteY3" fmla="*/ 2753936 h 2753936"/>
              <a:gd name="connsiteX4" fmla="*/ 0 w 12712933"/>
              <a:gd name="connsiteY4" fmla="*/ 0 h 2753936"/>
              <a:gd name="connsiteX0" fmla="*/ 0 w 12712933"/>
              <a:gd name="connsiteY0" fmla="*/ 0 h 2753936"/>
              <a:gd name="connsiteX1" fmla="*/ 12712933 w 12712933"/>
              <a:gd name="connsiteY1" fmla="*/ 0 h 2753936"/>
              <a:gd name="connsiteX2" fmla="*/ 12712933 w 12712933"/>
              <a:gd name="connsiteY2" fmla="*/ 2753936 h 2753936"/>
              <a:gd name="connsiteX3" fmla="*/ 555348 w 12712933"/>
              <a:gd name="connsiteY3" fmla="*/ 2662142 h 2753936"/>
              <a:gd name="connsiteX4" fmla="*/ 0 w 12712933"/>
              <a:gd name="connsiteY4" fmla="*/ 0 h 2753936"/>
              <a:gd name="connsiteX0" fmla="*/ 0 w 12627393"/>
              <a:gd name="connsiteY0" fmla="*/ 2253 h 2753936"/>
              <a:gd name="connsiteX1" fmla="*/ 12627393 w 12627393"/>
              <a:gd name="connsiteY1" fmla="*/ 0 h 2753936"/>
              <a:gd name="connsiteX2" fmla="*/ 12627393 w 12627393"/>
              <a:gd name="connsiteY2" fmla="*/ 2753936 h 2753936"/>
              <a:gd name="connsiteX3" fmla="*/ 469808 w 12627393"/>
              <a:gd name="connsiteY3" fmla="*/ 2662142 h 2753936"/>
              <a:gd name="connsiteX4" fmla="*/ 0 w 12627393"/>
              <a:gd name="connsiteY4" fmla="*/ 2253 h 275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7393" h="2753936">
                <a:moveTo>
                  <a:pt x="0" y="2253"/>
                </a:moveTo>
                <a:lnTo>
                  <a:pt x="12627393" y="0"/>
                </a:lnTo>
                <a:lnTo>
                  <a:pt x="12627393" y="2753936"/>
                </a:lnTo>
                <a:lnTo>
                  <a:pt x="469808" y="2662142"/>
                </a:lnTo>
                <a:lnTo>
                  <a:pt x="0" y="225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CD2FC-61F5-4504-9597-989606A341AF}"/>
              </a:ext>
            </a:extLst>
          </p:cNvPr>
          <p:cNvSpPr/>
          <p:nvPr/>
        </p:nvSpPr>
        <p:spPr>
          <a:xfrm>
            <a:off x="0" y="4107766"/>
            <a:ext cx="12192000" cy="27502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5F29-732D-4849-B387-68944BAF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454275">
            <a:off x="701602" y="90155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Thank You</a:t>
            </a:r>
            <a:endParaRPr lang="th-TH" sz="9600" b="1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1C0F-5B54-4D58-AAAB-0F275761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3124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rial Black" panose="020B0A04020102020204" pitchFamily="34" charset="0"/>
              </a:rPr>
              <a:t>Team</a:t>
            </a:r>
          </a:p>
          <a:p>
            <a:pPr algn="l"/>
            <a:r>
              <a:rPr lang="en-US" sz="4400" dirty="0" err="1">
                <a:latin typeface="Arial Black" panose="020B0A04020102020204" pitchFamily="34" charset="0"/>
              </a:rPr>
              <a:t>DreamWork</a:t>
            </a:r>
            <a:endParaRPr lang="th-TH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7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401 0.6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3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32b0def-34c2-478a-b616-dd82852f19a4" Revision="1" Stencil="System.MyShapes" StencilVersion="1.0"/>
</Control>
</file>

<file path=customXml/itemProps1.xml><?xml version="1.0" encoding="utf-8"?>
<ds:datastoreItem xmlns:ds="http://schemas.openxmlformats.org/officeDocument/2006/customXml" ds:itemID="{10A6206B-CE86-4812-8FF1-CBE372EA46E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187</Words>
  <Application>Microsoft Office PowerPoint</Application>
  <PresentationFormat>Widescreen</PresentationFormat>
  <Paragraphs>45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JasmineUPC</vt:lpstr>
      <vt:lpstr>Arial Black</vt:lpstr>
      <vt:lpstr>Calibri Light</vt:lpstr>
      <vt:lpstr>Office Theme</vt:lpstr>
      <vt:lpstr>ระบบการจัดการ โบราณสถานแห่งชาติ 4.0</vt:lpstr>
      <vt:lpstr>Background</vt:lpstr>
      <vt:lpstr>Ideal Solution</vt:lpstr>
      <vt:lpstr>Project Management</vt:lpstr>
      <vt:lpstr>Ideal Outcome</vt:lpstr>
      <vt:lpstr>Ideal Outcome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โบราณสถาน 4.0</dc:title>
  <dc:creator>USER</dc:creator>
  <cp:lastModifiedBy>USER</cp:lastModifiedBy>
  <cp:revision>105</cp:revision>
  <dcterms:created xsi:type="dcterms:W3CDTF">2019-01-07T15:57:14Z</dcterms:created>
  <dcterms:modified xsi:type="dcterms:W3CDTF">2019-01-11T02:54:53Z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