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1" autoAdjust="0"/>
    <p:restoredTop sz="94660"/>
  </p:normalViewPr>
  <p:slideViewPr>
    <p:cSldViewPr snapToGrid="0">
      <p:cViewPr varScale="1">
        <p:scale>
          <a:sx n="76" d="100"/>
          <a:sy n="76" d="100"/>
        </p:scale>
        <p:origin x="31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75D94-6FDB-40C6-B2BE-A0D7ED214B50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B8E74-B472-4081-B23C-B1AF5F0F9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5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1.Host </a:t>
            </a:r>
          </a:p>
          <a:p>
            <a:r>
              <a:rPr lang="en-US" dirty="0"/>
              <a:t>2.Travelers </a:t>
            </a:r>
          </a:p>
          <a:p>
            <a:r>
              <a:rPr lang="en-US" dirty="0"/>
              <a:t>3.Investors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B8E74-B472-4081-B23C-B1AF5F0F95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85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Cleaning </a:t>
            </a:r>
          </a:p>
          <a:p>
            <a:r>
              <a:rPr lang="en-US" dirty="0"/>
              <a:t>Dataset was a huge hurdle lots of things had to be tidied up, always remember to check the </a:t>
            </a:r>
            <a:r>
              <a:rPr lang="en-US" dirty="0" err="1"/>
              <a:t>currecency</a:t>
            </a:r>
            <a:r>
              <a:rPr lang="en-US" dirty="0"/>
              <a:t>. </a:t>
            </a:r>
          </a:p>
          <a:p>
            <a:r>
              <a:rPr lang="en-US" dirty="0" err="1"/>
              <a:t>XGBoost</a:t>
            </a:r>
            <a:r>
              <a:rPr lang="en-US" dirty="0"/>
              <a:t> and linear regression…ensemble modeling of </a:t>
            </a:r>
            <a:r>
              <a:rPr lang="en-US" dirty="0" err="1"/>
              <a:t>xgboost</a:t>
            </a:r>
            <a:r>
              <a:rPr lang="en-US" dirty="0"/>
              <a:t> is superior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B8E74-B472-4081-B23C-B1AF5F0F95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54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Cannot figure out where the ward 54 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B8E74-B472-4081-B23C-B1AF5F0F95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91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Bulk of listings is under 200 .. Pareto distribution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B8E74-B472-4081-B23C-B1AF5F0F95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4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Southern </a:t>
            </a:r>
            <a:r>
              <a:rPr lang="en-US" dirty="0" err="1"/>
              <a:t>hempshiter</a:t>
            </a:r>
            <a:r>
              <a:rPr lang="en-US" dirty="0"/>
              <a:t> completely opposite </a:t>
            </a:r>
            <a:r>
              <a:rPr lang="en-US" dirty="0" err="1"/>
              <a:t>climeate</a:t>
            </a:r>
            <a:r>
              <a:rPr lang="en-US" dirty="0"/>
              <a:t> </a:t>
            </a:r>
            <a:r>
              <a:rPr lang="en-US" dirty="0" err="1"/>
              <a:t>thean</a:t>
            </a:r>
            <a:r>
              <a:rPr lang="en-US" dirty="0"/>
              <a:t> us good to keep in mind their summer is our winter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B8E74-B472-4081-B23C-B1AF5F0F95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02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every single and why they would be important </a:t>
            </a:r>
          </a:p>
          <a:p>
            <a:r>
              <a:rPr lang="en-US" dirty="0"/>
              <a:t>Text for reviews </a:t>
            </a:r>
          </a:p>
          <a:p>
            <a:r>
              <a:rPr lang="en-US" dirty="0"/>
              <a:t>Crime Data- may affect viability of place </a:t>
            </a:r>
          </a:p>
          <a:p>
            <a:r>
              <a:rPr lang="en-US" dirty="0"/>
              <a:t>Computer visions- to gauge luxury </a:t>
            </a:r>
          </a:p>
          <a:p>
            <a:r>
              <a:rPr lang="en-US" dirty="0"/>
              <a:t>Comparison to other cities – For </a:t>
            </a:r>
            <a:r>
              <a:rPr lang="en-US" dirty="0" err="1"/>
              <a:t>travelrs</a:t>
            </a:r>
            <a:r>
              <a:rPr lang="en-US" dirty="0"/>
              <a:t> and business </a:t>
            </a:r>
            <a:r>
              <a:rPr lang="en-US" dirty="0" err="1"/>
              <a:t>opeople</a:t>
            </a:r>
            <a:r>
              <a:rPr lang="en-US" dirty="0"/>
              <a:t> alike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B8E74-B472-4081-B23C-B1AF5F0F95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86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question about famous island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B8E74-B472-4081-B23C-B1AF5F0F95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427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455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387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080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6980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909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67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8488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1309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446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167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36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555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014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522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32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26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83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0979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13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reativecommons.org/licenses/by/3.0/" TargetMode="External"/><Relationship Id="rId5" Type="http://schemas.openxmlformats.org/officeDocument/2006/relationships/hyperlink" Target="http://bluelightdistrict.org/wp/2017/06/return-to-cape-town-first-few-days/" TargetMode="Externa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hyperlink" Target="https://en.wikipedia.org/wiki/Cape_Tow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hyperlink" Target="http://maybarduk.com/writings/morning-in-cape-tow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://maybarduk.com/writings/morning-in-cape-tow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en/cape-town-lions-head-south-africa-772248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hyperlink" Target="https://creativecommons.org/licenses/by-nc-sa/3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adu.org.za/robben.php" TargetMode="External"/><Relationship Id="rId5" Type="http://schemas.openxmlformats.org/officeDocument/2006/relationships/image" Target="../media/image17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3C354A-FB4B-4B0A-BDAB-5FBD51CF3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791" y="835383"/>
            <a:ext cx="3382832" cy="3499549"/>
          </a:xfrm>
        </p:spPr>
        <p:txBody>
          <a:bodyPr>
            <a:normAutofit/>
          </a:bodyPr>
          <a:lstStyle/>
          <a:p>
            <a:pPr algn="l"/>
            <a:r>
              <a:rPr lang="en-US" sz="2900"/>
              <a:t>Airbnb:Capetown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15E424-73F9-40B7-8285-7F75106F0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789" y="4334933"/>
            <a:ext cx="3382831" cy="1185333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9D96C6"/>
                </a:solidFill>
              </a:rPr>
              <a:t>Kwasi Arhin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0E5963-A2C9-40D6-9C09-1581194A96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9" r="2053" b="-2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988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63FB96-0B69-478D-9A5F-0D661444B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A7819-9925-4028-AF89-D0483D8B5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0693" y="5494872"/>
            <a:ext cx="9440034" cy="6216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rgbClr val="9D96C6"/>
                </a:solidFill>
              </a:rPr>
              <a:t>Goal: Use Airbnb listing to help predict price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6" name="Content Placeholder 5" descr="A car parked on the side of a building&#10;&#10;Description automatically generated">
            <a:extLst>
              <a:ext uri="{FF2B5EF4-FFF2-40B4-BE49-F238E27FC236}">
                <a16:creationId xmlns:a16="http://schemas.microsoft.com/office/drawing/2014/main" id="{500EEFB4-CA65-4090-A181-ED10CE1469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21" r="-1" b="12370"/>
          <a:stretch/>
        </p:blipFill>
        <p:spPr>
          <a:xfrm>
            <a:off x="-1" y="-1"/>
            <a:ext cx="12198915" cy="422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884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beach with a mountain in the desert&#10;&#10;Description automatically generated">
            <a:extLst>
              <a:ext uri="{FF2B5EF4-FFF2-40B4-BE49-F238E27FC236}">
                <a16:creationId xmlns:a16="http://schemas.microsoft.com/office/drawing/2014/main" id="{E8444C9B-A356-446F-AE35-648C4B254F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14694" b="10306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 useBgFill="1">
        <p:nvSpPr>
          <p:cNvPr id="24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118536" y="1371603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99099-29A5-4DD7-A5A3-5A7BA5163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845388"/>
            <a:ext cx="3596420" cy="9790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400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44815-DFA1-45BC-985E-DCCB49DB29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1968237"/>
            <a:ext cx="3531684" cy="36791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/>
              <a:t>Dataset: InsideAirbnb.com </a:t>
            </a:r>
          </a:p>
          <a:p>
            <a:r>
              <a:rPr lang="en-US" sz="1600" dirty="0"/>
              <a:t>Models Used:</a:t>
            </a:r>
          </a:p>
          <a:p>
            <a:pPr lvl="1"/>
            <a:r>
              <a:rPr lang="en-US" sz="1600" dirty="0"/>
              <a:t>Linear Regression:OLS:.71</a:t>
            </a:r>
          </a:p>
          <a:p>
            <a:pPr lvl="1"/>
            <a:r>
              <a:rPr lang="en-US" sz="1600" dirty="0"/>
              <a:t>Ensemble: </a:t>
            </a:r>
            <a:r>
              <a:rPr lang="en-US" sz="1600" dirty="0" err="1"/>
              <a:t>XGBoost</a:t>
            </a:r>
            <a:r>
              <a:rPr lang="en-US" sz="1600" dirty="0"/>
              <a:t> :.75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AA0897-09F8-4854-B0E6-060AFA828922}"/>
              </a:ext>
            </a:extLst>
          </p:cNvPr>
          <p:cNvSpPr txBox="1"/>
          <p:nvPr/>
        </p:nvSpPr>
        <p:spPr>
          <a:xfrm>
            <a:off x="9952285" y="6657945"/>
            <a:ext cx="223971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5" tooltip="http://bluelightdistrict.org/wp/2017/06/return-to-cape-town-first-few-day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6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126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8CDD186-03E3-4AED-BEB6-0B3BEC2080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2CDEB4-48ED-41E7-AA72-449763BCC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5978072" cy="11740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Top Features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A55487-2F64-4EDC-A81D-EE63498E5A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1972101"/>
            <a:ext cx="5978072" cy="37227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6900" indent="0">
              <a:buClr>
                <a:srgbClr val="9D96C6"/>
              </a:buClr>
              <a:buNone/>
            </a:pPr>
            <a:endParaRPr lang="en-US" dirty="0"/>
          </a:p>
          <a:p>
            <a:pPr lvl="1">
              <a:buClr>
                <a:srgbClr val="9D96C6"/>
              </a:buClr>
            </a:pPr>
            <a:r>
              <a:rPr lang="en-US" dirty="0"/>
              <a:t>Capacity </a:t>
            </a:r>
          </a:p>
          <a:p>
            <a:pPr lvl="1">
              <a:buClr>
                <a:srgbClr val="9D96C6"/>
              </a:buClr>
            </a:pPr>
            <a:r>
              <a:rPr lang="en-US" dirty="0"/>
              <a:t>Bathrooms </a:t>
            </a:r>
          </a:p>
          <a:p>
            <a:pPr lvl="1">
              <a:buClr>
                <a:srgbClr val="9D96C6"/>
              </a:buClr>
            </a:pPr>
            <a:r>
              <a:rPr lang="en-US" dirty="0"/>
              <a:t>Air Conditioning </a:t>
            </a:r>
          </a:p>
          <a:p>
            <a:pPr lvl="1">
              <a:buClr>
                <a:srgbClr val="9D96C6"/>
              </a:buClr>
            </a:pPr>
            <a:r>
              <a:rPr lang="en-US" dirty="0" err="1"/>
              <a:t>Location:Ward</a:t>
            </a:r>
            <a:r>
              <a:rPr lang="en-US" dirty="0"/>
              <a:t> 54</a:t>
            </a:r>
          </a:p>
          <a:p>
            <a:pPr lvl="1">
              <a:buClr>
                <a:srgbClr val="9D96C6"/>
              </a:buClr>
            </a:pPr>
            <a:r>
              <a:rPr lang="en-US" dirty="0"/>
              <a:t>Cancelation Policy </a:t>
            </a:r>
          </a:p>
          <a:p>
            <a:pPr lvl="1">
              <a:buClr>
                <a:srgbClr val="9D96C6"/>
              </a:buClr>
            </a:pPr>
            <a:r>
              <a:rPr lang="en-US" dirty="0"/>
              <a:t>Hot Tub or Pool </a:t>
            </a:r>
          </a:p>
          <a:p>
            <a:pPr lvl="1">
              <a:buClr>
                <a:srgbClr val="9D96C6"/>
              </a:buClr>
            </a:pPr>
            <a:r>
              <a:rPr lang="en-US" dirty="0"/>
              <a:t>Room Type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CF706DA-13E8-4A4F-9260-551FB8127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1E0695-B586-4A8F-BA5A-13EEE18516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21771"/>
          <a:stretch/>
        </p:blipFill>
        <p:spPr>
          <a:xfrm>
            <a:off x="7552945" y="643465"/>
            <a:ext cx="3995592" cy="510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77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24F7045-1B8B-4422-9330-0BC8BF606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D0B3BD-E968-4364-878A-47D3A6AEF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4F89518-687C-4311-BF34-85E2EC69258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120392"/>
            <a:ext cx="10905066" cy="261721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8E5BCBF-E5D0-444B-A584-4A5FF79F9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21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5CCCD-B839-4802-8321-6FEF460D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Seasonality</a:t>
            </a:r>
          </a:p>
        </p:txBody>
      </p:sp>
      <p:pic>
        <p:nvPicPr>
          <p:cNvPr id="6" name="Content Placeholder 5" descr="A screenshot of a map&#10;&#10;Description automatically generated">
            <a:extLst>
              <a:ext uri="{FF2B5EF4-FFF2-40B4-BE49-F238E27FC236}">
                <a16:creationId xmlns:a16="http://schemas.microsoft.com/office/drawing/2014/main" id="{C5441E09-B6A1-43E8-ACCB-7BF370C4E6C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58750"/>
            <a:ext cx="4856163" cy="3258074"/>
          </a:xfrm>
        </p:spPr>
      </p:pic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762DDF1E-21DA-44B0-92DF-F7ECDC8E92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25" y="2244892"/>
            <a:ext cx="4857750" cy="3285791"/>
          </a:xfrm>
        </p:spPr>
      </p:pic>
    </p:spTree>
    <p:extLst>
      <p:ext uri="{BB962C8B-B14F-4D97-AF65-F5344CB8AC3E}">
        <p14:creationId xmlns:p14="http://schemas.microsoft.com/office/powerpoint/2010/main" val="1689489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B5346-8709-46F1-B559-8B343E3D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 can be done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8C110-7229-4B57-8EFA-6BEE19FA898E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/>
              <a:t>Text Analysis!!</a:t>
            </a:r>
          </a:p>
          <a:p>
            <a:r>
              <a:rPr lang="en-US" dirty="0"/>
              <a:t>Crime data</a:t>
            </a:r>
          </a:p>
          <a:p>
            <a:r>
              <a:rPr lang="en-US" dirty="0"/>
              <a:t>Computer Vision </a:t>
            </a:r>
          </a:p>
          <a:p>
            <a:r>
              <a:rPr lang="en-US" dirty="0"/>
              <a:t>Comparison to other cities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182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66CDA4A-6CAA-4FED-A424-FF9D363E9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19205F-C990-4B7B-B61D-70DA7A3D3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35229"/>
            <a:ext cx="9440034" cy="10596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Questions?</a:t>
            </a:r>
          </a:p>
        </p:txBody>
      </p:sp>
      <p:pic>
        <p:nvPicPr>
          <p:cNvPr id="32" name="Picture 25">
            <a:extLst>
              <a:ext uri="{FF2B5EF4-FFF2-40B4-BE49-F238E27FC236}">
                <a16:creationId xmlns:a16="http://schemas.microsoft.com/office/drawing/2014/main" id="{9B0DB875-49E3-4B9D-8AAE-D81A127B6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pic>
        <p:nvPicPr>
          <p:cNvPr id="7" name="Picture 6" descr="An island in the middle of a body of water&#10;&#10;Description automatically generated">
            <a:extLst>
              <a:ext uri="{FF2B5EF4-FFF2-40B4-BE49-F238E27FC236}">
                <a16:creationId xmlns:a16="http://schemas.microsoft.com/office/drawing/2014/main" id="{CFAFB8DC-AD95-4868-9DA9-966A3F7A502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t="25231" b="8520"/>
          <a:stretch/>
        </p:blipFill>
        <p:spPr>
          <a:xfrm>
            <a:off x="1169349" y="695008"/>
            <a:ext cx="9845346" cy="35256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24BD23-0333-4154-B5DF-F74E756F189D}"/>
              </a:ext>
            </a:extLst>
          </p:cNvPr>
          <p:cNvSpPr txBox="1"/>
          <p:nvPr/>
        </p:nvSpPr>
        <p:spPr>
          <a:xfrm>
            <a:off x="8520102" y="4020624"/>
            <a:ext cx="2494593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6" tooltip="http://www.adu.org.za/robben.ph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7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5738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LeftStep">
      <a:dk1>
        <a:srgbClr val="000000"/>
      </a:dk1>
      <a:lt1>
        <a:srgbClr val="FFFFFF"/>
      </a:lt1>
      <a:dk2>
        <a:srgbClr val="303C22"/>
      </a:dk2>
      <a:lt2>
        <a:srgbClr val="E7E8E2"/>
      </a:lt2>
      <a:accent1>
        <a:srgbClr val="9D96C6"/>
      </a:accent1>
      <a:accent2>
        <a:srgbClr val="7F8FBA"/>
      </a:accent2>
      <a:accent3>
        <a:srgbClr val="82AABB"/>
      </a:accent3>
      <a:accent4>
        <a:srgbClr val="77AFA9"/>
      </a:accent4>
      <a:accent5>
        <a:srgbClr val="83AD97"/>
      </a:accent5>
      <a:accent6>
        <a:srgbClr val="78B07B"/>
      </a:accent6>
      <a:hlink>
        <a:srgbClr val="808752"/>
      </a:hlink>
      <a:folHlink>
        <a:srgbClr val="828282"/>
      </a:folHlink>
    </a:clrScheme>
    <a:fontScheme name="Slate">
      <a:majorFont>
        <a:latin typeface="Bookman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5536</TotalTime>
  <Words>215</Words>
  <Application>Microsoft Office PowerPoint</Application>
  <PresentationFormat>Widescreen</PresentationFormat>
  <Paragraphs>49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Bookman Old Style</vt:lpstr>
      <vt:lpstr>Calibri</vt:lpstr>
      <vt:lpstr>Franklin Gothic Book</vt:lpstr>
      <vt:lpstr>Wingdings 2</vt:lpstr>
      <vt:lpstr>SlateVTI</vt:lpstr>
      <vt:lpstr>Airbnb:Capetown</vt:lpstr>
      <vt:lpstr>Intro</vt:lpstr>
      <vt:lpstr>Methodology</vt:lpstr>
      <vt:lpstr>Top Features</vt:lpstr>
      <vt:lpstr>PowerPoint Presentation</vt:lpstr>
      <vt:lpstr>Seasonality</vt:lpstr>
      <vt:lpstr>What Else can be done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Airbnb:Capetown</dc:title>
  <dc:creator>Kwasi Arhin</dc:creator>
  <cp:lastModifiedBy>Kwasi Arhin</cp:lastModifiedBy>
  <cp:revision>5</cp:revision>
  <dcterms:created xsi:type="dcterms:W3CDTF">2020-01-17T17:25:03Z</dcterms:created>
  <dcterms:modified xsi:type="dcterms:W3CDTF">2020-01-21T13:48:15Z</dcterms:modified>
</cp:coreProperties>
</file>