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33" r:id="rId4"/>
    <p:sldId id="334" r:id="rId5"/>
    <p:sldId id="338" r:id="rId6"/>
    <p:sldId id="339" r:id="rId7"/>
    <p:sldId id="340" r:id="rId8"/>
    <p:sldId id="335" r:id="rId9"/>
    <p:sldId id="336" r:id="rId10"/>
    <p:sldId id="341" r:id="rId11"/>
    <p:sldId id="345" r:id="rId12"/>
    <p:sldId id="337" r:id="rId13"/>
    <p:sldId id="342" r:id="rId14"/>
    <p:sldId id="346" r:id="rId15"/>
    <p:sldId id="343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F"/>
    <a:srgbClr val="FFFFFF"/>
    <a:srgbClr val="575757"/>
    <a:srgbClr val="9E1815"/>
    <a:srgbClr val="1F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D76DC-71CE-4CB4-9306-183E115B941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2E7593C-82FC-4E3E-8914-2D240438280F}">
      <dgm:prSet phldrT="[텍스트]"/>
      <dgm:spPr/>
      <dgm:t>
        <a:bodyPr/>
        <a:lstStyle/>
        <a:p>
          <a:pPr latinLnBrk="1"/>
          <a:r>
            <a:rPr lang="en-US" altLang="ko-KR" dirty="0"/>
            <a:t>Time</a:t>
          </a:r>
          <a:endParaRPr lang="ko-KR" altLang="en-US" dirty="0"/>
        </a:p>
      </dgm:t>
    </dgm:pt>
    <dgm:pt modelId="{952E5FB5-22F9-4F97-874E-C0FF7913A736}" type="par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B7E7328D-1C01-429E-80D6-97DAE8790A58}" type="sib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37DA135D-0147-4045-9ECD-CE4EBAE875DF}">
      <dgm:prSet phldrT="[텍스트]"/>
      <dgm:spPr/>
      <dgm:t>
        <a:bodyPr/>
        <a:lstStyle/>
        <a:p>
          <a:pPr latinLnBrk="1"/>
          <a:r>
            <a:rPr lang="en-US" altLang="ko-KR" dirty="0"/>
            <a:t>Dimension</a:t>
          </a:r>
          <a:endParaRPr lang="ko-KR" altLang="en-US" dirty="0"/>
        </a:p>
      </dgm:t>
    </dgm:pt>
    <dgm:pt modelId="{82B8B30C-3ED5-452C-98A3-2FD665E8B6FC}" type="par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B654AE04-60AE-4AFB-8464-10FD7C24233C}" type="sib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651ED9A7-9BB6-492E-9950-8194E6912254}">
      <dgm:prSet phldrT="[텍스트]"/>
      <dgm:spPr/>
      <dgm:t>
        <a:bodyPr/>
        <a:lstStyle/>
        <a:p>
          <a:pPr latinLnBrk="1"/>
          <a:r>
            <a:rPr lang="en-US" altLang="ko-KR" dirty="0"/>
            <a:t>Space</a:t>
          </a:r>
          <a:endParaRPr lang="ko-KR" altLang="en-US" dirty="0"/>
        </a:p>
      </dgm:t>
    </dgm:pt>
    <dgm:pt modelId="{2FA0015D-E31C-4661-BC93-2AA458FE5BEE}" type="par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7F7BA9B5-6CC4-4656-A6AD-A7D089CF840D}" type="sib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B68B5F67-ED7A-4EDD-9F8A-45F471279D0D}" type="pres">
      <dgm:prSet presAssocID="{7EFD76DC-71CE-4CB4-9306-183E115B941F}" presName="compositeShape" presStyleCnt="0">
        <dgm:presLayoutVars>
          <dgm:chMax val="7"/>
          <dgm:dir/>
          <dgm:resizeHandles val="exact"/>
        </dgm:presLayoutVars>
      </dgm:prSet>
      <dgm:spPr/>
    </dgm:pt>
    <dgm:pt modelId="{090F4923-4494-4A0A-BF92-A98F91646A8F}" type="pres">
      <dgm:prSet presAssocID="{32E7593C-82FC-4E3E-8914-2D240438280F}" presName="circ1" presStyleLbl="vennNode1" presStyleIdx="0" presStyleCnt="3"/>
      <dgm:spPr/>
    </dgm:pt>
    <dgm:pt modelId="{0F789897-3260-41F8-9FF2-CA2D78070F62}" type="pres">
      <dgm:prSet presAssocID="{32E7593C-82FC-4E3E-8914-2D24043828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7F9BDF-B1A9-4579-A0CB-A24EB21A56D1}" type="pres">
      <dgm:prSet presAssocID="{37DA135D-0147-4045-9ECD-CE4EBAE875DF}" presName="circ2" presStyleLbl="vennNode1" presStyleIdx="1" presStyleCnt="3"/>
      <dgm:spPr/>
    </dgm:pt>
    <dgm:pt modelId="{EF87CAC5-C012-4BFA-B8CE-DFC25846899E}" type="pres">
      <dgm:prSet presAssocID="{37DA135D-0147-4045-9ECD-CE4EBAE875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4AED55-7464-4245-AA69-CB27AC8D6CAB}" type="pres">
      <dgm:prSet presAssocID="{651ED9A7-9BB6-492E-9950-8194E6912254}" presName="circ3" presStyleLbl="vennNode1" presStyleIdx="2" presStyleCnt="3"/>
      <dgm:spPr/>
    </dgm:pt>
    <dgm:pt modelId="{31E34F30-9C58-47EA-B0AC-1463275A70E9}" type="pres">
      <dgm:prSet presAssocID="{651ED9A7-9BB6-492E-9950-8194E69122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27F3C04-4427-48DE-8159-DB09BA02DF47}" type="presOf" srcId="{32E7593C-82FC-4E3E-8914-2D240438280F}" destId="{0F789897-3260-41F8-9FF2-CA2D78070F62}" srcOrd="1" destOrd="0" presId="urn:microsoft.com/office/officeart/2005/8/layout/venn1"/>
    <dgm:cxn modelId="{BB4CB85C-2594-4DAD-B267-C620937581CB}" type="presOf" srcId="{651ED9A7-9BB6-492E-9950-8194E6912254}" destId="{BE4AED55-7464-4245-AA69-CB27AC8D6CAB}" srcOrd="0" destOrd="0" presId="urn:microsoft.com/office/officeart/2005/8/layout/venn1"/>
    <dgm:cxn modelId="{D02C6D67-B502-443A-9C4A-C4AEBED7CC39}" type="presOf" srcId="{7EFD76DC-71CE-4CB4-9306-183E115B941F}" destId="{B68B5F67-ED7A-4EDD-9F8A-45F471279D0D}" srcOrd="0" destOrd="0" presId="urn:microsoft.com/office/officeart/2005/8/layout/venn1"/>
    <dgm:cxn modelId="{366FC0A3-A5FE-4A13-A2AA-49232A18CD00}" type="presOf" srcId="{651ED9A7-9BB6-492E-9950-8194E6912254}" destId="{31E34F30-9C58-47EA-B0AC-1463275A70E9}" srcOrd="1" destOrd="0" presId="urn:microsoft.com/office/officeart/2005/8/layout/venn1"/>
    <dgm:cxn modelId="{DA5D4AAB-E7DD-4BE1-853E-9C97E20514B6}" type="presOf" srcId="{32E7593C-82FC-4E3E-8914-2D240438280F}" destId="{090F4923-4494-4A0A-BF92-A98F91646A8F}" srcOrd="0" destOrd="0" presId="urn:microsoft.com/office/officeart/2005/8/layout/venn1"/>
    <dgm:cxn modelId="{E58ABCAD-235B-428E-819A-DDA9664D1843}" type="presOf" srcId="{37DA135D-0147-4045-9ECD-CE4EBAE875DF}" destId="{457F9BDF-B1A9-4579-A0CB-A24EB21A56D1}" srcOrd="0" destOrd="0" presId="urn:microsoft.com/office/officeart/2005/8/layout/venn1"/>
    <dgm:cxn modelId="{30B5B7B4-3582-4B5F-A434-AE3A3AD4B42E}" srcId="{7EFD76DC-71CE-4CB4-9306-183E115B941F}" destId="{37DA135D-0147-4045-9ECD-CE4EBAE875DF}" srcOrd="1" destOrd="0" parTransId="{82B8B30C-3ED5-452C-98A3-2FD665E8B6FC}" sibTransId="{B654AE04-60AE-4AFB-8464-10FD7C24233C}"/>
    <dgm:cxn modelId="{91780EDC-4EBA-459F-8CC8-FC0AF890BEB9}" srcId="{7EFD76DC-71CE-4CB4-9306-183E115B941F}" destId="{32E7593C-82FC-4E3E-8914-2D240438280F}" srcOrd="0" destOrd="0" parTransId="{952E5FB5-22F9-4F97-874E-C0FF7913A736}" sibTransId="{B7E7328D-1C01-429E-80D6-97DAE8790A58}"/>
    <dgm:cxn modelId="{178B0CEB-9AC0-46E8-AE0D-31E9DBAF8D31}" srcId="{7EFD76DC-71CE-4CB4-9306-183E115B941F}" destId="{651ED9A7-9BB6-492E-9950-8194E6912254}" srcOrd="2" destOrd="0" parTransId="{2FA0015D-E31C-4661-BC93-2AA458FE5BEE}" sibTransId="{7F7BA9B5-6CC4-4656-A6AD-A7D089CF840D}"/>
    <dgm:cxn modelId="{2C91B5F6-27A7-4830-BC94-3E4A419579B4}" type="presOf" srcId="{37DA135D-0147-4045-9ECD-CE4EBAE875DF}" destId="{EF87CAC5-C012-4BFA-B8CE-DFC25846899E}" srcOrd="1" destOrd="0" presId="urn:microsoft.com/office/officeart/2005/8/layout/venn1"/>
    <dgm:cxn modelId="{AABD9FA4-26EC-4C26-8BAB-5B9B549D3C3B}" type="presParOf" srcId="{B68B5F67-ED7A-4EDD-9F8A-45F471279D0D}" destId="{090F4923-4494-4A0A-BF92-A98F91646A8F}" srcOrd="0" destOrd="0" presId="urn:microsoft.com/office/officeart/2005/8/layout/venn1"/>
    <dgm:cxn modelId="{E8EB7C5B-CB1E-442F-8C74-C5A98D23BE47}" type="presParOf" srcId="{B68B5F67-ED7A-4EDD-9F8A-45F471279D0D}" destId="{0F789897-3260-41F8-9FF2-CA2D78070F62}" srcOrd="1" destOrd="0" presId="urn:microsoft.com/office/officeart/2005/8/layout/venn1"/>
    <dgm:cxn modelId="{356DE620-D801-41DF-8662-BF62BD465676}" type="presParOf" srcId="{B68B5F67-ED7A-4EDD-9F8A-45F471279D0D}" destId="{457F9BDF-B1A9-4579-A0CB-A24EB21A56D1}" srcOrd="2" destOrd="0" presId="urn:microsoft.com/office/officeart/2005/8/layout/venn1"/>
    <dgm:cxn modelId="{B721F5F6-5ECA-47D5-A259-5125036E33E1}" type="presParOf" srcId="{B68B5F67-ED7A-4EDD-9F8A-45F471279D0D}" destId="{EF87CAC5-C012-4BFA-B8CE-DFC25846899E}" srcOrd="3" destOrd="0" presId="urn:microsoft.com/office/officeart/2005/8/layout/venn1"/>
    <dgm:cxn modelId="{355DCB69-53A7-4CBA-8A82-4663ECDEB360}" type="presParOf" srcId="{B68B5F67-ED7A-4EDD-9F8A-45F471279D0D}" destId="{BE4AED55-7464-4245-AA69-CB27AC8D6CAB}" srcOrd="4" destOrd="0" presId="urn:microsoft.com/office/officeart/2005/8/layout/venn1"/>
    <dgm:cxn modelId="{31572116-042C-4380-B1B1-8C3744B8BAF1}" type="presParOf" srcId="{B68B5F67-ED7A-4EDD-9F8A-45F471279D0D}" destId="{31E34F30-9C58-47EA-B0AC-1463275A70E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D76DC-71CE-4CB4-9306-183E115B941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2E7593C-82FC-4E3E-8914-2D240438280F}">
      <dgm:prSet phldrT="[텍스트]"/>
      <dgm:spPr/>
      <dgm:t>
        <a:bodyPr/>
        <a:lstStyle/>
        <a:p>
          <a:pPr latinLnBrk="1"/>
          <a:r>
            <a:rPr lang="en-US" altLang="ko-KR" dirty="0"/>
            <a:t>Time</a:t>
          </a:r>
          <a:endParaRPr lang="ko-KR" altLang="en-US" dirty="0"/>
        </a:p>
      </dgm:t>
    </dgm:pt>
    <dgm:pt modelId="{952E5FB5-22F9-4F97-874E-C0FF7913A736}" type="par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B7E7328D-1C01-429E-80D6-97DAE8790A58}" type="sib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37DA135D-0147-4045-9ECD-CE4EBAE875DF}">
      <dgm:prSet phldrT="[텍스트]"/>
      <dgm:spPr/>
      <dgm:t>
        <a:bodyPr/>
        <a:lstStyle/>
        <a:p>
          <a:pPr latinLnBrk="1"/>
          <a:r>
            <a:rPr lang="en-US" altLang="ko-KR" dirty="0"/>
            <a:t>Dimension</a:t>
          </a:r>
          <a:endParaRPr lang="ko-KR" altLang="en-US" dirty="0"/>
        </a:p>
      </dgm:t>
    </dgm:pt>
    <dgm:pt modelId="{82B8B30C-3ED5-452C-98A3-2FD665E8B6FC}" type="par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B654AE04-60AE-4AFB-8464-10FD7C24233C}" type="sib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651ED9A7-9BB6-492E-9950-8194E6912254}">
      <dgm:prSet phldrT="[텍스트]"/>
      <dgm:spPr/>
      <dgm:t>
        <a:bodyPr/>
        <a:lstStyle/>
        <a:p>
          <a:pPr latinLnBrk="1"/>
          <a:r>
            <a:rPr lang="en-US" altLang="ko-KR" dirty="0"/>
            <a:t>Space</a:t>
          </a:r>
          <a:endParaRPr lang="ko-KR" altLang="en-US" dirty="0"/>
        </a:p>
      </dgm:t>
    </dgm:pt>
    <dgm:pt modelId="{2FA0015D-E31C-4661-BC93-2AA458FE5BEE}" type="par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7F7BA9B5-6CC4-4656-A6AD-A7D089CF840D}" type="sib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B68B5F67-ED7A-4EDD-9F8A-45F471279D0D}" type="pres">
      <dgm:prSet presAssocID="{7EFD76DC-71CE-4CB4-9306-183E115B941F}" presName="compositeShape" presStyleCnt="0">
        <dgm:presLayoutVars>
          <dgm:chMax val="7"/>
          <dgm:dir/>
          <dgm:resizeHandles val="exact"/>
        </dgm:presLayoutVars>
      </dgm:prSet>
      <dgm:spPr/>
    </dgm:pt>
    <dgm:pt modelId="{090F4923-4494-4A0A-BF92-A98F91646A8F}" type="pres">
      <dgm:prSet presAssocID="{32E7593C-82FC-4E3E-8914-2D240438280F}" presName="circ1" presStyleLbl="vennNode1" presStyleIdx="0" presStyleCnt="3"/>
      <dgm:spPr/>
    </dgm:pt>
    <dgm:pt modelId="{0F789897-3260-41F8-9FF2-CA2D78070F62}" type="pres">
      <dgm:prSet presAssocID="{32E7593C-82FC-4E3E-8914-2D24043828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7F9BDF-B1A9-4579-A0CB-A24EB21A56D1}" type="pres">
      <dgm:prSet presAssocID="{37DA135D-0147-4045-9ECD-CE4EBAE875DF}" presName="circ2" presStyleLbl="vennNode1" presStyleIdx="1" presStyleCnt="3"/>
      <dgm:spPr/>
    </dgm:pt>
    <dgm:pt modelId="{EF87CAC5-C012-4BFA-B8CE-DFC25846899E}" type="pres">
      <dgm:prSet presAssocID="{37DA135D-0147-4045-9ECD-CE4EBAE875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4AED55-7464-4245-AA69-CB27AC8D6CAB}" type="pres">
      <dgm:prSet presAssocID="{651ED9A7-9BB6-492E-9950-8194E6912254}" presName="circ3" presStyleLbl="vennNode1" presStyleIdx="2" presStyleCnt="3"/>
      <dgm:spPr/>
    </dgm:pt>
    <dgm:pt modelId="{31E34F30-9C58-47EA-B0AC-1463275A70E9}" type="pres">
      <dgm:prSet presAssocID="{651ED9A7-9BB6-492E-9950-8194E69122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27F3C04-4427-48DE-8159-DB09BA02DF47}" type="presOf" srcId="{32E7593C-82FC-4E3E-8914-2D240438280F}" destId="{0F789897-3260-41F8-9FF2-CA2D78070F62}" srcOrd="1" destOrd="0" presId="urn:microsoft.com/office/officeart/2005/8/layout/venn1"/>
    <dgm:cxn modelId="{BB4CB85C-2594-4DAD-B267-C620937581CB}" type="presOf" srcId="{651ED9A7-9BB6-492E-9950-8194E6912254}" destId="{BE4AED55-7464-4245-AA69-CB27AC8D6CAB}" srcOrd="0" destOrd="0" presId="urn:microsoft.com/office/officeart/2005/8/layout/venn1"/>
    <dgm:cxn modelId="{D02C6D67-B502-443A-9C4A-C4AEBED7CC39}" type="presOf" srcId="{7EFD76DC-71CE-4CB4-9306-183E115B941F}" destId="{B68B5F67-ED7A-4EDD-9F8A-45F471279D0D}" srcOrd="0" destOrd="0" presId="urn:microsoft.com/office/officeart/2005/8/layout/venn1"/>
    <dgm:cxn modelId="{366FC0A3-A5FE-4A13-A2AA-49232A18CD00}" type="presOf" srcId="{651ED9A7-9BB6-492E-9950-8194E6912254}" destId="{31E34F30-9C58-47EA-B0AC-1463275A70E9}" srcOrd="1" destOrd="0" presId="urn:microsoft.com/office/officeart/2005/8/layout/venn1"/>
    <dgm:cxn modelId="{DA5D4AAB-E7DD-4BE1-853E-9C97E20514B6}" type="presOf" srcId="{32E7593C-82FC-4E3E-8914-2D240438280F}" destId="{090F4923-4494-4A0A-BF92-A98F91646A8F}" srcOrd="0" destOrd="0" presId="urn:microsoft.com/office/officeart/2005/8/layout/venn1"/>
    <dgm:cxn modelId="{E58ABCAD-235B-428E-819A-DDA9664D1843}" type="presOf" srcId="{37DA135D-0147-4045-9ECD-CE4EBAE875DF}" destId="{457F9BDF-B1A9-4579-A0CB-A24EB21A56D1}" srcOrd="0" destOrd="0" presId="urn:microsoft.com/office/officeart/2005/8/layout/venn1"/>
    <dgm:cxn modelId="{30B5B7B4-3582-4B5F-A434-AE3A3AD4B42E}" srcId="{7EFD76DC-71CE-4CB4-9306-183E115B941F}" destId="{37DA135D-0147-4045-9ECD-CE4EBAE875DF}" srcOrd="1" destOrd="0" parTransId="{82B8B30C-3ED5-452C-98A3-2FD665E8B6FC}" sibTransId="{B654AE04-60AE-4AFB-8464-10FD7C24233C}"/>
    <dgm:cxn modelId="{91780EDC-4EBA-459F-8CC8-FC0AF890BEB9}" srcId="{7EFD76DC-71CE-4CB4-9306-183E115B941F}" destId="{32E7593C-82FC-4E3E-8914-2D240438280F}" srcOrd="0" destOrd="0" parTransId="{952E5FB5-22F9-4F97-874E-C0FF7913A736}" sibTransId="{B7E7328D-1C01-429E-80D6-97DAE8790A58}"/>
    <dgm:cxn modelId="{178B0CEB-9AC0-46E8-AE0D-31E9DBAF8D31}" srcId="{7EFD76DC-71CE-4CB4-9306-183E115B941F}" destId="{651ED9A7-9BB6-492E-9950-8194E6912254}" srcOrd="2" destOrd="0" parTransId="{2FA0015D-E31C-4661-BC93-2AA458FE5BEE}" sibTransId="{7F7BA9B5-6CC4-4656-A6AD-A7D089CF840D}"/>
    <dgm:cxn modelId="{2C91B5F6-27A7-4830-BC94-3E4A419579B4}" type="presOf" srcId="{37DA135D-0147-4045-9ECD-CE4EBAE875DF}" destId="{EF87CAC5-C012-4BFA-B8CE-DFC25846899E}" srcOrd="1" destOrd="0" presId="urn:microsoft.com/office/officeart/2005/8/layout/venn1"/>
    <dgm:cxn modelId="{AABD9FA4-26EC-4C26-8BAB-5B9B549D3C3B}" type="presParOf" srcId="{B68B5F67-ED7A-4EDD-9F8A-45F471279D0D}" destId="{090F4923-4494-4A0A-BF92-A98F91646A8F}" srcOrd="0" destOrd="0" presId="urn:microsoft.com/office/officeart/2005/8/layout/venn1"/>
    <dgm:cxn modelId="{E8EB7C5B-CB1E-442F-8C74-C5A98D23BE47}" type="presParOf" srcId="{B68B5F67-ED7A-4EDD-9F8A-45F471279D0D}" destId="{0F789897-3260-41F8-9FF2-CA2D78070F62}" srcOrd="1" destOrd="0" presId="urn:microsoft.com/office/officeart/2005/8/layout/venn1"/>
    <dgm:cxn modelId="{356DE620-D801-41DF-8662-BF62BD465676}" type="presParOf" srcId="{B68B5F67-ED7A-4EDD-9F8A-45F471279D0D}" destId="{457F9BDF-B1A9-4579-A0CB-A24EB21A56D1}" srcOrd="2" destOrd="0" presId="urn:microsoft.com/office/officeart/2005/8/layout/venn1"/>
    <dgm:cxn modelId="{B721F5F6-5ECA-47D5-A259-5125036E33E1}" type="presParOf" srcId="{B68B5F67-ED7A-4EDD-9F8A-45F471279D0D}" destId="{EF87CAC5-C012-4BFA-B8CE-DFC25846899E}" srcOrd="3" destOrd="0" presId="urn:microsoft.com/office/officeart/2005/8/layout/venn1"/>
    <dgm:cxn modelId="{355DCB69-53A7-4CBA-8A82-4663ECDEB360}" type="presParOf" srcId="{B68B5F67-ED7A-4EDD-9F8A-45F471279D0D}" destId="{BE4AED55-7464-4245-AA69-CB27AC8D6CAB}" srcOrd="4" destOrd="0" presId="urn:microsoft.com/office/officeart/2005/8/layout/venn1"/>
    <dgm:cxn modelId="{31572116-042C-4380-B1B1-8C3744B8BAF1}" type="presParOf" srcId="{B68B5F67-ED7A-4EDD-9F8A-45F471279D0D}" destId="{31E34F30-9C58-47EA-B0AC-1463275A70E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FD76DC-71CE-4CB4-9306-183E115B941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2E7593C-82FC-4E3E-8914-2D240438280F}">
      <dgm:prSet phldrT="[텍스트]"/>
      <dgm:spPr/>
      <dgm:t>
        <a:bodyPr/>
        <a:lstStyle/>
        <a:p>
          <a:pPr latinLnBrk="1"/>
          <a:r>
            <a:rPr lang="en-US" altLang="ko-KR" dirty="0"/>
            <a:t>Time</a:t>
          </a:r>
          <a:endParaRPr lang="ko-KR" altLang="en-US" dirty="0"/>
        </a:p>
      </dgm:t>
    </dgm:pt>
    <dgm:pt modelId="{952E5FB5-22F9-4F97-874E-C0FF7913A736}" type="par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B7E7328D-1C01-429E-80D6-97DAE8790A58}" type="sib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37DA135D-0147-4045-9ECD-CE4EBAE875DF}">
      <dgm:prSet phldrT="[텍스트]"/>
      <dgm:spPr/>
      <dgm:t>
        <a:bodyPr/>
        <a:lstStyle/>
        <a:p>
          <a:pPr latinLnBrk="1"/>
          <a:r>
            <a:rPr lang="en-US" altLang="ko-KR" dirty="0"/>
            <a:t>Dimension</a:t>
          </a:r>
          <a:endParaRPr lang="ko-KR" altLang="en-US" dirty="0"/>
        </a:p>
      </dgm:t>
    </dgm:pt>
    <dgm:pt modelId="{82B8B30C-3ED5-452C-98A3-2FD665E8B6FC}" type="par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B654AE04-60AE-4AFB-8464-10FD7C24233C}" type="sib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651ED9A7-9BB6-492E-9950-8194E6912254}">
      <dgm:prSet phldrT="[텍스트]"/>
      <dgm:spPr/>
      <dgm:t>
        <a:bodyPr/>
        <a:lstStyle/>
        <a:p>
          <a:pPr latinLnBrk="1"/>
          <a:r>
            <a:rPr lang="en-US" altLang="ko-KR" dirty="0"/>
            <a:t>Space</a:t>
          </a:r>
          <a:endParaRPr lang="ko-KR" altLang="en-US" dirty="0"/>
        </a:p>
      </dgm:t>
    </dgm:pt>
    <dgm:pt modelId="{2FA0015D-E31C-4661-BC93-2AA458FE5BEE}" type="par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7F7BA9B5-6CC4-4656-A6AD-A7D089CF840D}" type="sib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B68B5F67-ED7A-4EDD-9F8A-45F471279D0D}" type="pres">
      <dgm:prSet presAssocID="{7EFD76DC-71CE-4CB4-9306-183E115B941F}" presName="compositeShape" presStyleCnt="0">
        <dgm:presLayoutVars>
          <dgm:chMax val="7"/>
          <dgm:dir/>
          <dgm:resizeHandles val="exact"/>
        </dgm:presLayoutVars>
      </dgm:prSet>
      <dgm:spPr/>
    </dgm:pt>
    <dgm:pt modelId="{090F4923-4494-4A0A-BF92-A98F91646A8F}" type="pres">
      <dgm:prSet presAssocID="{32E7593C-82FC-4E3E-8914-2D240438280F}" presName="circ1" presStyleLbl="vennNode1" presStyleIdx="0" presStyleCnt="3"/>
      <dgm:spPr/>
    </dgm:pt>
    <dgm:pt modelId="{0F789897-3260-41F8-9FF2-CA2D78070F62}" type="pres">
      <dgm:prSet presAssocID="{32E7593C-82FC-4E3E-8914-2D24043828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7F9BDF-B1A9-4579-A0CB-A24EB21A56D1}" type="pres">
      <dgm:prSet presAssocID="{37DA135D-0147-4045-9ECD-CE4EBAE875DF}" presName="circ2" presStyleLbl="vennNode1" presStyleIdx="1" presStyleCnt="3"/>
      <dgm:spPr/>
    </dgm:pt>
    <dgm:pt modelId="{EF87CAC5-C012-4BFA-B8CE-DFC25846899E}" type="pres">
      <dgm:prSet presAssocID="{37DA135D-0147-4045-9ECD-CE4EBAE875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4AED55-7464-4245-AA69-CB27AC8D6CAB}" type="pres">
      <dgm:prSet presAssocID="{651ED9A7-9BB6-492E-9950-8194E6912254}" presName="circ3" presStyleLbl="vennNode1" presStyleIdx="2" presStyleCnt="3"/>
      <dgm:spPr/>
    </dgm:pt>
    <dgm:pt modelId="{31E34F30-9C58-47EA-B0AC-1463275A70E9}" type="pres">
      <dgm:prSet presAssocID="{651ED9A7-9BB6-492E-9950-8194E69122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27F3C04-4427-48DE-8159-DB09BA02DF47}" type="presOf" srcId="{32E7593C-82FC-4E3E-8914-2D240438280F}" destId="{0F789897-3260-41F8-9FF2-CA2D78070F62}" srcOrd="1" destOrd="0" presId="urn:microsoft.com/office/officeart/2005/8/layout/venn1"/>
    <dgm:cxn modelId="{BB4CB85C-2594-4DAD-B267-C620937581CB}" type="presOf" srcId="{651ED9A7-9BB6-492E-9950-8194E6912254}" destId="{BE4AED55-7464-4245-AA69-CB27AC8D6CAB}" srcOrd="0" destOrd="0" presId="urn:microsoft.com/office/officeart/2005/8/layout/venn1"/>
    <dgm:cxn modelId="{D02C6D67-B502-443A-9C4A-C4AEBED7CC39}" type="presOf" srcId="{7EFD76DC-71CE-4CB4-9306-183E115B941F}" destId="{B68B5F67-ED7A-4EDD-9F8A-45F471279D0D}" srcOrd="0" destOrd="0" presId="urn:microsoft.com/office/officeart/2005/8/layout/venn1"/>
    <dgm:cxn modelId="{366FC0A3-A5FE-4A13-A2AA-49232A18CD00}" type="presOf" srcId="{651ED9A7-9BB6-492E-9950-8194E6912254}" destId="{31E34F30-9C58-47EA-B0AC-1463275A70E9}" srcOrd="1" destOrd="0" presId="urn:microsoft.com/office/officeart/2005/8/layout/venn1"/>
    <dgm:cxn modelId="{DA5D4AAB-E7DD-4BE1-853E-9C97E20514B6}" type="presOf" srcId="{32E7593C-82FC-4E3E-8914-2D240438280F}" destId="{090F4923-4494-4A0A-BF92-A98F91646A8F}" srcOrd="0" destOrd="0" presId="urn:microsoft.com/office/officeart/2005/8/layout/venn1"/>
    <dgm:cxn modelId="{E58ABCAD-235B-428E-819A-DDA9664D1843}" type="presOf" srcId="{37DA135D-0147-4045-9ECD-CE4EBAE875DF}" destId="{457F9BDF-B1A9-4579-A0CB-A24EB21A56D1}" srcOrd="0" destOrd="0" presId="urn:microsoft.com/office/officeart/2005/8/layout/venn1"/>
    <dgm:cxn modelId="{30B5B7B4-3582-4B5F-A434-AE3A3AD4B42E}" srcId="{7EFD76DC-71CE-4CB4-9306-183E115B941F}" destId="{37DA135D-0147-4045-9ECD-CE4EBAE875DF}" srcOrd="1" destOrd="0" parTransId="{82B8B30C-3ED5-452C-98A3-2FD665E8B6FC}" sibTransId="{B654AE04-60AE-4AFB-8464-10FD7C24233C}"/>
    <dgm:cxn modelId="{91780EDC-4EBA-459F-8CC8-FC0AF890BEB9}" srcId="{7EFD76DC-71CE-4CB4-9306-183E115B941F}" destId="{32E7593C-82FC-4E3E-8914-2D240438280F}" srcOrd="0" destOrd="0" parTransId="{952E5FB5-22F9-4F97-874E-C0FF7913A736}" sibTransId="{B7E7328D-1C01-429E-80D6-97DAE8790A58}"/>
    <dgm:cxn modelId="{178B0CEB-9AC0-46E8-AE0D-31E9DBAF8D31}" srcId="{7EFD76DC-71CE-4CB4-9306-183E115B941F}" destId="{651ED9A7-9BB6-492E-9950-8194E6912254}" srcOrd="2" destOrd="0" parTransId="{2FA0015D-E31C-4661-BC93-2AA458FE5BEE}" sibTransId="{7F7BA9B5-6CC4-4656-A6AD-A7D089CF840D}"/>
    <dgm:cxn modelId="{2C91B5F6-27A7-4830-BC94-3E4A419579B4}" type="presOf" srcId="{37DA135D-0147-4045-9ECD-CE4EBAE875DF}" destId="{EF87CAC5-C012-4BFA-B8CE-DFC25846899E}" srcOrd="1" destOrd="0" presId="urn:microsoft.com/office/officeart/2005/8/layout/venn1"/>
    <dgm:cxn modelId="{AABD9FA4-26EC-4C26-8BAB-5B9B549D3C3B}" type="presParOf" srcId="{B68B5F67-ED7A-4EDD-9F8A-45F471279D0D}" destId="{090F4923-4494-4A0A-BF92-A98F91646A8F}" srcOrd="0" destOrd="0" presId="urn:microsoft.com/office/officeart/2005/8/layout/venn1"/>
    <dgm:cxn modelId="{E8EB7C5B-CB1E-442F-8C74-C5A98D23BE47}" type="presParOf" srcId="{B68B5F67-ED7A-4EDD-9F8A-45F471279D0D}" destId="{0F789897-3260-41F8-9FF2-CA2D78070F62}" srcOrd="1" destOrd="0" presId="urn:microsoft.com/office/officeart/2005/8/layout/venn1"/>
    <dgm:cxn modelId="{356DE620-D801-41DF-8662-BF62BD465676}" type="presParOf" srcId="{B68B5F67-ED7A-4EDD-9F8A-45F471279D0D}" destId="{457F9BDF-B1A9-4579-A0CB-A24EB21A56D1}" srcOrd="2" destOrd="0" presId="urn:microsoft.com/office/officeart/2005/8/layout/venn1"/>
    <dgm:cxn modelId="{B721F5F6-5ECA-47D5-A259-5125036E33E1}" type="presParOf" srcId="{B68B5F67-ED7A-4EDD-9F8A-45F471279D0D}" destId="{EF87CAC5-C012-4BFA-B8CE-DFC25846899E}" srcOrd="3" destOrd="0" presId="urn:microsoft.com/office/officeart/2005/8/layout/venn1"/>
    <dgm:cxn modelId="{355DCB69-53A7-4CBA-8A82-4663ECDEB360}" type="presParOf" srcId="{B68B5F67-ED7A-4EDD-9F8A-45F471279D0D}" destId="{BE4AED55-7464-4245-AA69-CB27AC8D6CAB}" srcOrd="4" destOrd="0" presId="urn:microsoft.com/office/officeart/2005/8/layout/venn1"/>
    <dgm:cxn modelId="{31572116-042C-4380-B1B1-8C3744B8BAF1}" type="presParOf" srcId="{B68B5F67-ED7A-4EDD-9F8A-45F471279D0D}" destId="{31E34F30-9C58-47EA-B0AC-1463275A70E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FD76DC-71CE-4CB4-9306-183E115B941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2E7593C-82FC-4E3E-8914-2D240438280F}">
      <dgm:prSet phldrT="[텍스트]"/>
      <dgm:spPr/>
      <dgm:t>
        <a:bodyPr/>
        <a:lstStyle/>
        <a:p>
          <a:pPr latinLnBrk="1"/>
          <a:r>
            <a:rPr lang="en-US" altLang="ko-KR" b="1" dirty="0">
              <a:solidFill>
                <a:srgbClr val="FF0000"/>
              </a:solidFill>
            </a:rPr>
            <a:t>Time</a:t>
          </a:r>
          <a:endParaRPr lang="ko-KR" altLang="en-US" b="1" dirty="0">
            <a:solidFill>
              <a:srgbClr val="FF0000"/>
            </a:solidFill>
          </a:endParaRPr>
        </a:p>
      </dgm:t>
    </dgm:pt>
    <dgm:pt modelId="{952E5FB5-22F9-4F97-874E-C0FF7913A736}" type="par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B7E7328D-1C01-429E-80D6-97DAE8790A58}" type="sibTrans" cxnId="{91780EDC-4EBA-459F-8CC8-FC0AF890BEB9}">
      <dgm:prSet/>
      <dgm:spPr/>
      <dgm:t>
        <a:bodyPr/>
        <a:lstStyle/>
        <a:p>
          <a:pPr latinLnBrk="1"/>
          <a:endParaRPr lang="ko-KR" altLang="en-US"/>
        </a:p>
      </dgm:t>
    </dgm:pt>
    <dgm:pt modelId="{37DA135D-0147-4045-9ECD-CE4EBAE875DF}">
      <dgm:prSet phldrT="[텍스트]"/>
      <dgm:spPr/>
      <dgm:t>
        <a:bodyPr/>
        <a:lstStyle/>
        <a:p>
          <a:pPr latinLnBrk="1"/>
          <a:r>
            <a:rPr lang="en-US" altLang="ko-KR" dirty="0"/>
            <a:t>Dimension</a:t>
          </a:r>
          <a:endParaRPr lang="ko-KR" altLang="en-US" dirty="0"/>
        </a:p>
      </dgm:t>
    </dgm:pt>
    <dgm:pt modelId="{82B8B30C-3ED5-452C-98A3-2FD665E8B6FC}" type="par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B654AE04-60AE-4AFB-8464-10FD7C24233C}" type="sibTrans" cxnId="{30B5B7B4-3582-4B5F-A434-AE3A3AD4B42E}">
      <dgm:prSet/>
      <dgm:spPr/>
      <dgm:t>
        <a:bodyPr/>
        <a:lstStyle/>
        <a:p>
          <a:pPr latinLnBrk="1"/>
          <a:endParaRPr lang="ko-KR" altLang="en-US"/>
        </a:p>
      </dgm:t>
    </dgm:pt>
    <dgm:pt modelId="{651ED9A7-9BB6-492E-9950-8194E6912254}">
      <dgm:prSet phldrT="[텍스트]"/>
      <dgm:spPr/>
      <dgm:t>
        <a:bodyPr/>
        <a:lstStyle/>
        <a:p>
          <a:pPr latinLnBrk="1"/>
          <a:r>
            <a:rPr lang="en-US" altLang="ko-KR" dirty="0"/>
            <a:t>Space</a:t>
          </a:r>
          <a:endParaRPr lang="ko-KR" altLang="en-US" dirty="0"/>
        </a:p>
      </dgm:t>
    </dgm:pt>
    <dgm:pt modelId="{2FA0015D-E31C-4661-BC93-2AA458FE5BEE}" type="par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7F7BA9B5-6CC4-4656-A6AD-A7D089CF840D}" type="sibTrans" cxnId="{178B0CEB-9AC0-46E8-AE0D-31E9DBAF8D31}">
      <dgm:prSet/>
      <dgm:spPr/>
      <dgm:t>
        <a:bodyPr/>
        <a:lstStyle/>
        <a:p>
          <a:pPr latinLnBrk="1"/>
          <a:endParaRPr lang="ko-KR" altLang="en-US"/>
        </a:p>
      </dgm:t>
    </dgm:pt>
    <dgm:pt modelId="{B68B5F67-ED7A-4EDD-9F8A-45F471279D0D}" type="pres">
      <dgm:prSet presAssocID="{7EFD76DC-71CE-4CB4-9306-183E115B941F}" presName="compositeShape" presStyleCnt="0">
        <dgm:presLayoutVars>
          <dgm:chMax val="7"/>
          <dgm:dir/>
          <dgm:resizeHandles val="exact"/>
        </dgm:presLayoutVars>
      </dgm:prSet>
      <dgm:spPr/>
    </dgm:pt>
    <dgm:pt modelId="{090F4923-4494-4A0A-BF92-A98F91646A8F}" type="pres">
      <dgm:prSet presAssocID="{32E7593C-82FC-4E3E-8914-2D240438280F}" presName="circ1" presStyleLbl="vennNode1" presStyleIdx="0" presStyleCnt="3"/>
      <dgm:spPr/>
    </dgm:pt>
    <dgm:pt modelId="{0F789897-3260-41F8-9FF2-CA2D78070F62}" type="pres">
      <dgm:prSet presAssocID="{32E7593C-82FC-4E3E-8914-2D24043828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7F9BDF-B1A9-4579-A0CB-A24EB21A56D1}" type="pres">
      <dgm:prSet presAssocID="{37DA135D-0147-4045-9ECD-CE4EBAE875DF}" presName="circ2" presStyleLbl="vennNode1" presStyleIdx="1" presStyleCnt="3"/>
      <dgm:spPr/>
    </dgm:pt>
    <dgm:pt modelId="{EF87CAC5-C012-4BFA-B8CE-DFC25846899E}" type="pres">
      <dgm:prSet presAssocID="{37DA135D-0147-4045-9ECD-CE4EBAE875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4AED55-7464-4245-AA69-CB27AC8D6CAB}" type="pres">
      <dgm:prSet presAssocID="{651ED9A7-9BB6-492E-9950-8194E6912254}" presName="circ3" presStyleLbl="vennNode1" presStyleIdx="2" presStyleCnt="3"/>
      <dgm:spPr/>
    </dgm:pt>
    <dgm:pt modelId="{31E34F30-9C58-47EA-B0AC-1463275A70E9}" type="pres">
      <dgm:prSet presAssocID="{651ED9A7-9BB6-492E-9950-8194E69122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27F3C04-4427-48DE-8159-DB09BA02DF47}" type="presOf" srcId="{32E7593C-82FC-4E3E-8914-2D240438280F}" destId="{0F789897-3260-41F8-9FF2-CA2D78070F62}" srcOrd="1" destOrd="0" presId="urn:microsoft.com/office/officeart/2005/8/layout/venn1"/>
    <dgm:cxn modelId="{BB4CB85C-2594-4DAD-B267-C620937581CB}" type="presOf" srcId="{651ED9A7-9BB6-492E-9950-8194E6912254}" destId="{BE4AED55-7464-4245-AA69-CB27AC8D6CAB}" srcOrd="0" destOrd="0" presId="urn:microsoft.com/office/officeart/2005/8/layout/venn1"/>
    <dgm:cxn modelId="{D02C6D67-B502-443A-9C4A-C4AEBED7CC39}" type="presOf" srcId="{7EFD76DC-71CE-4CB4-9306-183E115B941F}" destId="{B68B5F67-ED7A-4EDD-9F8A-45F471279D0D}" srcOrd="0" destOrd="0" presId="urn:microsoft.com/office/officeart/2005/8/layout/venn1"/>
    <dgm:cxn modelId="{366FC0A3-A5FE-4A13-A2AA-49232A18CD00}" type="presOf" srcId="{651ED9A7-9BB6-492E-9950-8194E6912254}" destId="{31E34F30-9C58-47EA-B0AC-1463275A70E9}" srcOrd="1" destOrd="0" presId="urn:microsoft.com/office/officeart/2005/8/layout/venn1"/>
    <dgm:cxn modelId="{DA5D4AAB-E7DD-4BE1-853E-9C97E20514B6}" type="presOf" srcId="{32E7593C-82FC-4E3E-8914-2D240438280F}" destId="{090F4923-4494-4A0A-BF92-A98F91646A8F}" srcOrd="0" destOrd="0" presId="urn:microsoft.com/office/officeart/2005/8/layout/venn1"/>
    <dgm:cxn modelId="{E58ABCAD-235B-428E-819A-DDA9664D1843}" type="presOf" srcId="{37DA135D-0147-4045-9ECD-CE4EBAE875DF}" destId="{457F9BDF-B1A9-4579-A0CB-A24EB21A56D1}" srcOrd="0" destOrd="0" presId="urn:microsoft.com/office/officeart/2005/8/layout/venn1"/>
    <dgm:cxn modelId="{30B5B7B4-3582-4B5F-A434-AE3A3AD4B42E}" srcId="{7EFD76DC-71CE-4CB4-9306-183E115B941F}" destId="{37DA135D-0147-4045-9ECD-CE4EBAE875DF}" srcOrd="1" destOrd="0" parTransId="{82B8B30C-3ED5-452C-98A3-2FD665E8B6FC}" sibTransId="{B654AE04-60AE-4AFB-8464-10FD7C24233C}"/>
    <dgm:cxn modelId="{91780EDC-4EBA-459F-8CC8-FC0AF890BEB9}" srcId="{7EFD76DC-71CE-4CB4-9306-183E115B941F}" destId="{32E7593C-82FC-4E3E-8914-2D240438280F}" srcOrd="0" destOrd="0" parTransId="{952E5FB5-22F9-4F97-874E-C0FF7913A736}" sibTransId="{B7E7328D-1C01-429E-80D6-97DAE8790A58}"/>
    <dgm:cxn modelId="{178B0CEB-9AC0-46E8-AE0D-31E9DBAF8D31}" srcId="{7EFD76DC-71CE-4CB4-9306-183E115B941F}" destId="{651ED9A7-9BB6-492E-9950-8194E6912254}" srcOrd="2" destOrd="0" parTransId="{2FA0015D-E31C-4661-BC93-2AA458FE5BEE}" sibTransId="{7F7BA9B5-6CC4-4656-A6AD-A7D089CF840D}"/>
    <dgm:cxn modelId="{2C91B5F6-27A7-4830-BC94-3E4A419579B4}" type="presOf" srcId="{37DA135D-0147-4045-9ECD-CE4EBAE875DF}" destId="{EF87CAC5-C012-4BFA-B8CE-DFC25846899E}" srcOrd="1" destOrd="0" presId="urn:microsoft.com/office/officeart/2005/8/layout/venn1"/>
    <dgm:cxn modelId="{AABD9FA4-26EC-4C26-8BAB-5B9B549D3C3B}" type="presParOf" srcId="{B68B5F67-ED7A-4EDD-9F8A-45F471279D0D}" destId="{090F4923-4494-4A0A-BF92-A98F91646A8F}" srcOrd="0" destOrd="0" presId="urn:microsoft.com/office/officeart/2005/8/layout/venn1"/>
    <dgm:cxn modelId="{E8EB7C5B-CB1E-442F-8C74-C5A98D23BE47}" type="presParOf" srcId="{B68B5F67-ED7A-4EDD-9F8A-45F471279D0D}" destId="{0F789897-3260-41F8-9FF2-CA2D78070F62}" srcOrd="1" destOrd="0" presId="urn:microsoft.com/office/officeart/2005/8/layout/venn1"/>
    <dgm:cxn modelId="{356DE620-D801-41DF-8662-BF62BD465676}" type="presParOf" srcId="{B68B5F67-ED7A-4EDD-9F8A-45F471279D0D}" destId="{457F9BDF-B1A9-4579-A0CB-A24EB21A56D1}" srcOrd="2" destOrd="0" presId="urn:microsoft.com/office/officeart/2005/8/layout/venn1"/>
    <dgm:cxn modelId="{B721F5F6-5ECA-47D5-A259-5125036E33E1}" type="presParOf" srcId="{B68B5F67-ED7A-4EDD-9F8A-45F471279D0D}" destId="{EF87CAC5-C012-4BFA-B8CE-DFC25846899E}" srcOrd="3" destOrd="0" presId="urn:microsoft.com/office/officeart/2005/8/layout/venn1"/>
    <dgm:cxn modelId="{355DCB69-53A7-4CBA-8A82-4663ECDEB360}" type="presParOf" srcId="{B68B5F67-ED7A-4EDD-9F8A-45F471279D0D}" destId="{BE4AED55-7464-4245-AA69-CB27AC8D6CAB}" srcOrd="4" destOrd="0" presId="urn:microsoft.com/office/officeart/2005/8/layout/venn1"/>
    <dgm:cxn modelId="{31572116-042C-4380-B1B1-8C3744B8BAF1}" type="presParOf" srcId="{B68B5F67-ED7A-4EDD-9F8A-45F471279D0D}" destId="{31E34F30-9C58-47EA-B0AC-1463275A70E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64F937-1B05-4F11-B5E8-AA3017BF417B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C346BB3-3CB7-44BB-AF1C-F8FF46E82B1D}">
      <dgm:prSet phldrT="[텍스트]"/>
      <dgm:spPr/>
      <dgm:t>
        <a:bodyPr anchor="ctr"/>
        <a:lstStyle/>
        <a:p>
          <a:pPr latinLnBrk="1"/>
          <a:r>
            <a:rPr lang="en-US" altLang="ko-KR" dirty="0"/>
            <a:t>Natural language process </a:t>
          </a:r>
          <a:endParaRPr lang="ko-KR" altLang="en-US" dirty="0"/>
        </a:p>
      </dgm:t>
    </dgm:pt>
    <dgm:pt modelId="{93C1BCA0-0A1B-4429-86BA-9FC527EC1E1B}" type="parTrans" cxnId="{59F26B8F-7183-4954-86A3-39AED461059F}">
      <dgm:prSet/>
      <dgm:spPr/>
      <dgm:t>
        <a:bodyPr/>
        <a:lstStyle/>
        <a:p>
          <a:pPr latinLnBrk="1"/>
          <a:endParaRPr lang="ko-KR" altLang="en-US"/>
        </a:p>
      </dgm:t>
    </dgm:pt>
    <dgm:pt modelId="{4CBC0345-CF1B-4A20-B981-B8E8D5A76B00}" type="sibTrans" cxnId="{59F26B8F-7183-4954-86A3-39AED461059F}">
      <dgm:prSet/>
      <dgm:spPr/>
      <dgm:t>
        <a:bodyPr/>
        <a:lstStyle/>
        <a:p>
          <a:pPr latinLnBrk="1"/>
          <a:endParaRPr lang="ko-KR" altLang="en-US"/>
        </a:p>
      </dgm:t>
    </dgm:pt>
    <dgm:pt modelId="{9B7FE2A5-8972-4E1D-8E85-936B3F9E73BE}">
      <dgm:prSet phldrT="[텍스트]"/>
      <dgm:spPr/>
      <dgm:t>
        <a:bodyPr anchor="ctr"/>
        <a:lstStyle/>
        <a:p>
          <a:pPr latinLnBrk="1"/>
          <a:r>
            <a:rPr lang="en-US" altLang="ko-KR" dirty="0"/>
            <a:t>Time series modeling</a:t>
          </a:r>
          <a:endParaRPr lang="ko-KR" altLang="en-US" dirty="0"/>
        </a:p>
      </dgm:t>
    </dgm:pt>
    <dgm:pt modelId="{3FC5DD05-D477-49C9-B05B-5EAEF6FB36BB}" type="parTrans" cxnId="{77056E31-DE8C-440B-9FC5-B346BF12EF03}">
      <dgm:prSet/>
      <dgm:spPr/>
      <dgm:t>
        <a:bodyPr/>
        <a:lstStyle/>
        <a:p>
          <a:pPr latinLnBrk="1"/>
          <a:endParaRPr lang="ko-KR" altLang="en-US"/>
        </a:p>
      </dgm:t>
    </dgm:pt>
    <dgm:pt modelId="{00B10987-9DA3-4BAA-BB65-24309ED84FBD}" type="sibTrans" cxnId="{77056E31-DE8C-440B-9FC5-B346BF12EF03}">
      <dgm:prSet/>
      <dgm:spPr/>
      <dgm:t>
        <a:bodyPr/>
        <a:lstStyle/>
        <a:p>
          <a:pPr latinLnBrk="1"/>
          <a:endParaRPr lang="ko-KR" altLang="en-US"/>
        </a:p>
      </dgm:t>
    </dgm:pt>
    <dgm:pt modelId="{0DC3CE20-547E-4BB9-B084-51C943527096}" type="pres">
      <dgm:prSet presAssocID="{9764F937-1B05-4F11-B5E8-AA3017BF417B}" presName="Name0" presStyleCnt="0">
        <dgm:presLayoutVars>
          <dgm:chMax val="2"/>
          <dgm:chPref val="2"/>
          <dgm:animLvl val="lvl"/>
        </dgm:presLayoutVars>
      </dgm:prSet>
      <dgm:spPr/>
    </dgm:pt>
    <dgm:pt modelId="{6FB4480F-A324-4840-8094-13B93E990956}" type="pres">
      <dgm:prSet presAssocID="{9764F937-1B05-4F11-B5E8-AA3017BF417B}" presName="LeftText" presStyleLbl="revTx" presStyleIdx="0" presStyleCnt="0">
        <dgm:presLayoutVars>
          <dgm:bulletEnabled val="1"/>
        </dgm:presLayoutVars>
      </dgm:prSet>
      <dgm:spPr/>
    </dgm:pt>
    <dgm:pt modelId="{B1B6E9AD-C429-43FA-9416-A7D94304F2DB}" type="pres">
      <dgm:prSet presAssocID="{9764F937-1B05-4F11-B5E8-AA3017BF417B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DD2311FB-DFFE-4CE2-9DD5-04B4B696325E}" type="pres">
      <dgm:prSet presAssocID="{9764F937-1B05-4F11-B5E8-AA3017BF417B}" presName="RightText" presStyleLbl="revTx" presStyleIdx="0" presStyleCnt="0">
        <dgm:presLayoutVars>
          <dgm:bulletEnabled val="1"/>
        </dgm:presLayoutVars>
      </dgm:prSet>
      <dgm:spPr/>
    </dgm:pt>
    <dgm:pt modelId="{BF07AA7C-5120-425A-8961-BE7D20322CF8}" type="pres">
      <dgm:prSet presAssocID="{9764F937-1B05-4F11-B5E8-AA3017BF417B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C226AA3C-E375-4CBE-87AE-634B5CAE571D}" type="pres">
      <dgm:prSet presAssocID="{9764F937-1B05-4F11-B5E8-AA3017BF417B}" presName="TopArrow" presStyleLbl="node1" presStyleIdx="0" presStyleCnt="2"/>
      <dgm:spPr/>
    </dgm:pt>
    <dgm:pt modelId="{0D7B8DE7-B56C-48F1-A7DE-BCF77F7BBC38}" type="pres">
      <dgm:prSet presAssocID="{9764F937-1B05-4F11-B5E8-AA3017BF417B}" presName="BottomArrow" presStyleLbl="node1" presStyleIdx="1" presStyleCnt="2"/>
      <dgm:spPr/>
    </dgm:pt>
  </dgm:ptLst>
  <dgm:cxnLst>
    <dgm:cxn modelId="{4AC90B02-1A4C-4F26-AA9B-7D04B76730FF}" type="presOf" srcId="{9764F937-1B05-4F11-B5E8-AA3017BF417B}" destId="{0DC3CE20-547E-4BB9-B084-51C943527096}" srcOrd="0" destOrd="0" presId="urn:microsoft.com/office/officeart/2009/layout/ReverseList"/>
    <dgm:cxn modelId="{77056E31-DE8C-440B-9FC5-B346BF12EF03}" srcId="{9764F937-1B05-4F11-B5E8-AA3017BF417B}" destId="{9B7FE2A5-8972-4E1D-8E85-936B3F9E73BE}" srcOrd="1" destOrd="0" parTransId="{3FC5DD05-D477-49C9-B05B-5EAEF6FB36BB}" sibTransId="{00B10987-9DA3-4BAA-BB65-24309ED84FBD}"/>
    <dgm:cxn modelId="{59F26B8F-7183-4954-86A3-39AED461059F}" srcId="{9764F937-1B05-4F11-B5E8-AA3017BF417B}" destId="{8C346BB3-3CB7-44BB-AF1C-F8FF46E82B1D}" srcOrd="0" destOrd="0" parTransId="{93C1BCA0-0A1B-4429-86BA-9FC527EC1E1B}" sibTransId="{4CBC0345-CF1B-4A20-B981-B8E8D5A76B00}"/>
    <dgm:cxn modelId="{487E3AA2-45F1-4587-98EC-B2E8C0EB5CA3}" type="presOf" srcId="{8C346BB3-3CB7-44BB-AF1C-F8FF46E82B1D}" destId="{6FB4480F-A324-4840-8094-13B93E990956}" srcOrd="0" destOrd="0" presId="urn:microsoft.com/office/officeart/2009/layout/ReverseList"/>
    <dgm:cxn modelId="{E7B7BBCC-9F82-43FF-9280-27E54F0A0D8A}" type="presOf" srcId="{9B7FE2A5-8972-4E1D-8E85-936B3F9E73BE}" destId="{DD2311FB-DFFE-4CE2-9DD5-04B4B696325E}" srcOrd="0" destOrd="0" presId="urn:microsoft.com/office/officeart/2009/layout/ReverseList"/>
    <dgm:cxn modelId="{6CE419CF-7786-4FA9-854C-F00B261BCB8E}" type="presOf" srcId="{8C346BB3-3CB7-44BB-AF1C-F8FF46E82B1D}" destId="{B1B6E9AD-C429-43FA-9416-A7D94304F2DB}" srcOrd="1" destOrd="0" presId="urn:microsoft.com/office/officeart/2009/layout/ReverseList"/>
    <dgm:cxn modelId="{1F4225D8-43E5-45B3-B982-38B277EBCC9D}" type="presOf" srcId="{9B7FE2A5-8972-4E1D-8E85-936B3F9E73BE}" destId="{BF07AA7C-5120-425A-8961-BE7D20322CF8}" srcOrd="1" destOrd="0" presId="urn:microsoft.com/office/officeart/2009/layout/ReverseList"/>
    <dgm:cxn modelId="{07B133F9-8037-46FA-A946-AFFC13C8A22D}" type="presParOf" srcId="{0DC3CE20-547E-4BB9-B084-51C943527096}" destId="{6FB4480F-A324-4840-8094-13B93E990956}" srcOrd="0" destOrd="0" presId="urn:microsoft.com/office/officeart/2009/layout/ReverseList"/>
    <dgm:cxn modelId="{6528D00A-4743-4758-9086-684EEDD6A6BD}" type="presParOf" srcId="{0DC3CE20-547E-4BB9-B084-51C943527096}" destId="{B1B6E9AD-C429-43FA-9416-A7D94304F2DB}" srcOrd="1" destOrd="0" presId="urn:microsoft.com/office/officeart/2009/layout/ReverseList"/>
    <dgm:cxn modelId="{AA66CE33-9B44-43CC-AE21-F7FD4711965C}" type="presParOf" srcId="{0DC3CE20-547E-4BB9-B084-51C943527096}" destId="{DD2311FB-DFFE-4CE2-9DD5-04B4B696325E}" srcOrd="2" destOrd="0" presId="urn:microsoft.com/office/officeart/2009/layout/ReverseList"/>
    <dgm:cxn modelId="{13A67FA6-8908-4FB2-95E5-B9C7F08E5942}" type="presParOf" srcId="{0DC3CE20-547E-4BB9-B084-51C943527096}" destId="{BF07AA7C-5120-425A-8961-BE7D20322CF8}" srcOrd="3" destOrd="0" presId="urn:microsoft.com/office/officeart/2009/layout/ReverseList"/>
    <dgm:cxn modelId="{EB299D18-3CCE-47EF-A653-E45E9DCE0AE5}" type="presParOf" srcId="{0DC3CE20-547E-4BB9-B084-51C943527096}" destId="{C226AA3C-E375-4CBE-87AE-634B5CAE571D}" srcOrd="4" destOrd="0" presId="urn:microsoft.com/office/officeart/2009/layout/ReverseList"/>
    <dgm:cxn modelId="{3FFFCFCD-44BA-423B-9D7C-CB904CBC70FB}" type="presParOf" srcId="{0DC3CE20-547E-4BB9-B084-51C943527096}" destId="{0D7B8DE7-B56C-48F1-A7DE-BCF77F7BBC38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4923-4494-4A0A-BF92-A98F91646A8F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Time</a:t>
          </a:r>
          <a:endParaRPr lang="ko-KR" altLang="en-US" sz="2500" kern="1200" dirty="0"/>
        </a:p>
      </dsp:txBody>
      <dsp:txXfrm>
        <a:off x="4300505" y="511282"/>
        <a:ext cx="1914588" cy="1174861"/>
      </dsp:txXfrm>
    </dsp:sp>
    <dsp:sp modelId="{457F9BDF-B1A9-4579-A0CB-A24EB21A56D1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Dimension</a:t>
          </a:r>
          <a:endParaRPr lang="ko-KR" altLang="en-US" sz="2500" kern="1200" dirty="0"/>
        </a:p>
      </dsp:txBody>
      <dsp:txXfrm>
        <a:off x="5692933" y="2360600"/>
        <a:ext cx="1566481" cy="1435941"/>
      </dsp:txXfrm>
    </dsp:sp>
    <dsp:sp modelId="{BE4AED55-7464-4245-AA69-CB27AC8D6CA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Space</a:t>
          </a:r>
          <a:endParaRPr lang="ko-KR" altLang="en-US" sz="25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4923-4494-4A0A-BF92-A98F91646A8F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Time</a:t>
          </a:r>
          <a:endParaRPr lang="ko-KR" altLang="en-US" sz="2500" kern="1200" dirty="0"/>
        </a:p>
      </dsp:txBody>
      <dsp:txXfrm>
        <a:off x="4300505" y="511282"/>
        <a:ext cx="1914588" cy="1174861"/>
      </dsp:txXfrm>
    </dsp:sp>
    <dsp:sp modelId="{457F9BDF-B1A9-4579-A0CB-A24EB21A56D1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Dimension</a:t>
          </a:r>
          <a:endParaRPr lang="ko-KR" altLang="en-US" sz="2500" kern="1200" dirty="0"/>
        </a:p>
      </dsp:txBody>
      <dsp:txXfrm>
        <a:off x="5692933" y="2360600"/>
        <a:ext cx="1566481" cy="1435941"/>
      </dsp:txXfrm>
    </dsp:sp>
    <dsp:sp modelId="{BE4AED55-7464-4245-AA69-CB27AC8D6CA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Space</a:t>
          </a:r>
          <a:endParaRPr lang="ko-KR" altLang="en-US" sz="2500" kern="1200" dirty="0"/>
        </a:p>
      </dsp:txBody>
      <dsp:txXfrm>
        <a:off x="3256184" y="2360600"/>
        <a:ext cx="1566481" cy="143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4923-4494-4A0A-BF92-A98F91646A8F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Time</a:t>
          </a:r>
          <a:endParaRPr lang="ko-KR" altLang="en-US" sz="2500" kern="1200" dirty="0"/>
        </a:p>
      </dsp:txBody>
      <dsp:txXfrm>
        <a:off x="4300505" y="511282"/>
        <a:ext cx="1914588" cy="1174861"/>
      </dsp:txXfrm>
    </dsp:sp>
    <dsp:sp modelId="{457F9BDF-B1A9-4579-A0CB-A24EB21A56D1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Dimension</a:t>
          </a:r>
          <a:endParaRPr lang="ko-KR" altLang="en-US" sz="2500" kern="1200" dirty="0"/>
        </a:p>
      </dsp:txBody>
      <dsp:txXfrm>
        <a:off x="5692933" y="2360600"/>
        <a:ext cx="1566481" cy="1435941"/>
      </dsp:txXfrm>
    </dsp:sp>
    <dsp:sp modelId="{BE4AED55-7464-4245-AA69-CB27AC8D6CA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Space</a:t>
          </a:r>
          <a:endParaRPr lang="ko-KR" altLang="en-US" sz="2500" kern="1200" dirty="0"/>
        </a:p>
      </dsp:txBody>
      <dsp:txXfrm>
        <a:off x="3256184" y="2360600"/>
        <a:ext cx="1566481" cy="1435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4923-4494-4A0A-BF92-A98F91646A8F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1" kern="1200" dirty="0">
              <a:solidFill>
                <a:srgbClr val="FF0000"/>
              </a:solidFill>
            </a:rPr>
            <a:t>Time</a:t>
          </a:r>
          <a:endParaRPr lang="ko-KR" altLang="en-US" sz="2500" b="1" kern="1200" dirty="0">
            <a:solidFill>
              <a:srgbClr val="FF0000"/>
            </a:solidFill>
          </a:endParaRPr>
        </a:p>
      </dsp:txBody>
      <dsp:txXfrm>
        <a:off x="4300505" y="511282"/>
        <a:ext cx="1914588" cy="1174861"/>
      </dsp:txXfrm>
    </dsp:sp>
    <dsp:sp modelId="{457F9BDF-B1A9-4579-A0CB-A24EB21A56D1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Dimension</a:t>
          </a:r>
          <a:endParaRPr lang="ko-KR" altLang="en-US" sz="2500" kern="1200" dirty="0"/>
        </a:p>
      </dsp:txBody>
      <dsp:txXfrm>
        <a:off x="5692933" y="2360600"/>
        <a:ext cx="1566481" cy="1435941"/>
      </dsp:txXfrm>
    </dsp:sp>
    <dsp:sp modelId="{BE4AED55-7464-4245-AA69-CB27AC8D6CA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Space</a:t>
          </a:r>
          <a:endParaRPr lang="ko-KR" altLang="en-US" sz="2500" kern="1200" dirty="0"/>
        </a:p>
      </dsp:txBody>
      <dsp:txXfrm>
        <a:off x="3256184" y="2360600"/>
        <a:ext cx="1566481" cy="1435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6E9AD-C429-43FA-9416-A7D94304F2DB}">
      <dsp:nvSpPr>
        <dsp:cNvPr id="0" name=""/>
        <dsp:cNvSpPr/>
      </dsp:nvSpPr>
      <dsp:spPr>
        <a:xfrm rot="16200000">
          <a:off x="780385" y="846140"/>
          <a:ext cx="1791718" cy="10949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01600" rIns="91440" bIns="10160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Natural language process </a:t>
          </a:r>
          <a:endParaRPr lang="ko-KR" altLang="en-US" sz="1600" kern="1200" dirty="0"/>
        </a:p>
      </dsp:txBody>
      <dsp:txXfrm rot="5400000">
        <a:off x="1182239" y="551206"/>
        <a:ext cx="1041469" cy="1684798"/>
      </dsp:txXfrm>
    </dsp:sp>
    <dsp:sp modelId="{BF07AA7C-5120-425A-8961-BE7D20322CF8}">
      <dsp:nvSpPr>
        <dsp:cNvPr id="0" name=""/>
        <dsp:cNvSpPr/>
      </dsp:nvSpPr>
      <dsp:spPr>
        <a:xfrm rot="5400000">
          <a:off x="1925034" y="846140"/>
          <a:ext cx="1791718" cy="10949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1600" rIns="60960" bIns="10160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Time series modeling</a:t>
          </a:r>
          <a:endParaRPr lang="ko-KR" altLang="en-US" sz="1600" kern="1200" dirty="0"/>
        </a:p>
      </dsp:txBody>
      <dsp:txXfrm rot="-5400000">
        <a:off x="2273428" y="551206"/>
        <a:ext cx="1041469" cy="1684798"/>
      </dsp:txXfrm>
    </dsp:sp>
    <dsp:sp modelId="{C226AA3C-E375-4CBE-87AE-634B5CAE571D}">
      <dsp:nvSpPr>
        <dsp:cNvPr id="0" name=""/>
        <dsp:cNvSpPr/>
      </dsp:nvSpPr>
      <dsp:spPr>
        <a:xfrm>
          <a:off x="1676132" y="0"/>
          <a:ext cx="1144648" cy="114459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B8DE7-B56C-48F1-A7DE-BCF77F7BBC38}">
      <dsp:nvSpPr>
        <dsp:cNvPr id="0" name=""/>
        <dsp:cNvSpPr/>
      </dsp:nvSpPr>
      <dsp:spPr>
        <a:xfrm rot="10800000">
          <a:off x="1676132" y="1642339"/>
          <a:ext cx="1144648" cy="114459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C1F04-D117-4189-A80E-7504D6EE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4A439-69D5-4FB5-B73F-02CBB01DB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9256E-271F-4F0D-8342-A7F03C46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90BFE-C07F-48DA-987C-AB9E0BB6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CAEF1-A9B4-4697-93EA-A83F5255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8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7520E-E797-494B-8211-36EAE25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4038D5-BA0F-4081-B727-D564B6FA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131C3-0BE9-4CD1-99A0-E1AB670B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1F8D1-9082-4E6D-85DD-3F50CA3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4015F-F0B8-4716-9D5A-F6347EFB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B0424-712F-4172-BAB6-0D798C0A6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C6C70A-59C4-43FB-9671-E986BDAE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81D17-9C13-46E0-B66E-58907AC7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66234-6F89-4B1C-95F1-B867BFB9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234AD-2021-4699-8808-FF546C7E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69A4-6587-41CE-A32B-407418FC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99C0F-87E2-47D1-A366-8F0AC5D2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A514A-7729-4324-AEE4-62682271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CA637-3B84-4D2B-97BF-EB179FE1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ED355-3A0A-4466-AD86-9D8F197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9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07D3-6E4E-411F-A082-ED00C5E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1B98A-CA03-4BA4-98EA-5ACF1F6D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1CC91-D7F7-4377-81D6-555A3AD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2136-050D-44C2-95F2-82AA935C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16D40-4817-4DF1-9734-9BF3AFBE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8424C-F44D-4E72-BEEE-B7C1AD4B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34DA5-38B3-4F3E-AACA-0A30A70D5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29A23-E460-4ABA-BABF-98E7F46E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C4603-EA8A-4CAB-AFF9-DEB5E7E8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2573F-C3CA-400E-8E90-B0CB6E27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B26B7-492B-4114-9C3E-BC428FD3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F2BA-96AC-4715-8829-8CF304D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743A0-17D7-4B41-96A9-123AB617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99214-559A-4A93-ACC4-D59B25A0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C3237B-6BD6-488D-BF0B-E4AA2EFC7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B398B9-814B-4A00-8AE3-68540C243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54A7D4-2BA9-4F14-84F2-333FB5F5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D293-8C9C-489B-A335-9BEBFB34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E9E18-9E2A-4E87-9B8F-9F679BBD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2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B592-CAE1-464A-B5CD-D8B9D5DE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179B93-50BD-4F2A-AE58-25D8CD55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6CCCA-85AF-47C3-A5C2-0F57B417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DA5E4-FD89-45DD-AE79-9EA8C253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E9A1A-3E87-4D70-BC0A-F5FD4F8D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A0B74-B127-4B2D-8506-0C71BC9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61F47-C6B2-4131-8664-25C07D82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5588-DBF9-471E-9B06-020763F5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2CB57-CB51-47D2-833E-E0CCCEC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B719A-02BF-4930-9B61-029B4B1D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8F2FB-A3D3-47BD-BF9A-7DEBD7C7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CACB5-20C2-40AE-9582-976F1111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38E9D-E0E8-43F9-8BF5-4706116F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6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FF7B-CB25-428E-9ED7-D6123284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0E207-A588-4563-850F-9FCB7F70B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98912-4410-4396-A6C7-C938AD9A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81B75-DDDA-441D-A056-E7005105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4FA59-E4AA-4851-8EFD-591E304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00CF5-3689-4DF0-809E-702E43A0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6C9A61-B407-4583-9AA8-13475A86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4703F-B6D8-4770-A39D-07E85405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49318-7BB6-4679-9213-7E821B2D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CCE20-571A-425F-87BD-383D7922E40D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1DD80-61AD-4E25-B927-1E85F00D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1A7AC-15AF-4217-9BBA-C827E12A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3C46-AA19-4A32-B73B-6692EB3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71D4FE-08F3-4F67-A2DD-11032325AAFF}"/>
              </a:ext>
            </a:extLst>
          </p:cNvPr>
          <p:cNvSpPr/>
          <p:nvPr/>
        </p:nvSpPr>
        <p:spPr>
          <a:xfrm>
            <a:off x="0" y="704850"/>
            <a:ext cx="12192000" cy="6153150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31980A-6BCD-486D-9B7B-D89B9A3B5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62" y="2139192"/>
            <a:ext cx="11524888" cy="2362917"/>
          </a:xfrm>
        </p:spPr>
        <p:txBody>
          <a:bodyPr>
            <a:normAutofit/>
          </a:bodyPr>
          <a:lstStyle/>
          <a:p>
            <a:pPr algn="l"/>
            <a:r>
              <a:rPr lang="ko-KR" altLang="en-US" sz="6600" b="1" dirty="0" err="1">
                <a:solidFill>
                  <a:srgbClr val="FFC000"/>
                </a:solidFill>
                <a:latin typeface="국민체 Regular" panose="02020600000000000000" pitchFamily="18" charset="-127"/>
                <a:ea typeface="국민체 Regular" panose="02020600000000000000" pitchFamily="18" charset="-127"/>
                <a:cs typeface="Tahoma" panose="020B0604030504040204" pitchFamily="34" charset="0"/>
              </a:rPr>
              <a:t>물분야</a:t>
            </a:r>
            <a:r>
              <a:rPr lang="ko-KR" altLang="en-US" sz="6600" b="1" dirty="0">
                <a:solidFill>
                  <a:srgbClr val="FFC000"/>
                </a:solidFill>
                <a:latin typeface="국민체 Regular" panose="02020600000000000000" pitchFamily="18" charset="-127"/>
                <a:ea typeface="국민체 Regular" panose="02020600000000000000" pitchFamily="18" charset="-127"/>
                <a:cs typeface="Tahoma" panose="020B0604030504040204" pitchFamily="34" charset="0"/>
              </a:rPr>
              <a:t> 연구에서</a:t>
            </a:r>
            <a:br>
              <a:rPr lang="en-US" altLang="ko-KR" sz="6600" b="1" dirty="0">
                <a:solidFill>
                  <a:srgbClr val="FFC000"/>
                </a:solidFill>
                <a:latin typeface="국민체 Regular" panose="02020600000000000000" pitchFamily="18" charset="-127"/>
                <a:ea typeface="국민체 Regular" panose="02020600000000000000" pitchFamily="18" charset="-127"/>
                <a:cs typeface="Tahoma" panose="020B0604030504040204" pitchFamily="34" charset="0"/>
              </a:rPr>
            </a:br>
            <a:r>
              <a:rPr lang="en-US" altLang="ko-KR" sz="6600" b="1" dirty="0">
                <a:solidFill>
                  <a:srgbClr val="FFC000"/>
                </a:solidFill>
                <a:latin typeface="국민체 Regular" panose="02020600000000000000" pitchFamily="18" charset="-127"/>
                <a:ea typeface="국민체 Regular" panose="02020600000000000000" pitchFamily="18" charset="-127"/>
                <a:cs typeface="Tahoma" panose="020B0604030504040204" pitchFamily="34" charset="0"/>
              </a:rPr>
              <a:t>AI</a:t>
            </a:r>
            <a:r>
              <a:rPr lang="ko-KR" altLang="en-US" sz="6600" b="1" dirty="0">
                <a:solidFill>
                  <a:srgbClr val="FFC000"/>
                </a:solidFill>
                <a:latin typeface="국민체 Regular" panose="02020600000000000000" pitchFamily="18" charset="-127"/>
                <a:ea typeface="국민체 Regular" panose="02020600000000000000" pitchFamily="18" charset="-127"/>
                <a:cs typeface="Tahoma" panose="020B0604030504040204" pitchFamily="34" charset="0"/>
              </a:rPr>
              <a:t>연구 및 적용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94CE4-85C1-4EC6-B17E-68A9112931A1}"/>
              </a:ext>
            </a:extLst>
          </p:cNvPr>
          <p:cNvSpPr txBox="1"/>
          <p:nvPr/>
        </p:nvSpPr>
        <p:spPr>
          <a:xfrm>
            <a:off x="3085141" y="5050876"/>
            <a:ext cx="584406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2023.5.26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신주영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국민대학교 건설시스템공학부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164034-1880-B6AF-142B-8CECB7B2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"/>
            <a:ext cx="4181856" cy="67970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4D4E63-2352-EB1C-07FA-CFD8EC8E145B}"/>
              </a:ext>
            </a:extLst>
          </p:cNvPr>
          <p:cNvCxnSpPr/>
          <p:nvPr/>
        </p:nvCxnSpPr>
        <p:spPr>
          <a:xfrm>
            <a:off x="0" y="4572000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6DC7B7-D99E-1F5B-7850-2CE4BE88B6A6}"/>
              </a:ext>
            </a:extLst>
          </p:cNvPr>
          <p:cNvCxnSpPr>
            <a:cxnSpLocks/>
          </p:cNvCxnSpPr>
          <p:nvPr/>
        </p:nvCxnSpPr>
        <p:spPr>
          <a:xfrm>
            <a:off x="-16494" y="4491131"/>
            <a:ext cx="10101944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7B6620-239C-2105-B075-E0AE57E3022C}"/>
              </a:ext>
            </a:extLst>
          </p:cNvPr>
          <p:cNvSpPr txBox="1"/>
          <p:nvPr/>
        </p:nvSpPr>
        <p:spPr>
          <a:xfrm>
            <a:off x="8152112" y="0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기술 융합을 통한 </a:t>
            </a:r>
            <a:r>
              <a:rPr lang="ko-KR" altLang="en-US" dirty="0" err="1"/>
              <a:t>물관리</a:t>
            </a:r>
            <a:r>
              <a:rPr lang="ko-KR" altLang="en-US" dirty="0"/>
              <a:t> 혁신 방향</a:t>
            </a:r>
          </a:p>
        </p:txBody>
      </p:sp>
    </p:spTree>
    <p:extLst>
      <p:ext uri="{BB962C8B-B14F-4D97-AF65-F5344CB8AC3E}">
        <p14:creationId xmlns:p14="http://schemas.microsoft.com/office/powerpoint/2010/main" val="147727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Transformer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2C12D50F-855F-F74C-C156-464A96E72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28" y="1841667"/>
            <a:ext cx="71169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48DC78B-1BDA-3AED-003B-ED33C3B77804}"/>
              </a:ext>
            </a:extLst>
          </p:cNvPr>
          <p:cNvSpPr txBox="1">
            <a:spLocks/>
          </p:cNvSpPr>
          <p:nvPr/>
        </p:nvSpPr>
        <p:spPr>
          <a:xfrm>
            <a:off x="7375022" y="4394109"/>
            <a:ext cx="4764498" cy="227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latin typeface="+mn-ea"/>
                <a:cs typeface="Tahoma" panose="020B0604030504040204" pitchFamily="34" charset="0"/>
              </a:rPr>
              <a:t>Encording-Decording</a:t>
            </a: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과정을 통하여</a:t>
            </a: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,</a:t>
            </a:r>
            <a:br>
              <a:rPr lang="en-US" altLang="ko-KR" sz="2000" dirty="0">
                <a:latin typeface="+mn-ea"/>
                <a:cs typeface="Tahoma" panose="020B0604030504040204" pitchFamily="34" charset="0"/>
              </a:rPr>
            </a:b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S2S</a:t>
            </a: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모델링에 적절한 형태 구현</a:t>
            </a:r>
            <a:endParaRPr lang="en-US" altLang="ko-KR" sz="2000" dirty="0">
              <a:latin typeface="+mn-ea"/>
              <a:cs typeface="Tahoma" panose="020B0604030504040204" pitchFamily="34" charset="0"/>
            </a:endParaRPr>
          </a:p>
          <a:p>
            <a:pPr algn="l"/>
            <a:endParaRPr lang="en-US" altLang="ko-KR" sz="2000" b="0" i="0" u="none" strike="noStrike" baseline="0" dirty="0">
              <a:latin typeface="+mn-ea"/>
              <a:cs typeface="Tahoma" panose="020B0604030504040204" pitchFamily="34" charset="0"/>
            </a:endParaRPr>
          </a:p>
          <a:p>
            <a:pPr algn="l"/>
            <a:r>
              <a:rPr lang="en-US" altLang="ko-KR" sz="2000" b="0" i="0" u="none" strike="noStrike" baseline="0" dirty="0">
                <a:latin typeface="+mn-ea"/>
                <a:cs typeface="Tahoma" panose="020B0604030504040204" pitchFamily="34" charset="0"/>
              </a:rPr>
              <a:t>Attention</a:t>
            </a:r>
            <a:r>
              <a:rPr lang="ko-KR" altLang="en-US" sz="2000" b="0" i="0" u="none" strike="noStrike" baseline="0" dirty="0">
                <a:latin typeface="+mn-ea"/>
                <a:cs typeface="Tahoma" panose="020B0604030504040204" pitchFamily="34" charset="0"/>
              </a:rPr>
              <a:t>을 통하여 </a:t>
            </a:r>
            <a:r>
              <a:rPr lang="en-US" altLang="ko-KR" sz="2000" b="0" i="0" u="none" strike="noStrike" baseline="0" dirty="0" err="1">
                <a:latin typeface="+mn-ea"/>
                <a:cs typeface="Tahoma" panose="020B0604030504040204" pitchFamily="34" charset="0"/>
              </a:rPr>
              <a:t>encording</a:t>
            </a:r>
            <a:r>
              <a:rPr lang="ko-KR" altLang="en-US" sz="2000" b="0" i="0" u="none" strike="noStrike" baseline="0" dirty="0">
                <a:latin typeface="+mn-ea"/>
                <a:cs typeface="Tahoma" panose="020B0604030504040204" pitchFamily="34" charset="0"/>
              </a:rPr>
              <a:t>된</a:t>
            </a:r>
            <a:br>
              <a:rPr lang="en-US" altLang="ko-KR" sz="2000" b="0" i="0" u="none" strike="noStrike" baseline="0" dirty="0">
                <a:latin typeface="+mn-ea"/>
                <a:cs typeface="Tahoma" panose="020B0604030504040204" pitchFamily="34" charset="0"/>
              </a:rPr>
            </a:br>
            <a:r>
              <a:rPr lang="ko-KR" altLang="en-US" sz="2000" b="0" i="0" u="none" strike="noStrike" baseline="0" dirty="0">
                <a:latin typeface="+mn-ea"/>
                <a:cs typeface="Tahoma" panose="020B0604030504040204" pitchFamily="34" charset="0"/>
              </a:rPr>
              <a:t>자료에서 중요도가 높은 정보에</a:t>
            </a:r>
            <a:br>
              <a:rPr lang="en-US" altLang="ko-KR" sz="2000" b="0" i="0" u="none" strike="noStrike" baseline="0" dirty="0">
                <a:latin typeface="+mn-ea"/>
                <a:cs typeface="Tahoma" panose="020B0604030504040204" pitchFamily="34" charset="0"/>
              </a:rPr>
            </a:br>
            <a:r>
              <a:rPr lang="ko-KR" altLang="en-US" sz="2000" b="0" i="0" u="none" strike="noStrike" baseline="0" dirty="0">
                <a:latin typeface="+mn-ea"/>
                <a:cs typeface="Tahoma" panose="020B0604030504040204" pitchFamily="34" charset="0"/>
              </a:rPr>
              <a:t>민감도를 높일 수 있음</a:t>
            </a:r>
            <a:endParaRPr lang="en-US" altLang="ko-KR" sz="2000" b="0" i="0" u="none" strike="noStrike" baseline="0" dirty="0">
              <a:latin typeface="+mn-ea"/>
              <a:cs typeface="Tahoma" panose="020B0604030504040204" pitchFamily="34" charset="0"/>
            </a:endParaRPr>
          </a:p>
        </p:txBody>
      </p:sp>
      <p:pic>
        <p:nvPicPr>
          <p:cNvPr id="2050" name="Picture 2" descr="ChatGPT and GPT-4 AI: Uncovering Logical and Reasoning Capabilities and  Practical Tips for Business Integration - Tatsoft LLC">
            <a:extLst>
              <a:ext uri="{FF2B5EF4-FFF2-40B4-BE49-F238E27FC236}">
                <a16:creationId xmlns:a16="http://schemas.microsoft.com/office/drawing/2014/main" id="{6E964C8E-6058-B465-A96D-92BA90F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777" y="1570906"/>
            <a:ext cx="2910980" cy="163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478309-D2AA-E8D5-3560-511DAC46D943}"/>
              </a:ext>
            </a:extLst>
          </p:cNvPr>
          <p:cNvSpPr txBox="1"/>
          <p:nvPr/>
        </p:nvSpPr>
        <p:spPr>
          <a:xfrm>
            <a:off x="9485545" y="3208332"/>
            <a:ext cx="21743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effectLst/>
                <a:latin typeface="arial" panose="020B0604020202020204" pitchFamily="34" charset="0"/>
              </a:rPr>
              <a:t>Generative Pre-trained Transformer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62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Transformer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37AA6-E33E-8F13-292B-33B945691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219" y="1690687"/>
            <a:ext cx="4200455" cy="3372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B935-C87D-3575-79F6-545C637CF752}"/>
              </a:ext>
            </a:extLst>
          </p:cNvPr>
          <p:cNvSpPr txBox="1"/>
          <p:nvPr/>
        </p:nvSpPr>
        <p:spPr>
          <a:xfrm>
            <a:off x="2134102" y="5172082"/>
            <a:ext cx="96252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단어 우월 효과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캠릿브지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대학의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연결구과에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따르면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한 단어 안에서 글자가 어떤 순서로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배되열어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있는가</a:t>
            </a:r>
          </a:p>
          <a:p>
            <a:pPr algn="l"/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하것는은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중하요지 않고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첫째번와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마지막 글자가 올바른 위치에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있것는이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중하요다고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한다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나머지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글들자은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완전히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엉진창망의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순서로 되어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있지을라도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당신은 아무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문없제이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이것을 읽을 수 있다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왜하냐면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인간의 두뇌는 모든 글자를 하나하나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읽것는이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아니라 단어 하나를 전체로 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인하식기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때문이다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05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E8F253-C5ED-D4BB-E985-8D8079743651}"/>
              </a:ext>
            </a:extLst>
          </p:cNvPr>
          <p:cNvGrpSpPr/>
          <p:nvPr/>
        </p:nvGrpSpPr>
        <p:grpSpPr>
          <a:xfrm>
            <a:off x="2263322" y="1501140"/>
            <a:ext cx="3399542" cy="3399542"/>
            <a:chOff x="2263322" y="1501140"/>
            <a:chExt cx="3399542" cy="3399542"/>
          </a:xfrm>
        </p:grpSpPr>
        <p:pic>
          <p:nvPicPr>
            <p:cNvPr id="13" name="그림 12" descr="만화 영화, 텍스트이(가) 표시된 사진&#10;&#10;자동 생성된 설명">
              <a:extLst>
                <a:ext uri="{FF2B5EF4-FFF2-40B4-BE49-F238E27FC236}">
                  <a16:creationId xmlns:a16="http://schemas.microsoft.com/office/drawing/2014/main" id="{06FDBCD2-7E47-69CE-7774-4526C5347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322" y="1501140"/>
              <a:ext cx="3399542" cy="339954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94DAF5-30DA-D5C4-0A64-E10A8FD1681F}"/>
                </a:ext>
              </a:extLst>
            </p:cNvPr>
            <p:cNvSpPr txBox="1"/>
            <p:nvPr/>
          </p:nvSpPr>
          <p:spPr>
            <a:xfrm>
              <a:off x="2909637" y="4350821"/>
              <a:ext cx="21115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&lt;</a:t>
              </a:r>
              <a:r>
                <a:rPr lang="ko-KR" altLang="en-US" sz="1000" dirty="0"/>
                <a:t>작가 </a:t>
              </a:r>
              <a:r>
                <a:rPr lang="en-US" altLang="ko-KR" sz="1000" dirty="0" err="1"/>
                <a:t>storyset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출처 </a:t>
              </a:r>
              <a:r>
                <a:rPr lang="en-US" altLang="ko-KR" sz="1000" dirty="0" err="1"/>
                <a:t>Freepik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Natural language process or time series modeling?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1C3D222-D6F3-4021-2EE2-D322D3E8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22" y="4756011"/>
            <a:ext cx="9379236" cy="177678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인공지능 분야에서 사용되는 모형을 자연어처리</a:t>
            </a:r>
            <a:r>
              <a:rPr lang="en-US" altLang="ko-KR" sz="1600" dirty="0"/>
              <a:t>(Natural language process, NLP)</a:t>
            </a:r>
            <a:r>
              <a:rPr lang="ko-KR" altLang="en-US" sz="1600" dirty="0"/>
              <a:t>는 시계열자료</a:t>
            </a:r>
            <a:br>
              <a:rPr lang="en-US" altLang="ko-KR" sz="1600" dirty="0"/>
            </a:br>
            <a:r>
              <a:rPr lang="ko-KR" altLang="en-US" sz="1600" dirty="0"/>
              <a:t>분석 및 예측하는 것과는 다른 목적과 프로세스를 갖음</a:t>
            </a:r>
            <a:endParaRPr lang="en-US" altLang="ko-KR" sz="1600" dirty="0"/>
          </a:p>
          <a:p>
            <a:r>
              <a:rPr lang="ko-KR" altLang="en-US" sz="1600" dirty="0"/>
              <a:t>자료의 </a:t>
            </a:r>
            <a:r>
              <a:rPr lang="en-US" altLang="ko-KR" sz="1600" dirty="0"/>
              <a:t>Sequence</a:t>
            </a:r>
            <a:r>
              <a:rPr lang="ko-KR" altLang="en-US" sz="1600" dirty="0"/>
              <a:t>에서 의미를 추출하는 알고리즘의 경우 시계열자료 분석 및 예측에 적용</a:t>
            </a:r>
            <a:br>
              <a:rPr lang="en-US" altLang="ko-KR" sz="1600" dirty="0"/>
            </a:br>
            <a:r>
              <a:rPr lang="ko-KR" altLang="en-US" sz="1600" dirty="0"/>
              <a:t>가능하지만 시계열예측을 위한 모형이 아니기 때문에 기대했던 성능이 나오지 않을 수 있음</a:t>
            </a:r>
            <a:endParaRPr lang="en-US" altLang="ko-KR" sz="1600" dirty="0"/>
          </a:p>
          <a:p>
            <a:r>
              <a:rPr lang="ko-KR" altLang="en-US" sz="1600" dirty="0"/>
              <a:t>분석하고자 하는 자료의 특성과 적용하고자 하는 인공지능 알고리즘의 특성을 잘 이해하고 연구에</a:t>
            </a:r>
            <a:br>
              <a:rPr lang="en-US" altLang="ko-KR" sz="1600" dirty="0"/>
            </a:br>
            <a:r>
              <a:rPr lang="ko-KR" altLang="en-US" sz="1600" dirty="0"/>
              <a:t>적용이 필요함</a:t>
            </a:r>
          </a:p>
        </p:txBody>
      </p: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A6B08296-9F41-C73A-FF24-FEA8FF66B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878560"/>
              </p:ext>
            </p:extLst>
          </p:nvPr>
        </p:nvGraphicFramePr>
        <p:xfrm>
          <a:off x="5951621" y="1607678"/>
          <a:ext cx="4497138" cy="278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7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long-term time series forecasting (LTSF)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1C3D222-D6F3-4021-2EE2-D322D3E8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820" y="1680819"/>
            <a:ext cx="6192253" cy="179604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Back to basic!</a:t>
            </a:r>
          </a:p>
          <a:p>
            <a:r>
              <a:rPr lang="ko-KR" altLang="en-US" sz="1400" dirty="0"/>
              <a:t>단순한 선형 연결만으로도 좋은 예측 성능을 확보할 수 있음을 보임</a:t>
            </a:r>
            <a:endParaRPr lang="en-US" altLang="ko-KR" sz="1400" dirty="0"/>
          </a:p>
          <a:p>
            <a:r>
              <a:rPr lang="ko-KR" altLang="en-US" sz="1400" dirty="0"/>
              <a:t>시계열 분해 기능을 알고리즘에 추가할 경우 더 높은 성능을 보임</a:t>
            </a:r>
            <a:endParaRPr lang="en-US" altLang="ko-KR" sz="1400" dirty="0"/>
          </a:p>
          <a:p>
            <a:r>
              <a:rPr lang="ko-KR" altLang="en-US" sz="1400" dirty="0"/>
              <a:t>비정상성 이슈 하나만도 적절히 대응할 수 있어도 예측 성능을 높일</a:t>
            </a:r>
            <a:br>
              <a:rPr lang="en-US" altLang="ko-KR" sz="1400" dirty="0"/>
            </a:br>
            <a:r>
              <a:rPr lang="ko-KR" altLang="en-US" sz="1400" dirty="0"/>
              <a:t>수 있음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20A3E-9262-342A-834E-3D5E1A7E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1"/>
          <a:stretch/>
        </p:blipFill>
        <p:spPr bwMode="auto">
          <a:xfrm>
            <a:off x="2105368" y="1825625"/>
            <a:ext cx="3289469" cy="1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0B8A6-7694-D5A1-2F28-E7733F62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78" y="3734744"/>
            <a:ext cx="6916848" cy="21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CDD8B-79C7-95AD-5190-4C9D182374CD}"/>
              </a:ext>
            </a:extLst>
          </p:cNvPr>
          <p:cNvSpPr txBox="1"/>
          <p:nvPr/>
        </p:nvSpPr>
        <p:spPr>
          <a:xfrm>
            <a:off x="811693" y="26993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Linear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03D2-A903-65A1-0368-CDA05D2141B9}"/>
              </a:ext>
            </a:extLst>
          </p:cNvPr>
          <p:cNvSpPr txBox="1"/>
          <p:nvPr/>
        </p:nvSpPr>
        <p:spPr>
          <a:xfrm>
            <a:off x="832791" y="463623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DLinear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63D2-B7AA-E955-1EE1-80427148AA27}"/>
              </a:ext>
            </a:extLst>
          </p:cNvPr>
          <p:cNvSpPr txBox="1"/>
          <p:nvPr/>
        </p:nvSpPr>
        <p:spPr>
          <a:xfrm>
            <a:off x="1951728" y="6164945"/>
            <a:ext cx="317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Linear + adaptive location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A1A28-A105-F1F4-3AAC-CFD1BDC9BCBC}"/>
              </a:ext>
            </a:extLst>
          </p:cNvPr>
          <p:cNvSpPr txBox="1"/>
          <p:nvPr/>
        </p:nvSpPr>
        <p:spPr>
          <a:xfrm>
            <a:off x="838201" y="6164945"/>
            <a:ext cx="1113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Nlinear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86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long-term time series forecasting (LTSF)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1C3D222-D6F3-4021-2EE2-D322D3E8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820" y="1680819"/>
            <a:ext cx="6192253" cy="179604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Back to basic!</a:t>
            </a:r>
          </a:p>
          <a:p>
            <a:r>
              <a:rPr lang="ko-KR" altLang="en-US" sz="1400" dirty="0"/>
              <a:t>단순한 선형 연결만으로도 좋은 예측 성능을 확보할 수 있음을 보임</a:t>
            </a:r>
            <a:endParaRPr lang="en-US" altLang="ko-KR" sz="1400" dirty="0"/>
          </a:p>
          <a:p>
            <a:r>
              <a:rPr lang="ko-KR" altLang="en-US" sz="1400" dirty="0"/>
              <a:t>시계열 분해 기능을 알고리즘에 추가할 경우 더 높은 성능을 보임</a:t>
            </a:r>
            <a:endParaRPr lang="en-US" altLang="ko-KR" sz="1400" dirty="0"/>
          </a:p>
          <a:p>
            <a:r>
              <a:rPr lang="ko-KR" altLang="en-US" sz="1400" dirty="0"/>
              <a:t>비정상성 이슈 하나만도 적절히 대응할 수 있어도 예측 성능을 높일</a:t>
            </a:r>
            <a:br>
              <a:rPr lang="en-US" altLang="ko-KR" sz="1400" dirty="0"/>
            </a:br>
            <a:r>
              <a:rPr lang="ko-KR" altLang="en-US" sz="1400" dirty="0"/>
              <a:t>수 있음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20A3E-9262-342A-834E-3D5E1A7E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1"/>
          <a:stretch/>
        </p:blipFill>
        <p:spPr bwMode="auto">
          <a:xfrm>
            <a:off x="2105368" y="1825625"/>
            <a:ext cx="3289469" cy="1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0B8A6-7694-D5A1-2F28-E7733F62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78" y="3734744"/>
            <a:ext cx="6916848" cy="21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CDD8B-79C7-95AD-5190-4C9D182374CD}"/>
              </a:ext>
            </a:extLst>
          </p:cNvPr>
          <p:cNvSpPr txBox="1"/>
          <p:nvPr/>
        </p:nvSpPr>
        <p:spPr>
          <a:xfrm>
            <a:off x="811693" y="26993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Linear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03D2-A903-65A1-0368-CDA05D2141B9}"/>
              </a:ext>
            </a:extLst>
          </p:cNvPr>
          <p:cNvSpPr txBox="1"/>
          <p:nvPr/>
        </p:nvSpPr>
        <p:spPr>
          <a:xfrm>
            <a:off x="832791" y="463623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DLinear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63D2-B7AA-E955-1EE1-80427148AA27}"/>
              </a:ext>
            </a:extLst>
          </p:cNvPr>
          <p:cNvSpPr txBox="1"/>
          <p:nvPr/>
        </p:nvSpPr>
        <p:spPr>
          <a:xfrm>
            <a:off x="1951728" y="6164945"/>
            <a:ext cx="317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Linear + adaptive location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A1A28-A105-F1F4-3AAC-CFD1BDC9BCBC}"/>
              </a:ext>
            </a:extLst>
          </p:cNvPr>
          <p:cNvSpPr txBox="1"/>
          <p:nvPr/>
        </p:nvSpPr>
        <p:spPr>
          <a:xfrm>
            <a:off x="838201" y="6164945"/>
            <a:ext cx="1113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Nlinear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138848-30FF-876A-3801-04FDC827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712" y="3167324"/>
            <a:ext cx="7407841" cy="353965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2A0DC57-8514-27A6-1AC6-045353500D1B}"/>
              </a:ext>
            </a:extLst>
          </p:cNvPr>
          <p:cNvSpPr/>
          <p:nvPr/>
        </p:nvSpPr>
        <p:spPr>
          <a:xfrm>
            <a:off x="9285104" y="5368954"/>
            <a:ext cx="147766" cy="176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11B05-ED68-9C2E-EF6E-91955A56106F}"/>
              </a:ext>
            </a:extLst>
          </p:cNvPr>
          <p:cNvSpPr txBox="1"/>
          <p:nvPr/>
        </p:nvSpPr>
        <p:spPr>
          <a:xfrm>
            <a:off x="9416092" y="5272372"/>
            <a:ext cx="1113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Nlinear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Wrapping up and remarks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1C3D222-D6F3-4021-2EE2-D322D3E8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64" y="1825625"/>
            <a:ext cx="9379236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인공지능 알고리즘에 대한 이해를 높여야 적절한 알고리즘 선택이 가능</a:t>
            </a:r>
            <a:endParaRPr lang="en-US" altLang="ko-KR" sz="2000" dirty="0"/>
          </a:p>
          <a:p>
            <a:r>
              <a:rPr lang="ko-KR" altLang="en-US" sz="2000" dirty="0"/>
              <a:t>모델링하고자 하는 변수나 현상이 어떤 것인지에 따라 적절한 알고리즘이</a:t>
            </a:r>
            <a:br>
              <a:rPr lang="en-US" altLang="ko-KR" sz="2000" dirty="0"/>
            </a:br>
            <a:r>
              <a:rPr lang="ko-KR" altLang="en-US" sz="2000" dirty="0"/>
              <a:t>다른 수 있음 → </a:t>
            </a:r>
            <a:r>
              <a:rPr lang="ko-KR" altLang="en-US" sz="2000" b="1" dirty="0"/>
              <a:t>자료 또는 현상과 알고리즘의 궁합이 중요</a:t>
            </a:r>
            <a:r>
              <a:rPr lang="en-US" altLang="ko-KR" sz="2000" b="1" dirty="0"/>
              <a:t>!</a:t>
            </a:r>
          </a:p>
          <a:p>
            <a:r>
              <a:rPr lang="ko-KR" altLang="en-US" sz="2000" dirty="0"/>
              <a:t>가장 최근에 발표된 알고리즘이나 복잡한 알고리즘이 언제나 가장 좋은 선택이</a:t>
            </a:r>
            <a:br>
              <a:rPr lang="en-US" altLang="ko-KR" sz="2000" dirty="0"/>
            </a:br>
            <a:r>
              <a:rPr lang="ko-KR" altLang="en-US" sz="2000" dirty="0"/>
              <a:t>되지는 않음</a:t>
            </a:r>
            <a:endParaRPr lang="en-US" altLang="ko-KR" sz="2000" dirty="0"/>
          </a:p>
          <a:p>
            <a:r>
              <a:rPr lang="ko-KR" altLang="en-US" sz="2000" dirty="0"/>
              <a:t>기존 수자원분야에서 적용되던 접근 방법은 오랜 시간 검증된 방법으로</a:t>
            </a:r>
            <a:br>
              <a:rPr lang="en-US" altLang="ko-KR" sz="2000" dirty="0"/>
            </a:br>
            <a:r>
              <a:rPr lang="ko-KR" altLang="en-US" sz="2000" dirty="0"/>
              <a:t>현상에 대한 고려 없는 인공지능을 바로 적용보다 기존 방법론이 좋은 성능을</a:t>
            </a:r>
            <a:br>
              <a:rPr lang="en-US" altLang="ko-KR" sz="2000" dirty="0"/>
            </a:br>
            <a:r>
              <a:rPr lang="ko-KR" altLang="en-US" sz="2000" dirty="0"/>
              <a:t>보일 수 있음</a:t>
            </a:r>
            <a:endParaRPr lang="en-US" altLang="ko-KR" sz="2000" dirty="0"/>
          </a:p>
          <a:p>
            <a:r>
              <a:rPr lang="ko-KR" altLang="en-US" sz="2000" dirty="0"/>
              <a:t>수자원분야에 전통적인 접근법</a:t>
            </a:r>
            <a:r>
              <a:rPr lang="en-US" altLang="ko-KR" sz="2000" dirty="0"/>
              <a:t>, </a:t>
            </a:r>
            <a:r>
              <a:rPr lang="ko-KR" altLang="en-US" sz="2000" dirty="0"/>
              <a:t>현상에 대한 이해와 노하우를 인공지능 기법에</a:t>
            </a:r>
            <a:br>
              <a:rPr lang="en-US" altLang="ko-KR" sz="2000" dirty="0"/>
            </a:br>
            <a:r>
              <a:rPr lang="ko-KR" altLang="en-US" sz="2000" dirty="0"/>
              <a:t>적용하여 주어진 </a:t>
            </a:r>
            <a:r>
              <a:rPr lang="ko-KR" altLang="en-US" sz="2000" b="1" dirty="0"/>
              <a:t>현상에 최적화된 알고리즘을 개발하는 것이 중요</a:t>
            </a:r>
            <a:r>
              <a:rPr lang="en-US" altLang="ko-KR" sz="2000" b="1" dirty="0"/>
              <a:t>!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304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7D1E1D-F3FC-48F9-A8F2-5E58063B67D4}"/>
              </a:ext>
            </a:extLst>
          </p:cNvPr>
          <p:cNvSpPr/>
          <p:nvPr/>
        </p:nvSpPr>
        <p:spPr>
          <a:xfrm>
            <a:off x="0" y="704850"/>
            <a:ext cx="12192000" cy="6153150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20D48E-BAD2-4D0D-8D10-33E5DB0A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766218"/>
            <a:ext cx="10515600" cy="1763837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국민체 Bold" panose="02020800000000000000" pitchFamily="18" charset="-127"/>
                <a:ea typeface="국민체 Bold" panose="02020800000000000000" pitchFamily="18" charset="-127"/>
                <a:cs typeface="Tahoma" panose="020B0604030504040204" pitchFamily="34" charset="0"/>
              </a:rPr>
              <a:t>Thank you for your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국민체 Bold" panose="02020800000000000000" pitchFamily="18" charset="-127"/>
                <a:ea typeface="국민체 Bold" panose="02020800000000000000" pitchFamily="18" charset="-127"/>
                <a:cs typeface="Tahoma" panose="020B0604030504040204" pitchFamily="34" charset="0"/>
              </a:rPr>
              <a:t> 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국민체 Bold" panose="02020800000000000000" pitchFamily="18" charset="-127"/>
                <a:ea typeface="국민체 Bold" panose="02020800000000000000" pitchFamily="18" charset="-127"/>
                <a:cs typeface="Tahoma" panose="020B0604030504040204" pitchFamily="34" charset="0"/>
              </a:rPr>
              <a:t>attention.</a:t>
            </a:r>
            <a:b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국민체 Bold" panose="02020800000000000000" pitchFamily="18" charset="-127"/>
                <a:ea typeface="국민체 Bold" panose="02020800000000000000" pitchFamily="18" charset="-127"/>
                <a:cs typeface="Tahoma" panose="020B0604030504040204" pitchFamily="34" charset="0"/>
              </a:rPr>
            </a:b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국민체 Bold" panose="02020800000000000000" pitchFamily="18" charset="-127"/>
                <a:ea typeface="국민체 Bold" panose="02020800000000000000" pitchFamily="18" charset="-127"/>
                <a:cs typeface="Tahoma" panose="020B0604030504040204" pitchFamily="34" charset="0"/>
              </a:rPr>
              <a:t>Q &amp; A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국민체 Bold" panose="02020800000000000000" pitchFamily="18" charset="-127"/>
              <a:ea typeface="국민체 Bold" panose="02020800000000000000" pitchFamily="18" charset="-127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B2593-68C8-94E5-7C24-E712F029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"/>
            <a:ext cx="4181856" cy="6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인공지능 연구의 폭발적인 증가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6">
            <a:extLst>
              <a:ext uri="{FF2B5EF4-FFF2-40B4-BE49-F238E27FC236}">
                <a16:creationId xmlns:a16="http://schemas.microsoft.com/office/drawing/2014/main" id="{3C7CA36C-9D9E-CFAC-00B3-1F2890D8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64" y="1690688"/>
            <a:ext cx="5292510" cy="43523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EB0AA-02B3-A781-5CFA-FCEBC9CC83AE}"/>
              </a:ext>
            </a:extLst>
          </p:cNvPr>
          <p:cNvSpPr txBox="1"/>
          <p:nvPr/>
        </p:nvSpPr>
        <p:spPr>
          <a:xfrm>
            <a:off x="2181726" y="6043018"/>
            <a:ext cx="50853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Sit</a:t>
            </a:r>
            <a:r>
              <a:rPr lang="ko-KR" altLang="en-US" sz="1100" dirty="0"/>
              <a:t> </a:t>
            </a:r>
            <a:r>
              <a:rPr lang="en-US" altLang="ko-KR" sz="1100" dirty="0"/>
              <a:t>et</a:t>
            </a:r>
            <a:r>
              <a:rPr lang="ko-KR" altLang="en-US" sz="1100" dirty="0"/>
              <a:t> </a:t>
            </a:r>
            <a:r>
              <a:rPr lang="en-US" altLang="ko-KR" sz="1100" dirty="0"/>
              <a:t>al.,</a:t>
            </a:r>
            <a:r>
              <a:rPr lang="ko-KR" altLang="en-US" sz="1100" dirty="0"/>
              <a:t> </a:t>
            </a:r>
            <a:r>
              <a:rPr lang="en-US" altLang="ko-KR" sz="1100" dirty="0"/>
              <a:t>2020,</a:t>
            </a:r>
            <a:r>
              <a:rPr lang="ko-KR" altLang="en-US" sz="1100" dirty="0"/>
              <a:t> </a:t>
            </a:r>
            <a:r>
              <a:rPr lang="en-US" altLang="ko-KR" sz="1100" dirty="0"/>
              <a:t>A comprehensive review of deep learning applications in hydrology and water resources, Water Science and Technology</a:t>
            </a:r>
            <a:endParaRPr lang="ko-KR" altLang="en-US" sz="11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7EA73E1-490E-2877-DCA6-03320598BF9B}"/>
              </a:ext>
            </a:extLst>
          </p:cNvPr>
          <p:cNvSpPr txBox="1">
            <a:spLocks/>
          </p:cNvSpPr>
          <p:nvPr/>
        </p:nvSpPr>
        <p:spPr>
          <a:xfrm>
            <a:off x="7267078" y="2228425"/>
            <a:ext cx="4764498" cy="293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+mn-ea"/>
                <a:cs typeface="Tahoma" panose="020B0604030504040204" pitchFamily="34" charset="0"/>
              </a:rPr>
              <a:t>깊은 신경망 학습 성능 및 빅데이터에</a:t>
            </a:r>
            <a:br>
              <a:rPr lang="en-US" altLang="ko-KR" sz="2000" dirty="0">
                <a:latin typeface="+mn-ea"/>
                <a:cs typeface="Tahoma" panose="020B0604030504040204" pitchFamily="34" charset="0"/>
              </a:rPr>
            </a:b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대한 접근성 증대로 인공지능기법에</a:t>
            </a:r>
            <a:br>
              <a:rPr lang="en-US" altLang="ko-KR" sz="2000" dirty="0">
                <a:latin typeface="+mn-ea"/>
                <a:cs typeface="Tahoma" panose="020B0604030504040204" pitchFamily="34" charset="0"/>
              </a:rPr>
            </a:b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대한 폭발적인 관심 증대</a:t>
            </a:r>
            <a:endParaRPr lang="en-US" altLang="ko-KR" sz="2000" dirty="0">
              <a:latin typeface="+mn-ea"/>
              <a:cs typeface="Tahoma" panose="020B0604030504040204" pitchFamily="34" charset="0"/>
            </a:endParaRPr>
          </a:p>
          <a:p>
            <a:pPr algn="l"/>
            <a:endParaRPr lang="en-US" altLang="ko-KR" sz="2000" b="0" i="0" u="none" strike="noStrike" baseline="0" dirty="0">
              <a:latin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000" b="0" i="0" u="none" strike="noStrike" baseline="0" dirty="0">
                <a:latin typeface="+mn-ea"/>
                <a:cs typeface="Tahoma" panose="020B0604030504040204" pitchFamily="34" charset="0"/>
              </a:rPr>
              <a:t>최근 수자원 연구분야에서도 이러한 연구 동향을 확인 할 수 있음</a:t>
            </a:r>
            <a:endParaRPr lang="en-US" altLang="ko-KR" sz="2000" b="0" i="0" u="none" strike="noStrike" baseline="0" dirty="0"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Boom! – application of LSTM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2EB0AA-02B3-A781-5CFA-FCEBC9CC83AE}"/>
              </a:ext>
            </a:extLst>
          </p:cNvPr>
          <p:cNvSpPr txBox="1"/>
          <p:nvPr/>
        </p:nvSpPr>
        <p:spPr>
          <a:xfrm>
            <a:off x="2181726" y="6043018"/>
            <a:ext cx="6063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Sit</a:t>
            </a:r>
            <a:r>
              <a:rPr lang="ko-KR" altLang="en-US" sz="1100" dirty="0"/>
              <a:t> </a:t>
            </a:r>
            <a:r>
              <a:rPr lang="en-US" altLang="ko-KR" sz="1100" dirty="0"/>
              <a:t>et</a:t>
            </a:r>
            <a:r>
              <a:rPr lang="ko-KR" altLang="en-US" sz="1100" dirty="0"/>
              <a:t> </a:t>
            </a:r>
            <a:r>
              <a:rPr lang="en-US" altLang="ko-KR" sz="1100" dirty="0"/>
              <a:t>al.,</a:t>
            </a:r>
            <a:r>
              <a:rPr lang="ko-KR" altLang="en-US" sz="1100" dirty="0"/>
              <a:t> </a:t>
            </a:r>
            <a:r>
              <a:rPr lang="en-US" altLang="ko-KR" sz="1100" dirty="0"/>
              <a:t>2020,</a:t>
            </a:r>
            <a:r>
              <a:rPr lang="ko-KR" altLang="en-US" sz="1100" dirty="0"/>
              <a:t> </a:t>
            </a:r>
            <a:r>
              <a:rPr lang="en-US" altLang="ko-KR" sz="1100" dirty="0"/>
              <a:t>A comprehensive review of deep learning applications in hydrology and water resources, Water Science and Technology</a:t>
            </a:r>
            <a:endParaRPr lang="ko-KR" altLang="en-US" sz="11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7EA73E1-490E-2877-DCA6-03320598BF9B}"/>
              </a:ext>
            </a:extLst>
          </p:cNvPr>
          <p:cNvSpPr txBox="1">
            <a:spLocks/>
          </p:cNvSpPr>
          <p:nvPr/>
        </p:nvSpPr>
        <p:spPr>
          <a:xfrm>
            <a:off x="8245642" y="2228425"/>
            <a:ext cx="3785934" cy="293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+mn-ea"/>
                <a:cs typeface="Tahoma" panose="020B0604030504040204" pitchFamily="34" charset="0"/>
              </a:rPr>
              <a:t>특히 시계열 예측 분야에서는 </a:t>
            </a: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LSTM</a:t>
            </a: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을 이용한 연구가</a:t>
            </a:r>
            <a:br>
              <a:rPr lang="en-US" altLang="ko-KR" sz="2000" dirty="0">
                <a:latin typeface="+mn-ea"/>
                <a:cs typeface="Tahoma" panose="020B0604030504040204" pitchFamily="34" charset="0"/>
              </a:rPr>
            </a:b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폭발적으로 증가하고 있음</a:t>
            </a: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.</a:t>
            </a:r>
            <a:endParaRPr lang="en-US" altLang="ko-KR" sz="2000" b="0" i="0" u="none" strike="noStrike" baseline="0" dirty="0">
              <a:latin typeface="+mn-ea"/>
              <a:cs typeface="Tahoma" panose="020B0604030504040204" pitchFamily="34" charset="0"/>
            </a:endParaRP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3B01517-6C9F-B066-CF85-CC5365930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77" y="1783910"/>
            <a:ext cx="6089266" cy="4135627"/>
          </a:xfrm>
        </p:spPr>
      </p:pic>
    </p:spTree>
    <p:extLst>
      <p:ext uri="{BB962C8B-B14F-4D97-AF65-F5344CB8AC3E}">
        <p14:creationId xmlns:p14="http://schemas.microsoft.com/office/powerpoint/2010/main" val="42277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수자원분야의 인공지능으로 해결하고자 하는 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046B9353-EBF4-B6BB-27BF-98E0A8A6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19120"/>
              </p:ext>
            </p:extLst>
          </p:nvPr>
        </p:nvGraphicFramePr>
        <p:xfrm>
          <a:off x="1676400" y="19058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04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수자원분야의 인공지능으로 해결하고자 하는 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046B9353-EBF4-B6BB-27BF-98E0A8A6B0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19058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C708D2-0DEC-2FDB-F44F-E6BF9073F830}"/>
              </a:ext>
            </a:extLst>
          </p:cNvPr>
          <p:cNvSpPr txBox="1"/>
          <p:nvPr/>
        </p:nvSpPr>
        <p:spPr>
          <a:xfrm>
            <a:off x="8253567" y="1905836"/>
            <a:ext cx="3439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Forecast </a:t>
            </a:r>
            <a:r>
              <a:rPr lang="en-US" altLang="ko-KR" sz="1600" dirty="0">
                <a:solidFill>
                  <a:srgbClr val="FF0000"/>
                </a:solidFill>
              </a:rPr>
              <a:t>future</a:t>
            </a:r>
            <a:r>
              <a:rPr lang="en-US" altLang="ko-KR" sz="1600" dirty="0"/>
              <a:t> water level</a:t>
            </a:r>
          </a:p>
          <a:p>
            <a:r>
              <a:rPr lang="en-US" altLang="ko-KR" sz="1600" dirty="0"/>
              <a:t>Forecast </a:t>
            </a:r>
            <a:r>
              <a:rPr lang="en-US" altLang="ko-KR" sz="1600" dirty="0">
                <a:solidFill>
                  <a:srgbClr val="FF0000"/>
                </a:solidFill>
              </a:rPr>
              <a:t>future</a:t>
            </a:r>
            <a:r>
              <a:rPr lang="en-US" altLang="ko-KR" sz="1600" dirty="0"/>
              <a:t> ground water level</a:t>
            </a:r>
          </a:p>
          <a:p>
            <a:r>
              <a:rPr lang="en-US" altLang="ko-KR" sz="1600" dirty="0"/>
              <a:t>Forecast </a:t>
            </a:r>
            <a:r>
              <a:rPr lang="en-US" altLang="ko-KR" sz="1600" dirty="0">
                <a:solidFill>
                  <a:srgbClr val="FF0000"/>
                </a:solidFill>
              </a:rPr>
              <a:t>future</a:t>
            </a:r>
            <a:r>
              <a:rPr lang="en-US" altLang="ko-KR" sz="1600" dirty="0"/>
              <a:t> precipitation depth</a:t>
            </a:r>
          </a:p>
          <a:p>
            <a:r>
              <a:rPr lang="en-US" altLang="ko-KR" sz="1600" dirty="0"/>
              <a:t>Forecast </a:t>
            </a:r>
            <a:r>
              <a:rPr lang="en-US" altLang="ko-KR" sz="1600" dirty="0">
                <a:solidFill>
                  <a:srgbClr val="FF0000"/>
                </a:solidFill>
              </a:rPr>
              <a:t>future</a:t>
            </a:r>
            <a:r>
              <a:rPr lang="en-US" altLang="ko-KR" sz="1600" dirty="0"/>
              <a:t> drought</a:t>
            </a:r>
          </a:p>
          <a:p>
            <a:r>
              <a:rPr lang="en-US" altLang="ko-KR" sz="1600" dirty="0"/>
              <a:t>And so on.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FE0C-B0D0-615A-5B57-5D9E89525483}"/>
              </a:ext>
            </a:extLst>
          </p:cNvPr>
          <p:cNvSpPr txBox="1"/>
          <p:nvPr/>
        </p:nvSpPr>
        <p:spPr>
          <a:xfrm>
            <a:off x="1974564" y="4274344"/>
            <a:ext cx="2697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Interpolation</a:t>
            </a:r>
          </a:p>
          <a:p>
            <a:r>
              <a:rPr lang="en-US" altLang="ko-KR" sz="1600" dirty="0"/>
              <a:t>Expand boundary of grid</a:t>
            </a:r>
          </a:p>
          <a:p>
            <a:r>
              <a:rPr lang="en-US" altLang="ko-KR" sz="1600" dirty="0"/>
              <a:t>Predict water speed profile</a:t>
            </a:r>
          </a:p>
          <a:p>
            <a:r>
              <a:rPr lang="en-US" altLang="ko-KR" sz="1600" dirty="0"/>
              <a:t>And so on.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4C6D3-FF32-78F4-F20A-0F0212E3F599}"/>
              </a:ext>
            </a:extLst>
          </p:cNvPr>
          <p:cNvSpPr txBox="1"/>
          <p:nvPr/>
        </p:nvSpPr>
        <p:spPr>
          <a:xfrm>
            <a:off x="9246963" y="4358702"/>
            <a:ext cx="2647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Predict runoff </a:t>
            </a:r>
          </a:p>
          <a:p>
            <a:r>
              <a:rPr lang="en-US" altLang="ko-KR" sz="1600" dirty="0"/>
              <a:t>Predict water demand</a:t>
            </a:r>
          </a:p>
          <a:p>
            <a:r>
              <a:rPr lang="en-US" altLang="ko-KR" sz="1600" dirty="0"/>
              <a:t>Predict groundwater level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using exogenous variables</a:t>
            </a:r>
          </a:p>
          <a:p>
            <a:r>
              <a:rPr lang="en-US" altLang="ko-KR" sz="1600" dirty="0"/>
              <a:t>And so on.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5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수자원분야의 인공지능으로 해결하고자 하는 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046B9353-EBF4-B6BB-27BF-98E0A8A6B0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19058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16E9CF-37CC-020A-D933-4EC3FC45068A}"/>
              </a:ext>
            </a:extLst>
          </p:cNvPr>
          <p:cNvSpPr txBox="1"/>
          <p:nvPr/>
        </p:nvSpPr>
        <p:spPr>
          <a:xfrm>
            <a:off x="8314484" y="1690688"/>
            <a:ext cx="1808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</a:p>
          <a:p>
            <a:r>
              <a:rPr lang="en-US" altLang="ko-KR" dirty="0"/>
              <a:t>LSTM</a:t>
            </a:r>
          </a:p>
          <a:p>
            <a:r>
              <a:rPr lang="en-US" altLang="ko-KR" dirty="0"/>
              <a:t>GRU</a:t>
            </a:r>
          </a:p>
          <a:p>
            <a:r>
              <a:rPr lang="en-US" altLang="ko-KR" dirty="0"/>
              <a:t>TRANSFORMER</a:t>
            </a:r>
          </a:p>
          <a:p>
            <a:r>
              <a:rPr lang="en-US" altLang="ko-KR" dirty="0"/>
              <a:t>INFORMER</a:t>
            </a:r>
          </a:p>
          <a:p>
            <a:r>
              <a:rPr lang="en-US" altLang="ko-KR" dirty="0"/>
              <a:t>SCINET</a:t>
            </a:r>
          </a:p>
          <a:p>
            <a:r>
              <a:rPr lang="en-US" altLang="ko-KR" dirty="0"/>
              <a:t>LTSF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F096B-89F3-4C6E-91D2-3579FF3ADE30}"/>
              </a:ext>
            </a:extLst>
          </p:cNvPr>
          <p:cNvSpPr txBox="1"/>
          <p:nvPr/>
        </p:nvSpPr>
        <p:spPr>
          <a:xfrm>
            <a:off x="1974564" y="5184542"/>
            <a:ext cx="4002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Deep Neural Network(DNN)</a:t>
            </a:r>
          </a:p>
          <a:p>
            <a:r>
              <a:rPr lang="en-US" altLang="ko-KR" dirty="0"/>
              <a:t>Convolutional Neural Network(CNN)</a:t>
            </a:r>
          </a:p>
          <a:p>
            <a:r>
              <a:rPr lang="en-US" altLang="ko-KR" dirty="0"/>
              <a:t>Resnet</a:t>
            </a:r>
          </a:p>
          <a:p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generative adversarial network(GAN)</a:t>
            </a:r>
          </a:p>
          <a:p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Variational autoencoder(</a:t>
            </a:r>
            <a:r>
              <a:rPr lang="en-US" altLang="ko-KR" dirty="0"/>
              <a:t>VAE)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F6E01-4C26-F38E-2CF0-78D592BBDA35}"/>
              </a:ext>
            </a:extLst>
          </p:cNvPr>
          <p:cNvSpPr txBox="1"/>
          <p:nvPr/>
        </p:nvSpPr>
        <p:spPr>
          <a:xfrm>
            <a:off x="9218738" y="4478792"/>
            <a:ext cx="259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Depending on Variable</a:t>
            </a:r>
            <a:br>
              <a:rPr lang="en-US" altLang="ko-KR" dirty="0"/>
            </a:br>
            <a:r>
              <a:rPr lang="en-US" altLang="ko-KR" dirty="0"/>
              <a:t>and problem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수자원분야의 인공지능으로 해결하고자 하는 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046B9353-EBF4-B6BB-27BF-98E0A8A6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362116"/>
              </p:ext>
            </p:extLst>
          </p:nvPr>
        </p:nvGraphicFramePr>
        <p:xfrm>
          <a:off x="1676400" y="19058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16E9CF-37CC-020A-D933-4EC3FC45068A}"/>
              </a:ext>
            </a:extLst>
          </p:cNvPr>
          <p:cNvSpPr txBox="1"/>
          <p:nvPr/>
        </p:nvSpPr>
        <p:spPr>
          <a:xfrm>
            <a:off x="8314484" y="1690688"/>
            <a:ext cx="1808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</a:p>
          <a:p>
            <a:r>
              <a:rPr lang="en-US" altLang="ko-KR" dirty="0"/>
              <a:t>LSTM</a:t>
            </a:r>
          </a:p>
          <a:p>
            <a:r>
              <a:rPr lang="en-US" altLang="ko-KR" dirty="0"/>
              <a:t>GRU</a:t>
            </a:r>
          </a:p>
          <a:p>
            <a:r>
              <a:rPr lang="en-US" altLang="ko-KR" dirty="0"/>
              <a:t>TRANSFORMER</a:t>
            </a:r>
          </a:p>
          <a:p>
            <a:r>
              <a:rPr lang="en-US" altLang="ko-KR" dirty="0"/>
              <a:t>INFORMER</a:t>
            </a:r>
          </a:p>
          <a:p>
            <a:r>
              <a:rPr lang="en-US" altLang="ko-KR" dirty="0"/>
              <a:t>SCINET</a:t>
            </a:r>
          </a:p>
          <a:p>
            <a:r>
              <a:rPr lang="en-US" altLang="ko-KR" dirty="0"/>
              <a:t>LTSF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F096B-89F3-4C6E-91D2-3579FF3ADE30}"/>
              </a:ext>
            </a:extLst>
          </p:cNvPr>
          <p:cNvSpPr txBox="1"/>
          <p:nvPr/>
        </p:nvSpPr>
        <p:spPr>
          <a:xfrm>
            <a:off x="1974564" y="5184542"/>
            <a:ext cx="4002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Deep Neural Network(DNN)</a:t>
            </a:r>
          </a:p>
          <a:p>
            <a:r>
              <a:rPr lang="en-US" altLang="ko-KR" dirty="0"/>
              <a:t>Convolutional Neural Network(CNN)</a:t>
            </a:r>
          </a:p>
          <a:p>
            <a:r>
              <a:rPr lang="en-US" altLang="ko-KR" dirty="0"/>
              <a:t>Resnet</a:t>
            </a:r>
          </a:p>
          <a:p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generative adversarial network(GAN)</a:t>
            </a:r>
          </a:p>
          <a:p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Variational autoencoder(</a:t>
            </a:r>
            <a:r>
              <a:rPr lang="en-US" altLang="ko-KR" dirty="0"/>
              <a:t>VAE)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F6E01-4C26-F38E-2CF0-78D592BBDA35}"/>
              </a:ext>
            </a:extLst>
          </p:cNvPr>
          <p:cNvSpPr txBox="1"/>
          <p:nvPr/>
        </p:nvSpPr>
        <p:spPr>
          <a:xfrm>
            <a:off x="9218738" y="4478792"/>
            <a:ext cx="259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Depending on Variable</a:t>
            </a:r>
            <a:br>
              <a:rPr lang="en-US" altLang="ko-KR" dirty="0"/>
            </a:br>
            <a:r>
              <a:rPr lang="en-US" altLang="ko-KR" dirty="0"/>
              <a:t>and problem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1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Recurrent Neural Networks (RNN)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59914D65-3EAF-F5C7-D663-9AF30F219B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30" y="2047517"/>
            <a:ext cx="9974280" cy="26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13C7A62-95AC-BBE5-8A77-D7653C42A6BB}"/>
              </a:ext>
            </a:extLst>
          </p:cNvPr>
          <p:cNvSpPr txBox="1">
            <a:spLocks/>
          </p:cNvSpPr>
          <p:nvPr/>
        </p:nvSpPr>
        <p:spPr>
          <a:xfrm>
            <a:off x="2288434" y="5041783"/>
            <a:ext cx="9536071" cy="1560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+mn-ea"/>
                <a:cs typeface="Tahoma" panose="020B0604030504040204" pitchFamily="34" charset="0"/>
              </a:rPr>
              <a:t>기본적인 자연어처리 또는 </a:t>
            </a: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sequential data</a:t>
            </a: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분석 및 예측을 위한 신경망</a:t>
            </a:r>
            <a:endParaRPr lang="en-US" altLang="ko-KR" sz="2000" dirty="0">
              <a:latin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000" dirty="0">
                <a:latin typeface="+mn-ea"/>
                <a:cs typeface="Tahoma" panose="020B0604030504040204" pitchFamily="34" charset="0"/>
              </a:rPr>
              <a:t>이전 자료의 정보를 추출하여 현재 자료를 이용한 분석에 함께 적용</a:t>
            </a:r>
            <a:endParaRPr lang="en-US" altLang="ko-KR" sz="2000" dirty="0">
              <a:latin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000" dirty="0">
                <a:latin typeface="+mn-ea"/>
                <a:cs typeface="Tahoma" panose="020B0604030504040204" pitchFamily="34" charset="0"/>
              </a:rPr>
              <a:t>전통적인 시계열 모델링 자료 예측 </a:t>
            </a:r>
            <a:r>
              <a:rPr lang="ko-KR" altLang="en-US" sz="2000" dirty="0" err="1">
                <a:latin typeface="+mn-ea"/>
                <a:cs typeface="Tahoma" panose="020B0604030504040204" pitchFamily="34" charset="0"/>
              </a:rPr>
              <a:t>프로세스랑</a:t>
            </a: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 컨셉이 유사하나</a:t>
            </a:r>
            <a:r>
              <a:rPr lang="en-US" altLang="ko-KR" sz="2000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실제적으로는</a:t>
            </a:r>
            <a:br>
              <a:rPr lang="en-US" altLang="ko-KR" sz="2000" dirty="0">
                <a:latin typeface="+mn-ea"/>
                <a:cs typeface="Tahoma" panose="020B0604030504040204" pitchFamily="34" charset="0"/>
              </a:rPr>
            </a:br>
            <a:r>
              <a:rPr lang="ko-KR" altLang="en-US" sz="2000" dirty="0">
                <a:latin typeface="+mn-ea"/>
                <a:cs typeface="Tahoma" panose="020B0604030504040204" pitchFamily="34" charset="0"/>
              </a:rPr>
              <a:t>계산 절차와 자료 추출 프로세스는 매우 다름</a:t>
            </a:r>
            <a:endParaRPr lang="en-US" altLang="ko-KR" sz="2000" b="0" i="0" u="none" strike="noStrike" baseline="0" dirty="0"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1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24A16-E0A0-4F22-8B0D-394F93A2C609}"/>
              </a:ext>
            </a:extLst>
          </p:cNvPr>
          <p:cNvSpPr/>
          <p:nvPr/>
        </p:nvSpPr>
        <p:spPr>
          <a:xfrm>
            <a:off x="0" y="365125"/>
            <a:ext cx="12192000" cy="1136015"/>
          </a:xfrm>
          <a:prstGeom prst="rect">
            <a:avLst/>
          </a:prstGeom>
          <a:solidFill>
            <a:srgbClr val="005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46CA5-1E77-47B1-84D9-729B796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01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+mj-ea"/>
                <a:cs typeface="Tahoma" panose="020B0604030504040204" pitchFamily="34" charset="0"/>
              </a:rPr>
              <a:t>Long Short-Term Memory (LSTM)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8DCF71-C09C-4F0A-A8C6-8AE4CF43970A}"/>
              </a:ext>
            </a:extLst>
          </p:cNvPr>
          <p:cNvCxnSpPr>
            <a:cxnSpLocks/>
          </p:cNvCxnSpPr>
          <p:nvPr/>
        </p:nvCxnSpPr>
        <p:spPr>
          <a:xfrm>
            <a:off x="1974564" y="1690688"/>
            <a:ext cx="0" cy="5167312"/>
          </a:xfrm>
          <a:prstGeom prst="line">
            <a:avLst/>
          </a:prstGeom>
          <a:ln w="38100">
            <a:solidFill>
              <a:srgbClr val="1F2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LSTM neural network.">
            <a:extLst>
              <a:ext uri="{FF2B5EF4-FFF2-40B4-BE49-F238E27FC236}">
                <a16:creationId xmlns:a16="http://schemas.microsoft.com/office/drawing/2014/main" id="{B21F49F5-DD91-3D12-1829-CE725A086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9785" y="1642117"/>
            <a:ext cx="9511583" cy="3573766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46AA58DC-96A9-5F8E-6535-03AF96B5C4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3246" y="3781926"/>
            <a:ext cx="2648380" cy="49365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46F5D3A-6DED-8B61-6123-D4F052AE08A6}"/>
              </a:ext>
            </a:extLst>
          </p:cNvPr>
          <p:cNvSpPr txBox="1">
            <a:spLocks/>
          </p:cNvSpPr>
          <p:nvPr/>
        </p:nvSpPr>
        <p:spPr>
          <a:xfrm>
            <a:off x="2280045" y="5297647"/>
            <a:ext cx="9536071" cy="1560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+mn-ea"/>
                <a:cs typeface="Tahoma" panose="020B0604030504040204" pitchFamily="34" charset="0"/>
              </a:rPr>
              <a:t>sequential data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분석 및 예측을 위한 신경망</a:t>
            </a:r>
            <a:endParaRPr lang="en-US" altLang="ko-KR" sz="1600" dirty="0">
              <a:latin typeface="+mn-ea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+mn-ea"/>
                <a:cs typeface="Tahoma" panose="020B0604030504040204" pitchFamily="34" charset="0"/>
              </a:rPr>
              <a:t>RNN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이 갖은 가중치 소산</a:t>
            </a:r>
            <a:r>
              <a:rPr lang="en-US" altLang="ko-KR" sz="1600" dirty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문제를 해결하기 위해 개발</a:t>
            </a:r>
            <a:endParaRPr lang="en-US" altLang="ko-KR" sz="1600" dirty="0">
              <a:latin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1600" dirty="0">
                <a:latin typeface="+mn-ea"/>
                <a:cs typeface="Tahoma" panose="020B0604030504040204" pitchFamily="34" charset="0"/>
              </a:rPr>
              <a:t>단기 기억</a:t>
            </a:r>
            <a:r>
              <a:rPr lang="en-US" altLang="ko-KR" sz="1600" dirty="0">
                <a:latin typeface="+mn-ea"/>
                <a:cs typeface="Tahoma" panose="020B0604030504040204" pitchFamily="34" charset="0"/>
              </a:rPr>
              <a:t>(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근거리 자료</a:t>
            </a:r>
            <a:r>
              <a:rPr lang="en-US" altLang="ko-KR" sz="1600" dirty="0">
                <a:latin typeface="+mn-ea"/>
                <a:cs typeface="Tahoma" panose="020B0604030504040204" pitchFamily="34" charset="0"/>
              </a:rPr>
              <a:t>)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와 장기 기억</a:t>
            </a:r>
            <a:r>
              <a:rPr lang="en-US" altLang="ko-KR" sz="1600" dirty="0">
                <a:latin typeface="+mn-ea"/>
                <a:cs typeface="Tahoma" panose="020B0604030504040204" pitchFamily="34" charset="0"/>
              </a:rPr>
              <a:t>(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장기 누적자료</a:t>
            </a:r>
            <a:r>
              <a:rPr lang="en-US" altLang="ko-KR" sz="1600" dirty="0">
                <a:latin typeface="+mn-ea"/>
                <a:cs typeface="Tahoma" panose="020B0604030504040204" pitchFamily="34" charset="0"/>
              </a:rPr>
              <a:t>)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를 구분하여 </a:t>
            </a:r>
            <a:r>
              <a:rPr lang="en-US" altLang="ko-KR" sz="1600" dirty="0">
                <a:latin typeface="+mn-ea"/>
                <a:cs typeface="Tahoma" panose="020B0604030504040204" pitchFamily="34" charset="0"/>
              </a:rPr>
              <a:t>sequential data</a:t>
            </a:r>
            <a:r>
              <a:rPr lang="ko-KR" altLang="en-US" sz="1600" dirty="0">
                <a:latin typeface="+mn-ea"/>
                <a:cs typeface="Tahoma" panose="020B0604030504040204" pitchFamily="34" charset="0"/>
              </a:rPr>
              <a:t>를 분석 및 예측</a:t>
            </a:r>
            <a:endParaRPr lang="en-US" altLang="ko-KR" sz="1600" dirty="0">
              <a:latin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1600" b="0" i="0" u="none" strike="noStrike" baseline="0" dirty="0">
                <a:latin typeface="+mn-ea"/>
                <a:cs typeface="Tahoma" panose="020B0604030504040204" pitchFamily="34" charset="0"/>
              </a:rPr>
              <a:t>전통적인 시계열 모델링과 유사한 예측 개념을 갖음</a:t>
            </a:r>
            <a:endParaRPr lang="en-US" altLang="ko-KR" sz="1600" b="0" i="0" u="none" strike="noStrike" baseline="0" dirty="0"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8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740</Words>
  <Application>Microsoft Office PowerPoint</Application>
  <PresentationFormat>와이드스크린</PresentationFormat>
  <Paragraphs>120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국민체 Bold</vt:lpstr>
      <vt:lpstr>국민체 Regular</vt:lpstr>
      <vt:lpstr>맑은 고딕</vt:lpstr>
      <vt:lpstr>Arial</vt:lpstr>
      <vt:lpstr>Arial</vt:lpstr>
      <vt:lpstr>Tahoma</vt:lpstr>
      <vt:lpstr>Office 테마</vt:lpstr>
      <vt:lpstr>물분야 연구에서 AI연구 및 적용 현황</vt:lpstr>
      <vt:lpstr>인공지능 연구의 폭발적인 증가</vt:lpstr>
      <vt:lpstr>Boom! – application of LSTM</vt:lpstr>
      <vt:lpstr>수자원분야의 인공지능으로 해결하고자 하는 문제</vt:lpstr>
      <vt:lpstr>수자원분야의 인공지능으로 해결하고자 하는 문제</vt:lpstr>
      <vt:lpstr>수자원분야의 인공지능으로 해결하고자 하는 문제</vt:lpstr>
      <vt:lpstr>수자원분야의 인공지능으로 해결하고자 하는 문제</vt:lpstr>
      <vt:lpstr>Recurrent Neural Networks (RNN)</vt:lpstr>
      <vt:lpstr>Long Short-Term Memory (LSTM)</vt:lpstr>
      <vt:lpstr>Transformer</vt:lpstr>
      <vt:lpstr>Transformer</vt:lpstr>
      <vt:lpstr>Natural language process or time series modeling?</vt:lpstr>
      <vt:lpstr>long-term time series forecasting (LTSF)</vt:lpstr>
      <vt:lpstr>long-term time series forecasting (LTSF)</vt:lpstr>
      <vt:lpstr>Wrapping up and remarks</vt:lpstr>
      <vt:lpstr>Thank you for your attention.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Ju-Young Shin</dc:creator>
  <cp:lastModifiedBy>Ju-Young Shin</cp:lastModifiedBy>
  <cp:revision>207</cp:revision>
  <dcterms:created xsi:type="dcterms:W3CDTF">2021-10-22T06:32:05Z</dcterms:created>
  <dcterms:modified xsi:type="dcterms:W3CDTF">2023-05-14T07:04:08Z</dcterms:modified>
</cp:coreProperties>
</file>