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6"/>
  </p:notesMasterIdLst>
  <p:handoutMasterIdLst>
    <p:handoutMasterId r:id="rId67"/>
  </p:handoutMasterIdLst>
  <p:sldIdLst>
    <p:sldId id="256" r:id="rId2"/>
    <p:sldId id="276" r:id="rId3"/>
    <p:sldId id="277" r:id="rId4"/>
    <p:sldId id="278" r:id="rId5"/>
    <p:sldId id="279" r:id="rId6"/>
    <p:sldId id="280" r:id="rId7"/>
    <p:sldId id="351" r:id="rId8"/>
    <p:sldId id="258" r:id="rId9"/>
    <p:sldId id="281" r:id="rId10"/>
    <p:sldId id="282" r:id="rId11"/>
    <p:sldId id="283" r:id="rId12"/>
    <p:sldId id="285" r:id="rId13"/>
    <p:sldId id="286" r:id="rId14"/>
    <p:sldId id="287" r:id="rId15"/>
    <p:sldId id="310" r:id="rId16"/>
    <p:sldId id="288" r:id="rId17"/>
    <p:sldId id="259" r:id="rId18"/>
    <p:sldId id="260" r:id="rId19"/>
    <p:sldId id="289" r:id="rId20"/>
    <p:sldId id="311" r:id="rId21"/>
    <p:sldId id="261" r:id="rId22"/>
    <p:sldId id="312" r:id="rId23"/>
    <p:sldId id="291" r:id="rId24"/>
    <p:sldId id="264" r:id="rId25"/>
    <p:sldId id="315" r:id="rId26"/>
    <p:sldId id="313" r:id="rId27"/>
    <p:sldId id="321" r:id="rId28"/>
    <p:sldId id="323" r:id="rId29"/>
    <p:sldId id="266" r:id="rId30"/>
    <p:sldId id="324" r:id="rId31"/>
    <p:sldId id="322" r:id="rId32"/>
    <p:sldId id="352" r:id="rId33"/>
    <p:sldId id="302" r:id="rId34"/>
    <p:sldId id="269" r:id="rId35"/>
    <p:sldId id="303" r:id="rId36"/>
    <p:sldId id="304" r:id="rId37"/>
    <p:sldId id="333" r:id="rId38"/>
    <p:sldId id="270" r:id="rId39"/>
    <p:sldId id="340" r:id="rId40"/>
    <p:sldId id="335" r:id="rId41"/>
    <p:sldId id="343" r:id="rId42"/>
    <p:sldId id="344" r:id="rId43"/>
    <p:sldId id="336" r:id="rId44"/>
    <p:sldId id="345" r:id="rId45"/>
    <p:sldId id="346" r:id="rId46"/>
    <p:sldId id="305" r:id="rId47"/>
    <p:sldId id="271" r:id="rId48"/>
    <p:sldId id="306" r:id="rId49"/>
    <p:sldId id="272" r:id="rId50"/>
    <p:sldId id="292" r:id="rId51"/>
    <p:sldId id="294" r:id="rId52"/>
    <p:sldId id="295" r:id="rId53"/>
    <p:sldId id="296" r:id="rId54"/>
    <p:sldId id="297" r:id="rId55"/>
    <p:sldId id="298" r:id="rId56"/>
    <p:sldId id="299" r:id="rId57"/>
    <p:sldId id="301" r:id="rId58"/>
    <p:sldId id="347" r:id="rId59"/>
    <p:sldId id="348" r:id="rId60"/>
    <p:sldId id="349" r:id="rId61"/>
    <p:sldId id="350" r:id="rId62"/>
    <p:sldId id="275" r:id="rId63"/>
    <p:sldId id="341" r:id="rId64"/>
    <p:sldId id="309" r:id="rId6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Objects="1">
      <p:cViewPr varScale="1">
        <p:scale>
          <a:sx n="92" d="100"/>
          <a:sy n="92" d="100"/>
        </p:scale>
        <p:origin x="166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2/19/17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2/19/17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2/19/17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2/19/17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2/19/17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2/19/17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2/19/17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2/19/17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2/19/17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2/19/17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2/19/17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2/19/17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smtClean="0"/>
              <a:t>Functional </a:t>
            </a:r>
            <a:r>
              <a:rPr lang="en-GB" dirty="0"/>
              <a:t>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a:t>
            </a:r>
            <a:r>
              <a:rPr lang="en-GB" sz="2400" dirty="0" smtClean="0"/>
              <a:t>principle (</a:t>
            </a:r>
            <a:r>
              <a:rPr lang="en-GB" sz="2400" dirty="0" smtClean="0">
                <a:solidFill>
                  <a:srgbClr val="FF0000"/>
                </a:solidFill>
              </a:rPr>
              <a:t>Characteristics</a:t>
            </a:r>
            <a:r>
              <a:rPr lang="en-GB" sz="2400" dirty="0" smtClean="0"/>
              <a:t>), </a:t>
            </a:r>
            <a:r>
              <a:rPr lang="en-GB" sz="2400" dirty="0"/>
              <a:t>requirements should be both complete and consistent.</a:t>
            </a:r>
          </a:p>
          <a:p>
            <a:r>
              <a:rPr lang="en-GB" sz="2400" dirty="0"/>
              <a:t>Complete</a:t>
            </a:r>
          </a:p>
          <a:p>
            <a:pPr lvl="1"/>
            <a:r>
              <a:rPr lang="en-GB" dirty="0"/>
              <a:t>They should include descriptions of all facilities required</a:t>
            </a:r>
            <a:r>
              <a:rPr lang="en-GB" dirty="0" smtClean="0"/>
              <a:t>. </a:t>
            </a:r>
            <a:r>
              <a:rPr lang="en-GB" dirty="0" smtClean="0">
                <a:solidFill>
                  <a:srgbClr val="FF0000"/>
                </a:solidFill>
              </a:rPr>
              <a:t>What to do and what not to do</a:t>
            </a:r>
            <a:endParaRPr lang="en-GB" dirty="0">
              <a:solidFill>
                <a:srgbClr val="FF0000"/>
              </a:solidFill>
            </a:endParaRPr>
          </a:p>
          <a:p>
            <a:r>
              <a:rPr lang="en-GB" sz="2400" dirty="0"/>
              <a:t>Consistent</a:t>
            </a:r>
          </a:p>
          <a:p>
            <a:pPr lvl="1"/>
            <a:r>
              <a:rPr lang="en-GB" dirty="0"/>
              <a:t>There should be no conflicts or contradictions in the descriptions of the system facilities</a:t>
            </a:r>
            <a:r>
              <a:rPr lang="en-GB" dirty="0" smtClean="0"/>
              <a:t>.</a:t>
            </a:r>
          </a:p>
          <a:p>
            <a:pPr lvl="1"/>
            <a:r>
              <a:rPr lang="en-GB" dirty="0" smtClean="0"/>
              <a:t>Zoomlion </a:t>
            </a:r>
            <a:r>
              <a:rPr lang="en-GB" dirty="0" smtClean="0">
                <a:solidFill>
                  <a:srgbClr val="FF0000"/>
                </a:solidFill>
              </a:rPr>
              <a:t>fixed</a:t>
            </a:r>
            <a:r>
              <a:rPr lang="en-GB" dirty="0" smtClean="0"/>
              <a:t> Bin Price vs Assembly </a:t>
            </a:r>
            <a:r>
              <a:rPr lang="en-GB" dirty="0" smtClean="0">
                <a:solidFill>
                  <a:srgbClr val="FF0000"/>
                </a:solidFill>
              </a:rPr>
              <a:t>negotiated</a:t>
            </a:r>
            <a:r>
              <a:rPr lang="en-GB" dirty="0" smtClean="0"/>
              <a:t> prices on bins</a:t>
            </a:r>
            <a:endParaRPr lang="en-GB" dirty="0"/>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a:t>
            </a:r>
            <a:r>
              <a:rPr lang="en-GB" dirty="0" smtClean="0"/>
              <a:t>requirements </a:t>
            </a:r>
            <a:endParaRPr lang="en-GB" dirty="0"/>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smtClean="0"/>
              <a:t>.</a:t>
            </a:r>
          </a:p>
          <a:p>
            <a:pPr>
              <a:lnSpc>
                <a:spcPct val="90000"/>
              </a:lnSpc>
            </a:pPr>
            <a:r>
              <a:rPr lang="en-GB" dirty="0" smtClean="0"/>
              <a:t>Does not affect directly the user experience </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dirty="0"/>
              <a:t>Non-functional requirements may be very difficult to state precisely and imprecise requirements may be difficult to verify. </a:t>
            </a:r>
          </a:p>
          <a:p>
            <a:r>
              <a:rPr lang="en-GB" sz="2400" dirty="0" smtClean="0"/>
              <a:t>Goal – </a:t>
            </a:r>
            <a:r>
              <a:rPr lang="en-GB" sz="2400" dirty="0" smtClean="0">
                <a:solidFill>
                  <a:srgbClr val="FF0000"/>
                </a:solidFill>
              </a:rPr>
              <a:t>user friendly after training</a:t>
            </a:r>
            <a:endParaRPr lang="en-GB" sz="2400" dirty="0">
              <a:solidFill>
                <a:srgbClr val="FF0000"/>
              </a:solidFill>
            </a:endParaRPr>
          </a:p>
          <a:p>
            <a:pPr lvl="1"/>
            <a:r>
              <a:rPr lang="en-GB" sz="2000" dirty="0"/>
              <a:t>A general intention of the user such as ease of use.</a:t>
            </a:r>
          </a:p>
          <a:p>
            <a:r>
              <a:rPr lang="en-GB" sz="2400" dirty="0"/>
              <a:t>Verifiable non-functional </a:t>
            </a:r>
            <a:r>
              <a:rPr lang="en-GB" sz="2400" dirty="0" smtClean="0"/>
              <a:t>requirement- </a:t>
            </a:r>
            <a:r>
              <a:rPr lang="en-GB" sz="2400" dirty="0" smtClean="0">
                <a:solidFill>
                  <a:srgbClr val="FF0000"/>
                </a:solidFill>
              </a:rPr>
              <a:t>1 week of easy usage</a:t>
            </a:r>
            <a:endParaRPr lang="en-GB" sz="2400" dirty="0">
              <a:solidFill>
                <a:srgbClr val="FF0000"/>
              </a:solidFill>
            </a:endParaRP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t>
            </a:r>
            <a:r>
              <a:rPr lang="en-US" dirty="0" smtClean="0"/>
              <a:t>requirements - </a:t>
            </a:r>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Requirements Engineering Specifications</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a:t>
            </a:r>
            <a:r>
              <a:rPr lang="en-US" dirty="0" smtClean="0">
                <a:ea typeface="+mn-ea"/>
                <a:cs typeface="+mn-cs"/>
              </a:rPr>
              <a:t>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815072618"/>
              </p:ext>
            </p:extLst>
          </p:nvPr>
        </p:nvGraphicFramePr>
        <p:xfrm>
          <a:off x="755576" y="1844824"/>
          <a:ext cx="7488832" cy="4104456"/>
        </p:xfrm>
        <a:graphic>
          <a:graphicData uri="http://schemas.openxmlformats.org/drawingml/2006/table">
            <a:tbl>
              <a:tblPr firstRow="1" bandRow="1">
                <a:tableStyleId>{69CF1AB2-1976-4502-BF36-3FF5EA218861}</a:tableStyleId>
              </a:tblPr>
              <a:tblGrid>
                <a:gridCol w="7488832"/>
              </a:tblGrid>
              <a:tr h="4104456">
                <a:tc>
                  <a:txBody>
                    <a:bodyPr/>
                    <a:lstStyle/>
                    <a:p>
                      <a:r>
                        <a:rPr lang="en-GB" sz="3200" b="0" kern="1200" dirty="0" smtClean="0"/>
                        <a:t>Library</a:t>
                      </a:r>
                      <a:r>
                        <a:rPr lang="en-GB" sz="3200" b="0" kern="1200" baseline="0" dirty="0" smtClean="0"/>
                        <a:t> Management System shall provide a financial accounting system that maintains record of all payments made by users of the system. System Managers may configure this system so that regular users may receive discounted rates.</a:t>
                      </a:r>
                    </a:p>
                    <a:p>
                      <a:endParaRPr lang="en-GB" sz="3200" b="0" kern="1200" baseline="0" dirty="0" smtClean="0"/>
                    </a:p>
                    <a:p>
                      <a:r>
                        <a:rPr lang="en-GB" sz="2000" b="0" kern="1200" baseline="0" dirty="0" smtClean="0"/>
                        <a:t>2 in one requirements</a:t>
                      </a:r>
                      <a:endParaRPr lang="en-US" sz="200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a:t>
            </a:r>
            <a:r>
              <a:rPr lang="en-GB" dirty="0">
                <a:solidFill>
                  <a:srgbClr val="FF0000"/>
                </a:solidFill>
              </a:rPr>
              <a:t>process of establishing the services </a:t>
            </a:r>
            <a:r>
              <a:rPr lang="en-GB" dirty="0"/>
              <a:t>that the </a:t>
            </a:r>
            <a:r>
              <a:rPr lang="en-GB" dirty="0">
                <a:solidFill>
                  <a:srgbClr val="FF0000"/>
                </a:solidFill>
              </a:rPr>
              <a:t>customer requires from a system </a:t>
            </a:r>
            <a:r>
              <a:rPr lang="en-GB" dirty="0"/>
              <a:t>and </a:t>
            </a:r>
            <a:r>
              <a:rPr lang="en-GB" dirty="0">
                <a:solidFill>
                  <a:srgbClr val="FF0000"/>
                </a:solidFill>
              </a:rPr>
              <a:t>the constraints under which it operates and is developed</a:t>
            </a:r>
            <a:r>
              <a:rPr lang="en-GB" dirty="0"/>
              <a:t>.</a:t>
            </a:r>
          </a:p>
          <a:p>
            <a:r>
              <a:rPr lang="en-GB" dirty="0"/>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a:t>
            </a:r>
            <a:r>
              <a:rPr lang="en-GB" dirty="0">
                <a:solidFill>
                  <a:srgbClr val="FF0000"/>
                </a:solidFill>
              </a:rPr>
              <a:t>shall</a:t>
            </a:r>
            <a:r>
              <a:rPr lang="en-GB" dirty="0"/>
              <a:t> for mandatory requirements, </a:t>
            </a:r>
            <a:r>
              <a:rPr lang="en-GB" dirty="0">
                <a:solidFill>
                  <a:srgbClr val="FF0000"/>
                </a:solidFill>
              </a:rPr>
              <a:t>should</a:t>
            </a:r>
            <a:r>
              <a:rPr lang="en-GB" dirty="0"/>
              <a:t>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a:t>
            </a:r>
            <a:r>
              <a:rPr lang="en-US" dirty="0" smtClean="0">
                <a:solidFill>
                  <a:srgbClr val="FF0000"/>
                </a:solidFill>
              </a:rPr>
              <a:t>pecifications (How required could be specified) - Readings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Structured Specifications</a:t>
            </a:r>
          </a:p>
          <a:p>
            <a:r>
              <a:rPr lang="en-US" dirty="0" smtClean="0">
                <a:solidFill>
                  <a:srgbClr val="FF0000"/>
                </a:solidFill>
              </a:rPr>
              <a:t>Form Based Specification</a:t>
            </a:r>
          </a:p>
          <a:p>
            <a:r>
              <a:rPr lang="en-US" dirty="0" smtClean="0">
                <a:solidFill>
                  <a:srgbClr val="FF0000"/>
                </a:solidFill>
              </a:rPr>
              <a:t>Tabular Specification</a:t>
            </a:r>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a:t>
            </a:r>
            <a:r>
              <a:rPr lang="en-US" dirty="0" smtClean="0"/>
              <a:t>Engineering Process</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662579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solidFill>
                  <a:srgbClr val="FF0000"/>
                </a:solidFill>
              </a:rPr>
              <a:t>stakeholders</a:t>
            </a:r>
            <a:r>
              <a:rPr lang="en-GB" sz="2400" i="1"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smtClean="0"/>
              <a:t>Organisational (</a:t>
            </a:r>
            <a:r>
              <a:rPr lang="en-GB" sz="2400" dirty="0" err="1" smtClean="0">
                <a:solidFill>
                  <a:srgbClr val="FF0000"/>
                </a:solidFill>
              </a:rPr>
              <a:t>goro</a:t>
            </a:r>
            <a:r>
              <a:rPr lang="en-GB" sz="2400" dirty="0" smtClean="0"/>
              <a:t>) </a:t>
            </a:r>
            <a:r>
              <a:rPr lang="en-GB" sz="2400" dirty="0"/>
              <a:t>and </a:t>
            </a:r>
            <a:r>
              <a:rPr lang="en-GB" sz="2400" dirty="0" smtClean="0"/>
              <a:t>political (</a:t>
            </a:r>
            <a:r>
              <a:rPr lang="en-GB" sz="2400" dirty="0" smtClean="0">
                <a:solidFill>
                  <a:srgbClr val="FF0000"/>
                </a:solidFill>
              </a:rPr>
              <a:t>Data Protection</a:t>
            </a:r>
            <a:r>
              <a:rPr lang="en-GB" sz="2400" dirty="0" smtClean="0"/>
              <a:t>) </a:t>
            </a:r>
            <a:r>
              <a:rPr lang="en-GB" sz="2400" dirty="0"/>
              <a:t>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p:blipFill>
          <a:blip r:embed="rId2"/>
          <a:stretch>
            <a:fillRect/>
          </a:stretch>
        </p:blipFill>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Patients</a:t>
            </a:r>
            <a:r>
              <a:rPr lang="en-US" i="1" dirty="0" smtClean="0">
                <a:solidFill>
                  <a:srgbClr val="FF0000"/>
                </a:solidFill>
              </a:rPr>
              <a:t> </a:t>
            </a:r>
            <a:r>
              <a:rPr lang="en-US" dirty="0" smtClean="0"/>
              <a:t>whose information is recorded in the system.</a:t>
            </a:r>
            <a:endParaRPr lang="en-GB" dirty="0" smtClean="0"/>
          </a:p>
          <a:p>
            <a:r>
              <a:rPr lang="en-US" dirty="0" smtClean="0">
                <a:solidFill>
                  <a:srgbClr val="FF0000"/>
                </a:solidFill>
              </a:rPr>
              <a:t>Doctors</a:t>
            </a:r>
            <a:r>
              <a:rPr lang="en-US" i="1" dirty="0" smtClean="0">
                <a:solidFill>
                  <a:srgbClr val="FF0000"/>
                </a:solidFill>
              </a:rPr>
              <a:t> </a:t>
            </a:r>
            <a:r>
              <a:rPr lang="en-US" dirty="0" smtClean="0"/>
              <a:t>who are responsible for assessing and treating patients.</a:t>
            </a:r>
            <a:endParaRPr lang="en-GB" dirty="0" smtClean="0"/>
          </a:p>
          <a:p>
            <a:r>
              <a:rPr lang="en-US" dirty="0" smtClean="0">
                <a:solidFill>
                  <a:srgbClr val="FF0000"/>
                </a:solidFill>
              </a:rPr>
              <a:t>Nurses</a:t>
            </a:r>
            <a:r>
              <a:rPr lang="en-US" dirty="0" smtClean="0"/>
              <a:t> who coordinate the consultations with doctors and administer some treatments.</a:t>
            </a:r>
            <a:endParaRPr lang="en-GB" dirty="0" smtClean="0"/>
          </a:p>
          <a:p>
            <a:r>
              <a:rPr lang="en-US" dirty="0" smtClean="0">
                <a:solidFill>
                  <a:srgbClr val="FF0000"/>
                </a:solidFill>
              </a:rPr>
              <a:t>Medical receptionists</a:t>
            </a:r>
            <a:r>
              <a:rPr lang="en-US" i="1" dirty="0" smtClean="0">
                <a:solidFill>
                  <a:srgbClr val="FF0000"/>
                </a:solidFill>
              </a:rPr>
              <a:t> </a:t>
            </a:r>
            <a:r>
              <a:rPr lang="en-US" dirty="0" smtClean="0"/>
              <a:t>who manage patients’ appointments.</a:t>
            </a:r>
            <a:endParaRPr lang="en-GB" dirty="0" smtClean="0"/>
          </a:p>
          <a:p>
            <a:r>
              <a:rPr lang="en-US" dirty="0" smtClean="0">
                <a:solidFill>
                  <a:srgbClr val="FF0000"/>
                </a:solidFill>
              </a:rPr>
              <a:t>IT staff </a:t>
            </a:r>
            <a:r>
              <a:rPr lang="en-US" dirty="0" smtClean="0"/>
              <a:t>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medical ethics manager </a:t>
            </a:r>
            <a:r>
              <a:rPr lang="en-US" dirty="0" smtClean="0"/>
              <a:t>who must ensure that the system meets current ethical guidelines for patient care.</a:t>
            </a:r>
            <a:endParaRPr lang="en-GB" dirty="0" smtClean="0"/>
          </a:p>
          <a:p>
            <a:r>
              <a:rPr lang="en-US" dirty="0" smtClean="0">
                <a:solidFill>
                  <a:srgbClr val="FF0000"/>
                </a:solidFill>
              </a:rPr>
              <a:t>Health care managers</a:t>
            </a:r>
            <a:r>
              <a:rPr lang="en-US" i="1" dirty="0" smtClean="0">
                <a:solidFill>
                  <a:srgbClr val="FF0000"/>
                </a:solidFill>
              </a:rPr>
              <a:t> </a:t>
            </a:r>
            <a:r>
              <a:rPr lang="en-US" dirty="0" smtClean="0"/>
              <a:t>who obtain management information from the system.</a:t>
            </a:r>
            <a:endParaRPr lang="en-GB" dirty="0" smtClean="0"/>
          </a:p>
          <a:p>
            <a:r>
              <a:rPr lang="en-US" dirty="0" smtClean="0">
                <a:solidFill>
                  <a:srgbClr val="FF0000"/>
                </a:solidFill>
              </a:rPr>
              <a:t>Medical records staff</a:t>
            </a:r>
            <a:r>
              <a:rPr lang="en-US" i="1" dirty="0" smtClean="0">
                <a:solidFill>
                  <a:srgbClr val="FF0000"/>
                </a:solidFill>
              </a:rPr>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t>
            </a:r>
            <a:r>
              <a:rPr lang="en-US" dirty="0" smtClean="0"/>
              <a:t>a </a:t>
            </a:r>
            <a:r>
              <a:rPr lang="en-US" dirty="0" smtClean="0"/>
              <a:t>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79512" y="1946188"/>
            <a:ext cx="8856984" cy="378706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07504" y="1616620"/>
            <a:ext cx="8856984" cy="397262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a:t>
            </a:r>
            <a:r>
              <a:rPr lang="en-GB" dirty="0">
                <a:solidFill>
                  <a:srgbClr val="FF0000"/>
                </a:solidFill>
              </a:rPr>
              <a:t>identify the actors </a:t>
            </a:r>
            <a:r>
              <a:rPr lang="en-GB" dirty="0"/>
              <a:t>in an interaction and which </a:t>
            </a:r>
            <a:r>
              <a:rPr lang="en-GB" dirty="0">
                <a:solidFill>
                  <a:srgbClr val="FF0000"/>
                </a:solidFill>
              </a:rPr>
              <a:t>describe the interaction itself</a:t>
            </a:r>
            <a:r>
              <a:rPr lang="en-GB" dirty="0"/>
              <a:t>.</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3477875"/>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r>
              <a:rPr lang="en-US" sz="2000" dirty="0" smtClean="0">
                <a:solidFill>
                  <a:srgbClr val="000000"/>
                </a:solidFill>
                <a:latin typeface="Arial"/>
                <a:ea typeface="Times New Roman"/>
                <a:cs typeface="Arial"/>
              </a:rPr>
              <a:t>.”</a:t>
            </a:r>
          </a:p>
          <a:p>
            <a:endParaRPr lang="en-US" sz="2000" dirty="0">
              <a:solidFill>
                <a:srgbClr val="000000"/>
              </a:solidFill>
              <a:latin typeface="Arial"/>
              <a:ea typeface="Times New Roman"/>
              <a:cs typeface="Arial"/>
            </a:endParaRPr>
          </a:p>
          <a:p>
            <a:r>
              <a:rPr lang="en-US" sz="2000" dirty="0" smtClean="0">
                <a:solidFill>
                  <a:srgbClr val="FF0000"/>
                </a:solidFill>
                <a:latin typeface="Arial"/>
                <a:ea typeface="Times New Roman"/>
                <a:cs typeface="Arial"/>
              </a:rPr>
              <a:t>Focus on the What not the How</a:t>
            </a:r>
            <a:endParaRPr lang="en-US" sz="2000" dirty="0">
              <a:solidFill>
                <a:srgbClr val="FF0000"/>
              </a:solidFill>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smtClean="0"/>
              <a:t>Ethnography – </a:t>
            </a:r>
            <a:r>
              <a:rPr lang="en-GB" dirty="0" smtClean="0">
                <a:solidFill>
                  <a:srgbClr val="FF0000"/>
                </a:solidFill>
              </a:rPr>
              <a:t>Most important to me</a:t>
            </a:r>
            <a:endParaRPr lang="en-GB" dirty="0">
              <a:solidFill>
                <a:srgbClr val="FF0000"/>
              </a:solidFill>
            </a:endParaRP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48978"/>
            <a:ext cx="8686800" cy="4832350"/>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a:t>
            </a:r>
            <a:endParaRPr lang="en-US" dirty="0" smtClean="0"/>
          </a:p>
          <a:p>
            <a:pPr lvl="1"/>
            <a:r>
              <a:rPr lang="en-US" i="1" dirty="0" smtClean="0">
                <a:solidFill>
                  <a:srgbClr val="FF0000"/>
                </a:solidFill>
              </a:rPr>
              <a:t>Traceability </a:t>
            </a:r>
            <a:r>
              <a:rPr lang="en-US" i="1" dirty="0" smtClean="0">
                <a:solidFill>
                  <a:srgbClr val="FF0000"/>
                </a:solidFill>
              </a:rPr>
              <a:t>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64</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US" dirty="0"/>
              <a:t>User and system requirements</a:t>
            </a:r>
            <a:r>
              <a:rPr lang="en-GB" dirty="0"/>
              <a:t> </a:t>
            </a:r>
            <a:endParaRPr lang="en-GB" dirty="0"/>
          </a:p>
        </p:txBody>
      </p:sp>
      <p:sp>
        <p:nvSpPr>
          <p:cNvPr id="9219" name="Rectangle 3"/>
          <p:cNvSpPr>
            <a:spLocks noGrp="1" noChangeArrowheads="1"/>
          </p:cNvSpPr>
          <p:nvPr>
            <p:ph idx="1"/>
          </p:nvPr>
        </p:nvSpPr>
        <p:spPr>
          <a:noFill/>
          <a:ln/>
        </p:spPr>
        <p:txBody>
          <a:bodyPr lIns="90487" tIns="44450" rIns="90487" bIns="44450"/>
          <a:lstStyle/>
          <a:p>
            <a:r>
              <a:rPr lang="en-GB" dirty="0"/>
              <a:t>User </a:t>
            </a:r>
            <a:r>
              <a:rPr lang="en-GB" dirty="0"/>
              <a:t>R</a:t>
            </a:r>
            <a:r>
              <a:rPr lang="en-GB" dirty="0" smtClean="0"/>
              <a:t>equirements Definition</a:t>
            </a:r>
            <a:endParaRPr lang="en-GB" dirty="0"/>
          </a:p>
          <a:p>
            <a:pPr lvl="1"/>
            <a:r>
              <a:rPr lang="en-GB" dirty="0" smtClean="0"/>
              <a:t>The software must provide a means of accessing external files created by other tools - PDF</a:t>
            </a:r>
            <a:endParaRPr lang="en-GB" dirty="0"/>
          </a:p>
          <a:p>
            <a:r>
              <a:rPr lang="en-GB" dirty="0"/>
              <a:t>System </a:t>
            </a:r>
            <a:r>
              <a:rPr lang="en-GB" dirty="0" smtClean="0"/>
              <a:t>Requirements Specifications</a:t>
            </a:r>
            <a:endParaRPr lang="en-GB" dirty="0"/>
          </a:p>
          <a:p>
            <a:pPr lvl="1"/>
            <a:r>
              <a:rPr lang="en-GB" dirty="0" smtClean="0"/>
              <a:t>The user should have a facility to define the type of external file</a:t>
            </a:r>
          </a:p>
          <a:p>
            <a:pPr lvl="1"/>
            <a:r>
              <a:rPr lang="en-GB" dirty="0" smtClean="0"/>
              <a:t>Each external file should have an associated tool which can be applied to view the file</a:t>
            </a:r>
          </a:p>
          <a:p>
            <a:pPr lvl="1"/>
            <a:r>
              <a:rPr lang="en-GB" dirty="0"/>
              <a:t>Each external </a:t>
            </a:r>
            <a:r>
              <a:rPr lang="en-GB" dirty="0" smtClean="0"/>
              <a:t>file must be represented as an icon on a desktop </a:t>
            </a:r>
          </a:p>
          <a:p>
            <a:pPr lvl="1"/>
            <a:r>
              <a:rPr lang="en-GB" dirty="0" smtClean="0"/>
              <a:t>When the user selects the icon representing an external file, the effect must be to apply the pre-defined tool and open the file</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21441513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a:t>
            </a:r>
            <a:r>
              <a:rPr lang="en-GB" sz="2000" dirty="0">
                <a:solidFill>
                  <a:srgbClr val="FF0000"/>
                </a:solidFill>
              </a:rPr>
              <a:t>timing constraints</a:t>
            </a:r>
            <a:r>
              <a:rPr lang="en-GB" sz="2000" dirty="0"/>
              <a:t>, </a:t>
            </a:r>
            <a:r>
              <a:rPr lang="en-GB" sz="2000" dirty="0">
                <a:solidFill>
                  <a:srgbClr val="FF0000"/>
                </a:solidFill>
              </a:rPr>
              <a:t>constraints on the development </a:t>
            </a:r>
            <a:r>
              <a:rPr lang="en-GB" sz="2000" dirty="0" smtClean="0">
                <a:solidFill>
                  <a:srgbClr val="FF0000"/>
                </a:solidFill>
              </a:rPr>
              <a:t>process </a:t>
            </a:r>
            <a:r>
              <a:rPr lang="en-GB" sz="2000" dirty="0" err="1" smtClean="0">
                <a:solidFill>
                  <a:srgbClr val="FF0000"/>
                </a:solidFill>
              </a:rPr>
              <a:t>eg</a:t>
            </a:r>
            <a:r>
              <a:rPr lang="en-GB" sz="2000" dirty="0" smtClean="0">
                <a:solidFill>
                  <a:srgbClr val="FF0000"/>
                </a:solidFill>
              </a:rPr>
              <a:t> Waterfall, </a:t>
            </a:r>
            <a:r>
              <a:rPr lang="en-GB" sz="2000" dirty="0">
                <a:solidFill>
                  <a:srgbClr val="FF0000"/>
                </a:solidFill>
              </a:rPr>
              <a:t>standards</a:t>
            </a:r>
            <a:r>
              <a:rPr lang="en-GB" sz="2000" dirty="0"/>
              <a:t>, etc</a:t>
            </a:r>
            <a:r>
              <a:rPr lang="en-GB" sz="2000" dirty="0" smtClean="0"/>
              <a:t>.</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4354</TotalTime>
  <Words>4122</Words>
  <Application>Microsoft Macintosh PowerPoint</Application>
  <PresentationFormat>On-screen Show (4:3)</PresentationFormat>
  <Paragraphs>460</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Calibri</vt:lpstr>
      <vt:lpstr>ＭＳ Ｐゴシック</vt:lpstr>
      <vt:lpstr>Times New Roman</vt:lpstr>
      <vt:lpstr>Wingdings</vt:lpstr>
      <vt:lpstr>Zapf Dingbats</vt:lpstr>
      <vt:lpstr>Arial</vt:lpstr>
      <vt:lpstr>SE9</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 </vt:lpstr>
      <vt:lpstr>Non-functional requirements implementation</vt:lpstr>
      <vt:lpstr>Non-functional classifications</vt:lpstr>
      <vt:lpstr>Types of nonfunctional requirement </vt:lpstr>
      <vt:lpstr>Examples of nonfunctional requirements in the MHC-PMS </vt:lpstr>
      <vt:lpstr>Goals and requirements</vt:lpstr>
      <vt:lpstr>Usability requirements - Example</vt:lpstr>
      <vt:lpstr>Metrics for specifying nonfunctional requirements</vt:lpstr>
      <vt:lpstr>Key points</vt:lpstr>
      <vt:lpstr>The software requirements document</vt:lpstr>
      <vt:lpstr>The structure of a requirements document </vt:lpstr>
      <vt:lpstr>The structure of a requirements document </vt:lpstr>
      <vt:lpstr>Requirements Engineering Specifications</vt:lpstr>
      <vt:lpstr>Natural language specification</vt:lpstr>
      <vt:lpstr>Problems with natural language</vt:lpstr>
      <vt:lpstr>Example requirements for the insulin pump software system </vt:lpstr>
      <vt:lpstr>Guidelines for writing requirements</vt:lpstr>
      <vt:lpstr>Specifications (How required could be specified) - Readings</vt:lpstr>
      <vt:lpstr>Chapter 4 – Requirements Engineering Process</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 – Most important to me</vt:lpstr>
      <vt:lpstr>Scope of ethnography</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management planning</vt:lpstr>
      <vt:lpstr>Requirements change management</vt:lpstr>
      <vt:lpstr>Requirements change management </vt:lpstr>
      <vt:lpstr>Key points</vt:lpstr>
      <vt:lpstr>Key points</vt:lpstr>
    </vt:vector>
  </TitlesOfParts>
  <Company>St Andrews University</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Stephane  Nwolley</cp:lastModifiedBy>
  <cp:revision>45</cp:revision>
  <cp:lastPrinted>2010-01-11T10:54:43Z</cp:lastPrinted>
  <dcterms:created xsi:type="dcterms:W3CDTF">2010-01-08T19:43:52Z</dcterms:created>
  <dcterms:modified xsi:type="dcterms:W3CDTF">2017-02-19T16:06:52Z</dcterms:modified>
</cp:coreProperties>
</file>