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6"/>
  </p:notesMasterIdLst>
  <p:handoutMasterIdLst>
    <p:handoutMasterId r:id="rId57"/>
  </p:handoutMasterIdLst>
  <p:sldIdLst>
    <p:sldId id="256" r:id="rId2"/>
    <p:sldId id="277" r:id="rId3"/>
    <p:sldId id="278" r:id="rId4"/>
    <p:sldId id="279" r:id="rId5"/>
    <p:sldId id="257" r:id="rId6"/>
    <p:sldId id="308" r:id="rId7"/>
    <p:sldId id="280" r:id="rId8"/>
    <p:sldId id="309" r:id="rId9"/>
    <p:sldId id="284" r:id="rId10"/>
    <p:sldId id="310" r:id="rId11"/>
    <p:sldId id="285" r:id="rId12"/>
    <p:sldId id="286" r:id="rId13"/>
    <p:sldId id="287" r:id="rId14"/>
    <p:sldId id="311" r:id="rId15"/>
    <p:sldId id="298" r:id="rId16"/>
    <p:sldId id="312" r:id="rId17"/>
    <p:sldId id="299" r:id="rId18"/>
    <p:sldId id="258" r:id="rId19"/>
    <p:sldId id="259" r:id="rId20"/>
    <p:sldId id="260" r:id="rId21"/>
    <p:sldId id="288" r:id="rId22"/>
    <p:sldId id="261" r:id="rId23"/>
    <p:sldId id="262" r:id="rId24"/>
    <p:sldId id="263" r:id="rId25"/>
    <p:sldId id="317" r:id="rId26"/>
    <p:sldId id="318" r:id="rId27"/>
    <p:sldId id="292" r:id="rId28"/>
    <p:sldId id="264" r:id="rId29"/>
    <p:sldId id="265" r:id="rId30"/>
    <p:sldId id="295" r:id="rId31"/>
    <p:sldId id="266" r:id="rId32"/>
    <p:sldId id="267" r:id="rId33"/>
    <p:sldId id="289" r:id="rId34"/>
    <p:sldId id="268" r:id="rId35"/>
    <p:sldId id="269" r:id="rId36"/>
    <p:sldId id="300" r:id="rId37"/>
    <p:sldId id="301" r:id="rId38"/>
    <p:sldId id="302" r:id="rId39"/>
    <p:sldId id="303" r:id="rId40"/>
    <p:sldId id="304" r:id="rId41"/>
    <p:sldId id="270" r:id="rId42"/>
    <p:sldId id="271" r:id="rId43"/>
    <p:sldId id="305" r:id="rId44"/>
    <p:sldId id="272" r:id="rId45"/>
    <p:sldId id="273" r:id="rId46"/>
    <p:sldId id="313" r:id="rId47"/>
    <p:sldId id="314" r:id="rId48"/>
    <p:sldId id="306" r:id="rId49"/>
    <p:sldId id="274" r:id="rId50"/>
    <p:sldId id="315" r:id="rId51"/>
    <p:sldId id="316" r:id="rId52"/>
    <p:sldId id="275" r:id="rId53"/>
    <p:sldId id="276" r:id="rId54"/>
    <p:sldId id="30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2/18/2020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2/18/2020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9217A13-8541-BA4E-9FC7-62BA6FA2AB68}" type="datetime1">
              <a:rPr lang="en-US" smtClean="0"/>
              <a:pPr/>
              <a:t>2/18/2020</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27CFDB78-C1D5-3D42-B90E-0A3CE7B29FF7}" type="datetime1">
              <a:rPr lang="en-US" smtClean="0"/>
              <a:pPr/>
              <a:t>2/18/2020</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C8FAFCA8-D331-5045-8DFF-65F34F24F754}" type="datetime1">
              <a:rPr lang="en-US" smtClean="0"/>
              <a:pPr/>
              <a:t>2/18/2020</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5D312FD5-DDAA-944B-BEB2-DEE80D21E975}" type="datetime1">
              <a:rPr lang="en-US" smtClean="0"/>
              <a:pPr/>
              <a:t>2/18/2020</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D8B89362-A6FE-B648-87DF-A4175DAA694E}" type="datetime1">
              <a:rPr lang="en-US" smtClean="0"/>
              <a:pPr/>
              <a:t>2/18/2020</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DD663B98-6F6E-1747-A617-94472A9A1C1A}" type="datetime1">
              <a:rPr lang="en-US" smtClean="0"/>
              <a:pPr/>
              <a:t>2/18/2020</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976E1879-43D4-E643-953F-9B2E0A41F5FE}" type="datetime1">
              <a:rPr lang="en-US" smtClean="0"/>
              <a:pPr/>
              <a:t>2/18/2020</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8F607FF-2096-B149-8341-73A9536A7A09}" type="datetime1">
              <a:rPr lang="en-US" smtClean="0"/>
              <a:pPr/>
              <a:t>2/18/2020</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C4FD6-2458-FF46-8DA3-167153C6C762}" type="datetime1">
              <a:rPr lang="en-US" smtClean="0"/>
              <a:pPr/>
              <a:t>2/18/2020</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E17D1C2D-0785-1E4D-909A-8C797CA18639}" type="datetime1">
              <a:rPr lang="en-US" smtClean="0"/>
              <a:pPr/>
              <a:t>2/18/2020</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D494BBA1-4CF6-384D-A728-BECE54AB728D}" type="datetime1">
              <a:rPr lang="en-US" smtClean="0"/>
              <a:pPr/>
              <a:t>2/18/2020</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FDD6090-0B40-3E4E-9459-5F58D30273C3}" type="datetime1">
              <a:rPr lang="en-US" smtClean="0"/>
              <a:pPr/>
              <a:t>2/18/2020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d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d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d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 – Architectural Design</a:t>
            </a:r>
          </a:p>
        </p:txBody>
      </p:sp>
      <p:sp>
        <p:nvSpPr>
          <p:cNvPr id="3" name="Subtitle 2"/>
          <p:cNvSpPr>
            <a:spLocks noGrp="1"/>
          </p:cNvSpPr>
          <p:nvPr>
            <p:ph type="subTitle" idx="1"/>
          </p:nvPr>
        </p:nvSpPr>
        <p:spPr/>
        <p:txBody>
          <a:bodyPr/>
          <a:lstStyle/>
          <a:p>
            <a:r>
              <a:rPr lang="en-US" dirty="0"/>
              <a:t>Lecture 1</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architectural models</a:t>
            </a:r>
            <a:endParaRPr lang="en-US" dirty="0"/>
          </a:p>
        </p:txBody>
      </p:sp>
      <p:sp>
        <p:nvSpPr>
          <p:cNvPr id="3" name="Content Placeholder 2"/>
          <p:cNvSpPr>
            <a:spLocks noGrp="1"/>
          </p:cNvSpPr>
          <p:nvPr>
            <p:ph idx="1"/>
          </p:nvPr>
        </p:nvSpPr>
        <p:spPr/>
        <p:txBody>
          <a:bodyPr/>
          <a:lstStyle/>
          <a:p>
            <a:r>
              <a:rPr lang="en-US" dirty="0"/>
              <a:t>As a way of facilitating discussion about the system design </a:t>
            </a:r>
          </a:p>
          <a:p>
            <a:pPr lvl="1"/>
            <a:r>
              <a:rPr lang="en-US" dirty="0"/>
              <a:t>A high-level architectural view of a system is useful for </a:t>
            </a:r>
            <a:r>
              <a:rPr lang="en-US" u="sng" dirty="0"/>
              <a:t>communication</a:t>
            </a:r>
            <a:r>
              <a:rPr lang="en-US" dirty="0"/>
              <a:t> with system stakeholders and project planning because it is not cluttered with detail. Stakeholders can relate to it and understand an abstract view of the system. They can then discuss the system as a whole without being confused by detail. </a:t>
            </a:r>
            <a:endParaRPr lang="en-GB" dirty="0"/>
          </a:p>
          <a:p>
            <a:r>
              <a:rPr lang="en-US" dirty="0"/>
              <a:t>As a way of documenting an architecture that has been designed </a:t>
            </a:r>
          </a:p>
          <a:p>
            <a:pPr lvl="1"/>
            <a:r>
              <a:rPr lang="en-US" dirty="0"/>
              <a:t>The aim here is to produce a complete system model that shows the different components in a system, their interfaces and their connections.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a:t>
            </a:r>
            <a:r>
              <a:rPr lang="en-US" u="sng" dirty="0"/>
              <a:t>creative process</a:t>
            </a:r>
            <a:r>
              <a:rPr lang="en-US" dirty="0"/>
              <a:t> so the process differs depending on the type of system being developed.</a:t>
            </a:r>
          </a:p>
          <a:p>
            <a:r>
              <a:rPr lang="en-US" dirty="0">
                <a:solidFill>
                  <a:srgbClr val="00B050"/>
                </a:solidFill>
              </a:rPr>
              <a:t>However, a number of </a:t>
            </a:r>
            <a:r>
              <a:rPr lang="en-US" u="sng" dirty="0">
                <a:solidFill>
                  <a:srgbClr val="00B050"/>
                </a:solidFill>
              </a:rPr>
              <a:t>common decisions</a:t>
            </a:r>
            <a:r>
              <a:rPr lang="en-US" dirty="0">
                <a:solidFill>
                  <a:srgbClr val="00B050"/>
                </a:solidFill>
              </a:rPr>
              <a:t> span all design processes and these decisions affect the non-functional characteristics of the system.</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Architectural design decisions</a:t>
            </a:r>
          </a:p>
        </p:txBody>
      </p:sp>
      <p:sp>
        <p:nvSpPr>
          <p:cNvPr id="59395" name="Rectangle 3"/>
          <p:cNvSpPr>
            <a:spLocks noGrp="1" noChangeArrowheads="1"/>
          </p:cNvSpPr>
          <p:nvPr>
            <p:ph idx="1"/>
          </p:nvPr>
        </p:nvSpPr>
        <p:spPr/>
        <p:txBody>
          <a:bodyPr/>
          <a:lstStyle/>
          <a:p>
            <a:r>
              <a:rPr lang="en-US" sz="2400"/>
              <a:t>Is there a generic application architecture that can be used?</a:t>
            </a:r>
          </a:p>
          <a:p>
            <a:r>
              <a:rPr lang="en-US" sz="2400"/>
              <a:t>How will the system be distributed?</a:t>
            </a:r>
          </a:p>
          <a:p>
            <a:r>
              <a:rPr lang="en-US" sz="2400"/>
              <a:t>What architectural styles are appropriate?</a:t>
            </a:r>
          </a:p>
          <a:p>
            <a:r>
              <a:rPr lang="en-US" sz="2400"/>
              <a:t>What approach will be used to structure the system?</a:t>
            </a:r>
          </a:p>
          <a:p>
            <a:r>
              <a:rPr lang="en-US" sz="2400"/>
              <a:t>How will the system be decomposed into modules?</a:t>
            </a:r>
          </a:p>
          <a:p>
            <a:r>
              <a:rPr lang="en-US" sz="2400"/>
              <a:t>What control strategy should be used?</a:t>
            </a:r>
          </a:p>
          <a:p>
            <a:r>
              <a:rPr lang="en-US" sz="2400"/>
              <a:t>How will the architectural design be evaluated?</a:t>
            </a:r>
          </a:p>
          <a:p>
            <a:r>
              <a:rPr lang="en-US" sz="2400"/>
              <a:t>How should the architecture be documented?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p>
          <a:p>
            <a:r>
              <a:rPr lang="en-US" dirty="0"/>
              <a:t>The architecture of a system may be designed around one of more architectural patterns or ‘styles’. </a:t>
            </a:r>
          </a:p>
          <a:p>
            <a:pPr lvl="1"/>
            <a:r>
              <a:rPr lang="en-US" dirty="0"/>
              <a:t>These capture the essence of an architecture and can be instantiated in different ways.</a:t>
            </a:r>
          </a:p>
          <a:p>
            <a:pPr lvl="1"/>
            <a:r>
              <a:rPr lang="en-US" dirty="0"/>
              <a:t>Discussed later in this lecture.</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3" name="Content Placeholder 2"/>
          <p:cNvSpPr>
            <a:spLocks noGrp="1"/>
          </p:cNvSpPr>
          <p:nvPr>
            <p:ph idx="1"/>
          </p:nvPr>
        </p:nvSpPr>
        <p:spPr/>
        <p:txBody>
          <a:bodyPr/>
          <a:lstStyle/>
          <a:p>
            <a:r>
              <a:rPr lang="en-US" dirty="0"/>
              <a:t>What </a:t>
            </a:r>
            <a:r>
              <a:rPr lang="en-US" b="1" dirty="0"/>
              <a:t>views </a:t>
            </a:r>
            <a:r>
              <a:rPr lang="en-US" dirty="0"/>
              <a:t>or</a:t>
            </a:r>
            <a:r>
              <a:rPr lang="en-US" b="1" dirty="0"/>
              <a:t> perspectives</a:t>
            </a:r>
            <a:r>
              <a:rPr lang="en-US" dirty="0"/>
              <a:t> are useful when designing and documenting a system’s architecture?</a:t>
            </a:r>
            <a:endParaRPr lang="en-GB" dirty="0"/>
          </a:p>
          <a:p>
            <a:r>
              <a:rPr lang="en-US" dirty="0"/>
              <a:t>What </a:t>
            </a:r>
            <a:r>
              <a:rPr lang="en-US" b="1" dirty="0"/>
              <a:t>notations</a:t>
            </a:r>
            <a:r>
              <a:rPr lang="en-US" dirty="0"/>
              <a:t> should be used for describing architectural models?</a:t>
            </a:r>
          </a:p>
          <a:p>
            <a:r>
              <a:rPr lang="en-US" dirty="0">
                <a:solidFill>
                  <a:srgbClr val="00B050"/>
                </a:solidFill>
              </a:rPr>
              <a:t>Each architectural model only shows one view or perspective of the system. </a:t>
            </a:r>
          </a:p>
          <a:p>
            <a:pPr lvl="1"/>
            <a:r>
              <a:rPr lang="en-US" dirty="0"/>
              <a:t>It might show how a system is </a:t>
            </a:r>
            <a:r>
              <a:rPr lang="en-US" u="sng" dirty="0"/>
              <a:t>decomposed</a:t>
            </a:r>
            <a:r>
              <a:rPr lang="en-US" dirty="0"/>
              <a:t> into modules, how the </a:t>
            </a:r>
            <a:r>
              <a:rPr lang="en-US" u="sng" dirty="0"/>
              <a:t>run-time processes interact</a:t>
            </a:r>
            <a:r>
              <a:rPr lang="en-US" dirty="0"/>
              <a:t> or the different ways in which </a:t>
            </a:r>
            <a:r>
              <a:rPr lang="en-US" u="sng" dirty="0"/>
              <a:t>system components are distributed across a network</a:t>
            </a:r>
            <a:r>
              <a:rPr lang="en-US" dirty="0"/>
              <a:t>. </a:t>
            </a:r>
            <a:r>
              <a:rPr lang="en-US" b="1" dirty="0">
                <a:solidFill>
                  <a:srgbClr val="00B050"/>
                </a:solidFill>
              </a:rPr>
              <a:t>For both design and documentation, you usually need to present multiple views of the software architecture.</a:t>
            </a:r>
            <a:r>
              <a:rPr lang="en-GB" dirty="0"/>
              <a:t> </a:t>
            </a: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of software architecture</a:t>
            </a:r>
          </a:p>
        </p:txBody>
      </p:sp>
      <p:sp>
        <p:nvSpPr>
          <p:cNvPr id="3" name="Content Placeholder 2"/>
          <p:cNvSpPr>
            <a:spLocks noGrp="1"/>
          </p:cNvSpPr>
          <p:nvPr>
            <p:ph idx="1"/>
          </p:nvPr>
        </p:nvSpPr>
        <p:spPr/>
        <p:txBody>
          <a:bodyPr/>
          <a:lstStyle/>
          <a:p>
            <a:r>
              <a:rPr lang="en-US" dirty="0"/>
              <a:t>A </a:t>
            </a:r>
            <a:r>
              <a:rPr lang="en-US" u="sng" dirty="0"/>
              <a:t>logical view</a:t>
            </a:r>
            <a:r>
              <a:rPr lang="en-US" dirty="0"/>
              <a:t>, which shows the key abstractions in the system as </a:t>
            </a:r>
            <a:r>
              <a:rPr lang="en-US" dirty="0">
                <a:solidFill>
                  <a:srgbClr val="00B050"/>
                </a:solidFill>
              </a:rPr>
              <a:t>objects </a:t>
            </a:r>
            <a:r>
              <a:rPr lang="en-US" dirty="0">
                <a:solidFill>
                  <a:schemeClr val="tx1"/>
                </a:solidFill>
              </a:rPr>
              <a:t>or</a:t>
            </a:r>
            <a:r>
              <a:rPr lang="en-US" dirty="0">
                <a:solidFill>
                  <a:srgbClr val="00B050"/>
                </a:solidFill>
              </a:rPr>
              <a:t> object classes</a:t>
            </a:r>
            <a:r>
              <a:rPr lang="en-US" dirty="0"/>
              <a:t>. </a:t>
            </a:r>
            <a:endParaRPr lang="en-GB" dirty="0"/>
          </a:p>
          <a:p>
            <a:r>
              <a:rPr lang="en-US" dirty="0"/>
              <a:t>A </a:t>
            </a:r>
            <a:r>
              <a:rPr lang="en-US" u="sng" dirty="0"/>
              <a:t>process view</a:t>
            </a:r>
            <a:r>
              <a:rPr lang="en-US" dirty="0"/>
              <a:t>, which shows how, at run-time, the system is composed of interacting processes: </a:t>
            </a:r>
            <a:r>
              <a:rPr lang="en-US" dirty="0">
                <a:solidFill>
                  <a:srgbClr val="00B050"/>
                </a:solidFill>
              </a:rPr>
              <a:t>activity, pipe and filter</a:t>
            </a:r>
            <a:endParaRPr lang="en-GB" dirty="0">
              <a:solidFill>
                <a:srgbClr val="00B050"/>
              </a:solidFill>
            </a:endParaRPr>
          </a:p>
          <a:p>
            <a:r>
              <a:rPr lang="en-US" dirty="0"/>
              <a:t>A </a:t>
            </a:r>
            <a:r>
              <a:rPr lang="en-US" u="sng" dirty="0"/>
              <a:t>development view</a:t>
            </a:r>
            <a:r>
              <a:rPr lang="en-US" dirty="0"/>
              <a:t>, which shows how the software is decomposed for development: </a:t>
            </a:r>
            <a:r>
              <a:rPr lang="en-US" dirty="0">
                <a:solidFill>
                  <a:srgbClr val="00B050"/>
                </a:solidFill>
              </a:rPr>
              <a:t>layered, </a:t>
            </a:r>
            <a:r>
              <a:rPr lang="en-US" dirty="0" err="1">
                <a:solidFill>
                  <a:srgbClr val="00B050"/>
                </a:solidFill>
              </a:rPr>
              <a:t>mvc</a:t>
            </a:r>
            <a:r>
              <a:rPr lang="en-US" dirty="0">
                <a:solidFill>
                  <a:srgbClr val="00B050"/>
                </a:solidFill>
              </a:rPr>
              <a:t>, </a:t>
            </a:r>
            <a:endParaRPr lang="en-GB" dirty="0">
              <a:solidFill>
                <a:srgbClr val="00B050"/>
              </a:solidFill>
            </a:endParaRPr>
          </a:p>
          <a:p>
            <a:r>
              <a:rPr lang="en-US" dirty="0"/>
              <a:t>A </a:t>
            </a:r>
            <a:r>
              <a:rPr lang="en-US" u="sng" dirty="0"/>
              <a:t>physical view</a:t>
            </a:r>
            <a:r>
              <a:rPr lang="en-US" dirty="0"/>
              <a:t>, which shows the system hardware and how software components are distributed across the processors in the system: </a:t>
            </a:r>
            <a:r>
              <a:rPr lang="en-US" dirty="0">
                <a:solidFill>
                  <a:srgbClr val="00B050"/>
                </a:solidFill>
              </a:rPr>
              <a:t>repository, client-server</a:t>
            </a:r>
          </a:p>
          <a:p>
            <a:r>
              <a:rPr lang="en-US" dirty="0"/>
              <a:t>Related using use cases or scenarios (+1) </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US" dirty="0"/>
              <a:t>Patterns are a means of representing, sharing and reusing knowledge.</a:t>
            </a:r>
          </a:p>
          <a:p>
            <a:r>
              <a:rPr lang="en-US" dirty="0"/>
              <a:t>An </a:t>
            </a:r>
            <a:r>
              <a:rPr lang="en-US" u="sng" dirty="0"/>
              <a:t>architectural pattern is a stylized description</a:t>
            </a:r>
            <a:r>
              <a:rPr lang="en-US" dirty="0"/>
              <a:t> of </a:t>
            </a:r>
            <a:r>
              <a:rPr lang="en-US" dirty="0">
                <a:solidFill>
                  <a:srgbClr val="00B050"/>
                </a:solidFill>
              </a:rPr>
              <a:t>good design practice, which has been tried and tested in different environments</a:t>
            </a:r>
            <a:r>
              <a:rPr lang="en-US" dirty="0"/>
              <a:t>.</a:t>
            </a:r>
          </a:p>
          <a:p>
            <a:r>
              <a:rPr lang="en-US" dirty="0"/>
              <a:t>Patterns should include information about when they are and when the are not useful.</a:t>
            </a:r>
          </a:p>
          <a:p>
            <a:r>
              <a:rPr lang="en-US" dirty="0"/>
              <a:t>Patterns may be represented using </a:t>
            </a:r>
            <a:r>
              <a:rPr lang="en-US" dirty="0">
                <a:solidFill>
                  <a:srgbClr val="00B050"/>
                </a:solidFill>
              </a:rPr>
              <a:t>tabular </a:t>
            </a:r>
            <a:r>
              <a:rPr lang="en-US" dirty="0">
                <a:solidFill>
                  <a:schemeClr val="tx1"/>
                </a:solidFill>
              </a:rPr>
              <a:t>and</a:t>
            </a:r>
            <a:r>
              <a:rPr lang="en-US" dirty="0">
                <a:solidFill>
                  <a:srgbClr val="00B050"/>
                </a:solidFill>
              </a:rPr>
              <a:t> graphical descriptions</a:t>
            </a:r>
            <a:r>
              <a:rPr lang="en-US" dirty="0"/>
              <a:t>.</a:t>
            </a:r>
          </a:p>
          <a:p>
            <a:pPr>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pic>
        <p:nvPicPr>
          <p:cNvPr id="16386" name="Picture 2" descr="6"/>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t="-10443" b="-8620"/>
              <a:stretch>
                <a:fillRect/>
              </a:stretch>
            </p:blipFill>
          </mc:Choice>
          <mc:Fallback>
            <p:blipFill>
              <a:blip r:embed="rId3"/>
              <a:srcRect t="-10443" b="-8620"/>
              <a:stretch>
                <a:fillRect/>
              </a:stretch>
            </p:blipFill>
          </mc:Fallback>
        </mc:AlternateContent>
        <p:spPr bwMode="auto">
          <a:xfrm>
            <a:off x="914400" y="1952624"/>
            <a:ext cx="7455877" cy="44037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t>Architectural views</a:t>
            </a:r>
            <a:endParaRPr lang="en-GB" dirty="0"/>
          </a:p>
          <a:p>
            <a:r>
              <a:rPr lang="en-US" dirty="0"/>
              <a:t>Architectural patterns</a:t>
            </a:r>
            <a:endParaRPr lang="en-GB" dirty="0"/>
          </a:p>
          <a:p>
            <a:r>
              <a:rPr lang="en-US" dirty="0"/>
              <a:t>Application architectures</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architecture using the MVC pattern</a:t>
            </a:r>
            <a:r>
              <a:rPr lang="en-GB" dirty="0"/>
              <a:t> </a:t>
            </a:r>
            <a:endParaRPr lang="en-US" dirty="0"/>
          </a:p>
        </p:txBody>
      </p:sp>
      <p:pic>
        <p:nvPicPr>
          <p:cNvPr id="17410" name="Picture 2" descr="6"/>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b="-8466"/>
              <a:stretch>
                <a:fillRect/>
              </a:stretch>
            </p:blipFill>
          </mc:Choice>
          <mc:Fallback>
            <p:blipFill>
              <a:blip r:embed="rId3"/>
              <a:srcRect b="-8466"/>
              <a:stretch>
                <a:fillRect/>
              </a:stretch>
            </p:blipFill>
          </mc:Fallback>
        </mc:AlternateContent>
        <p:spPr bwMode="auto">
          <a:xfrm>
            <a:off x="1153552" y="1828800"/>
            <a:ext cx="6879100" cy="4527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a:t>Layered architecture</a:t>
            </a:r>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6082" r="-16082"/>
              <a:stretch>
                <a:fillRect/>
              </a:stretch>
            </p:blipFill>
          </mc:Choice>
          <mc:Fallback>
            <p:blipFill>
              <a:blip r:embed="rId3"/>
              <a:srcRect l="-16082" r="-16082"/>
              <a:stretch>
                <a:fillRect/>
              </a:stretch>
            </p:blipFill>
          </mc:Fallback>
        </mc:AlternateContent>
        <p:spPr>
          <a:xfrm>
            <a:off x="740945" y="1600200"/>
            <a:ext cx="7271456" cy="3999021"/>
          </a:xfrm>
        </p:spPr>
      </p:pic>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LIBSYS system</a:t>
            </a:r>
            <a:r>
              <a:rPr lang="en-GB" dirty="0"/>
              <a:t> </a:t>
            </a:r>
            <a:endParaRPr lang="en-US" dirty="0"/>
          </a:p>
        </p:txBody>
      </p:sp>
      <p:pic>
        <p:nvPicPr>
          <p:cNvPr id="4" name="Content Placeholder 3" descr="6.7 LIBSYS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4079" r="-24079"/>
              <a:stretch>
                <a:fillRect/>
              </a:stretch>
            </p:blipFill>
          </mc:Choice>
          <mc:Fallback>
            <p:blipFill>
              <a:blip r:embed="rId3"/>
              <a:srcRect l="-24079" r="-24079"/>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546160"/>
            <a:ext cx="8229600" cy="4525963"/>
          </a:xfrm>
        </p:spPr>
        <p:txBody>
          <a:bodyPr/>
          <a:lstStyle/>
          <a:p>
            <a:r>
              <a:rPr lang="en-US" dirty="0"/>
              <a:t>A software architecture is a description of how a software system is organized. </a:t>
            </a:r>
            <a:endParaRPr lang="en-GB" dirty="0"/>
          </a:p>
          <a:p>
            <a:r>
              <a:rPr lang="en-US" dirty="0"/>
              <a:t>Architectural design decisions include decisions on the type of application, the distribution of the system, the architectural styles to be used.</a:t>
            </a:r>
            <a:endParaRPr lang="en-GB" dirty="0"/>
          </a:p>
          <a:p>
            <a:r>
              <a:rPr lang="en-US" dirty="0"/>
              <a:t>Architectures may be documented from several different perspectives or </a:t>
            </a:r>
            <a:r>
              <a:rPr lang="en-US" dirty="0" err="1"/>
              <a:t>viewssuch</a:t>
            </a:r>
            <a:r>
              <a:rPr lang="en-US" dirty="0"/>
              <a:t> as a conceptual view, a logical view, a process view, and a development view.</a:t>
            </a:r>
            <a:endParaRPr lang="en-GB" dirty="0"/>
          </a:p>
          <a:p>
            <a:r>
              <a:rPr lang="en-US" dirty="0"/>
              <a:t>Architectural patterns are a means of reusing knowledge about generic system architectures. They describe the architecture, explain when it may be used and describe its advantages and disadvantages.</a:t>
            </a:r>
            <a:endParaRPr lang="en-GB"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 – Architectural Design</a:t>
            </a:r>
          </a:p>
        </p:txBody>
      </p:sp>
      <p:sp>
        <p:nvSpPr>
          <p:cNvPr id="3" name="Subtitle 2"/>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a:t>Repository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used a this is an efficient data sharing mechanism.</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2287" b="-12287"/>
              <a:stretch>
                <a:fillRect/>
              </a:stretch>
            </p:blipFill>
          </mc:Choice>
          <mc:Fallback>
            <p:blipFill>
              <a:blip r:embed="rId3"/>
              <a:srcRect t="-12287" b="-12287"/>
              <a:stretch>
                <a:fillRect/>
              </a:stretch>
            </p:blipFill>
          </mc:Fallback>
        </mc:AlternateContent>
        <p:spPr>
          <a:xfrm>
            <a:off x="754456" y="1600200"/>
            <a:ext cx="7244433" cy="3984159"/>
          </a:xfrm>
        </p:spPr>
      </p:pic>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lstStyle/>
          <a:p>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r>
              <a:rPr lang="en-GB" dirty="0"/>
              <a:t>The output of this design process is a description of the</a:t>
            </a:r>
            <a:r>
              <a:rPr lang="en-GB" i="1" dirty="0"/>
              <a:t> </a:t>
            </a:r>
            <a:r>
              <a:rPr lang="en-GB" dirty="0">
                <a:solidFill>
                  <a:schemeClr val="accent1"/>
                </a:solidFill>
              </a:rPr>
              <a:t>software architecture.</a:t>
            </a:r>
          </a:p>
          <a:p>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p>
          <a:p>
            <a:pPr lvl="1">
              <a:lnSpc>
                <a:spcPct val="90000"/>
              </a:lnSpc>
            </a:pPr>
            <a:r>
              <a:rPr lang="en-GB" dirty="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062" r="-1062"/>
              <a:stretch>
                <a:fillRect/>
              </a:stretch>
            </p:blipFill>
          </mc:Choice>
          <mc:Fallback>
            <p:blipFill>
              <a:blip r:embed="rId3"/>
              <a:srcRect l="-1062" r="-1062"/>
              <a:stretch>
                <a:fillRect/>
              </a:stretch>
            </p:blipFill>
          </mc:Fallback>
        </mc:AlternateContent>
        <p:spPr>
          <a:xfrm>
            <a:off x="822014" y="1775831"/>
            <a:ext cx="7203898" cy="3961866"/>
          </a:xfrm>
        </p:spPr>
      </p:pic>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a:t>Pipe and filter architecture</a:t>
            </a:r>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pipe and filter architecture</a:t>
            </a:r>
            <a:r>
              <a:rPr lang="en-GB" dirty="0"/>
              <a:t> </a:t>
            </a:r>
            <a:endParaRPr lang="en-US" dirty="0"/>
          </a:p>
        </p:txBody>
      </p:sp>
      <p:pic>
        <p:nvPicPr>
          <p:cNvPr id="4" name="Content Placeholder 3" descr="6.13 InvoiceProc.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6243" b="-46243"/>
              <a:stretch>
                <a:fillRect/>
              </a:stretch>
            </p:blipFill>
          </mc:Choice>
          <mc:Fallback>
            <p:blipFill>
              <a:blip r:embed="rId3"/>
              <a:srcRect t="-46243" b="-46243"/>
              <a:stretch>
                <a:fillRect/>
              </a:stretch>
            </p:blipFill>
          </mc:Fallback>
        </mc:AlternateContent>
        <p:spPr>
          <a:xfrm>
            <a:off x="457200" y="1600200"/>
            <a:ext cx="8229600" cy="4756150"/>
          </a:xfrm>
        </p:spPr>
      </p:pic>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type="body"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 application architecture is an architecture for a type of software system that may be configured and adapted to create a system that meets specific requirements.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type="body"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endParaRPr lang="en-US" dirty="0"/>
          </a:p>
        </p:txBody>
      </p:sp>
      <p:sp>
        <p:nvSpPr>
          <p:cNvPr id="139267" name="Rectangle 3"/>
          <p:cNvSpPr>
            <a:spLocks noGrp="1" noChangeArrowheads="1"/>
          </p:cNvSpPr>
          <p:nvPr>
            <p:ph type="body" idx="1"/>
          </p:nvPr>
        </p:nvSpPr>
        <p:spPr/>
        <p:txBody>
          <a:bodyPr/>
          <a:lstStyle/>
          <a:p>
            <a:r>
              <a:rPr lang="en-US"/>
              <a:t>Data processing applications</a:t>
            </a:r>
          </a:p>
          <a:p>
            <a:pPr lvl="1"/>
            <a:r>
              <a:rPr lang="en-US"/>
              <a:t>Data driven applications that process data in batches without explicit user intervention during the processing.</a:t>
            </a:r>
          </a:p>
          <a:p>
            <a:r>
              <a:rPr lang="en-US"/>
              <a:t>Transaction processing applications</a:t>
            </a:r>
          </a:p>
          <a:p>
            <a:pPr lvl="1"/>
            <a:r>
              <a:rPr lang="en-US"/>
              <a:t>Data-centred applications that process user requests and update information in a system database.</a:t>
            </a:r>
          </a:p>
          <a:p>
            <a:r>
              <a:rPr lang="en-US"/>
              <a:t>Event processing systems</a:t>
            </a:r>
          </a:p>
          <a:p>
            <a:pPr lvl="1"/>
            <a:r>
              <a:rPr lang="en-US"/>
              <a:t>Applications where system actions depend on interpreting events from the system’s environment.</a:t>
            </a:r>
          </a:p>
          <a:p>
            <a:r>
              <a:rPr lang="en-US"/>
              <a:t>Language processing systems</a:t>
            </a:r>
          </a:p>
          <a:p>
            <a:pPr lvl="1"/>
            <a:r>
              <a:rPr lang="en-US"/>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type="body" idx="1"/>
          </p:nvPr>
        </p:nvSpPr>
        <p:spPr/>
        <p:txBody>
          <a:bodyPr lIns="91797" tIns="45898" rIns="91797" bIns="45898"/>
          <a:lstStyle/>
          <a:p>
            <a:pPr>
              <a:lnSpc>
                <a:spcPct val="90000"/>
              </a:lnSpc>
            </a:pPr>
            <a:r>
              <a:rPr lang="en-US" sz="2300" dirty="0"/>
              <a:t>Focus here is on transaction processing and language </a:t>
            </a:r>
            <a:r>
              <a:rPr lang="en-US" sz="2300"/>
              <a:t>processing systems.</a:t>
            </a:r>
          </a:p>
          <a:p>
            <a:pPr>
              <a:lnSpc>
                <a:spcPct val="90000"/>
              </a:lnSpc>
            </a:pPr>
            <a:r>
              <a:rPr lang="en-US" sz="2300" dirty="0"/>
              <a:t>Transaction processing systems</a:t>
            </a:r>
          </a:p>
          <a:p>
            <a:pPr lvl="1">
              <a:lnSpc>
                <a:spcPct val="90000"/>
              </a:lnSpc>
            </a:pPr>
            <a:r>
              <a:rPr lang="en-US" sz="2100" dirty="0"/>
              <a:t>E-commerce systems;</a:t>
            </a:r>
          </a:p>
          <a:p>
            <a:pPr lvl="1">
              <a:lnSpc>
                <a:spcPct val="90000"/>
              </a:lnSpc>
            </a:pPr>
            <a:r>
              <a:rPr lang="en-US" sz="2100" dirty="0"/>
              <a:t>Reservation systems.</a:t>
            </a:r>
          </a:p>
          <a:p>
            <a:pPr>
              <a:lnSpc>
                <a:spcPct val="90000"/>
              </a:lnSpc>
            </a:pPr>
            <a:r>
              <a:rPr lang="en-US" sz="2300" dirty="0"/>
              <a:t>Language 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lstStyle/>
          <a:p>
            <a:r>
              <a:rPr lang="en-GB" dirty="0"/>
              <a:t>An </a:t>
            </a:r>
            <a:r>
              <a:rPr lang="en-GB" b="1" dirty="0"/>
              <a:t>early stage </a:t>
            </a:r>
            <a:r>
              <a:rPr lang="en-GB" dirty="0"/>
              <a:t>of the system design process.</a:t>
            </a:r>
          </a:p>
          <a:p>
            <a:r>
              <a:rPr lang="en-GB" dirty="0"/>
              <a:t>Represents the link between </a:t>
            </a:r>
            <a:r>
              <a:rPr lang="en-GB" b="1" dirty="0"/>
              <a:t>specification</a:t>
            </a:r>
            <a:r>
              <a:rPr lang="en-GB" dirty="0"/>
              <a:t> and </a:t>
            </a:r>
            <a:r>
              <a:rPr lang="en-GB" b="1" dirty="0"/>
              <a:t>design</a:t>
            </a:r>
            <a:r>
              <a:rPr lang="en-GB" dirty="0"/>
              <a:t> processes.</a:t>
            </a:r>
          </a:p>
          <a:p>
            <a:r>
              <a:rPr lang="en-GB" dirty="0"/>
              <a:t>Often carried out in </a:t>
            </a:r>
            <a:r>
              <a:rPr lang="en-GB" b="1" dirty="0"/>
              <a:t>parallel</a:t>
            </a:r>
            <a:r>
              <a:rPr lang="en-GB" dirty="0"/>
              <a:t> with some specification activities.</a:t>
            </a:r>
          </a:p>
          <a:p>
            <a:r>
              <a:rPr lang="en-GB" dirty="0"/>
              <a:t>It involves identifying </a:t>
            </a:r>
            <a:r>
              <a:rPr lang="en-GB" u="sng" dirty="0"/>
              <a:t>major</a:t>
            </a:r>
            <a:r>
              <a:rPr lang="en-GB" dirty="0"/>
              <a:t> </a:t>
            </a:r>
            <a:r>
              <a:rPr lang="en-GB" b="1" dirty="0"/>
              <a:t>system components </a:t>
            </a:r>
            <a:r>
              <a:rPr lang="en-GB" dirty="0"/>
              <a:t>and their </a:t>
            </a:r>
            <a:r>
              <a:rPr lang="en-GB" b="1" dirty="0"/>
              <a:t>communications</a:t>
            </a:r>
            <a:r>
              <a:rPr lang="en-GB" dirty="0"/>
              <a:t>.</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type="body"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transaction processing applications</a:t>
            </a:r>
            <a:r>
              <a:rPr lang="en-GB" dirty="0"/>
              <a:t> </a:t>
            </a:r>
            <a:endParaRPr lang="en-US" dirty="0"/>
          </a:p>
        </p:txBody>
      </p:sp>
      <p:pic>
        <p:nvPicPr>
          <p:cNvPr id="4" name="Content Placeholder 3" descr="6.14 TransactionProcSy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253395" b="-253395"/>
              <a:stretch>
                <a:fillRect/>
              </a:stretch>
            </p:blipFill>
          </mc:Choice>
          <mc:Fallback>
            <p:blipFill>
              <a:blip r:embed="rId3"/>
              <a:srcRect t="-253395" b="-253395"/>
              <a:stretch>
                <a:fillRect/>
              </a:stretch>
            </p:blipFill>
          </mc:Fallback>
        </mc:AlternateContent>
        <p:spPr>
          <a:xfrm>
            <a:off x="659875" y="1600200"/>
            <a:ext cx="7649782" cy="4207085"/>
          </a:xfrm>
        </p:spPr>
      </p:pic>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architecture of an ATM system</a:t>
            </a:r>
            <a:r>
              <a:rPr lang="en-GB" dirty="0"/>
              <a:t> </a:t>
            </a:r>
            <a:endParaRPr lang="en-US" dirty="0"/>
          </a:p>
        </p:txBody>
      </p:sp>
      <p:pic>
        <p:nvPicPr>
          <p:cNvPr id="4" name="Content Placeholder 3" descr="6.15 ATMSystem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3074" b="-13074"/>
              <a:stretch>
                <a:fillRect/>
              </a:stretch>
            </p:blipFill>
          </mc:Choice>
          <mc:Fallback>
            <p:blipFill>
              <a:blip r:embed="rId3"/>
              <a:srcRect t="-13074" b="-13074"/>
              <a:stretch>
                <a:fillRect/>
              </a:stretch>
            </p:blipFill>
          </mc:Fallback>
        </mc:AlternateContent>
        <p:spPr>
          <a:xfrm>
            <a:off x="1011177" y="1600201"/>
            <a:ext cx="7082293" cy="3894988"/>
          </a:xfrm>
        </p:spPr>
      </p:pic>
      <p:sp>
        <p:nvSpPr>
          <p:cNvPr id="5" name="Slide Number Placeholder 4"/>
          <p:cNvSpPr>
            <a:spLocks noGrp="1"/>
          </p:cNvSpPr>
          <p:nvPr>
            <p:ph type="sldNum" sz="quarter" idx="12"/>
          </p:nvPr>
        </p:nvSpPr>
        <p:spPr/>
        <p:txBody>
          <a:bodyPr/>
          <a:lstStyle/>
          <a:p>
            <a:fld id="{EC33B370-F672-B743-B3AF-248A63C17270}" type="slidenum">
              <a:rPr lang="en-US" smtClean="0"/>
              <a:pPr/>
              <a:t>42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type="body"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p>
          <a:p>
            <a:r>
              <a:rPr lang="en-US" dirty="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information system architecture</a:t>
            </a:r>
            <a:r>
              <a:rPr lang="en-GB" dirty="0"/>
              <a:t> </a:t>
            </a:r>
            <a:endParaRPr lang="en-US" dirty="0"/>
          </a:p>
        </p:txBody>
      </p:sp>
      <p:pic>
        <p:nvPicPr>
          <p:cNvPr id="4" name="Content Placeholder 3" descr="6.16 InfoSys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5661" r="-15661"/>
              <a:stretch>
                <a:fillRect/>
              </a:stretch>
            </p:blipFill>
          </mc:Choice>
          <mc:Fallback>
            <p:blipFill>
              <a:blip r:embed="rId3"/>
              <a:srcRect l="-15661" r="-15661"/>
              <a:stretch>
                <a:fillRect/>
              </a:stretch>
            </p:blipFill>
          </mc:Fallback>
        </mc:AlternateContent>
        <p:spPr>
          <a:xfrm>
            <a:off x="727433" y="1600201"/>
            <a:ext cx="7325503" cy="4028744"/>
          </a:xfrm>
        </p:spPr>
      </p:pic>
      <p:sp>
        <p:nvSpPr>
          <p:cNvPr id="5" name="Slide Number Placeholder 4"/>
          <p:cNvSpPr>
            <a:spLocks noGrp="1"/>
          </p:cNvSpPr>
          <p:nvPr>
            <p:ph type="sldNum" sz="quarter" idx="12"/>
          </p:nvPr>
        </p:nvSpPr>
        <p:spPr/>
        <p:txBody>
          <a:bodyPr/>
          <a:lstStyle/>
          <a:p>
            <a:fld id="{EC33B370-F672-B743-B3AF-248A63C17270}" type="slidenum">
              <a:rPr lang="en-US" smtClean="0"/>
              <a:pPr/>
              <a:t>44</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MHC-PMS</a:t>
            </a:r>
            <a:r>
              <a:rPr lang="en-GB" dirty="0"/>
              <a:t> </a:t>
            </a:r>
            <a:endParaRPr lang="en-US" dirty="0"/>
          </a:p>
        </p:txBody>
      </p:sp>
      <p:pic>
        <p:nvPicPr>
          <p:cNvPr id="5" name="Content Placeholder 4" descr="6.17 MHC-PMS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4940" r="-14940"/>
              <a:stretch>
                <a:fillRect/>
              </a:stretch>
            </p:blipFill>
          </mc:Choice>
          <mc:Fallback>
            <p:blipFill>
              <a:blip r:embed="rId3"/>
              <a:srcRect l="-14940" r="-14940"/>
              <a:stretch>
                <a:fillRect/>
              </a:stretch>
            </p:blipFill>
          </mc:Fallback>
        </mc:AlternateContent>
        <p:spPr>
          <a:xfrm>
            <a:off x="794991" y="1600200"/>
            <a:ext cx="7137553" cy="3925379"/>
          </a:xfrm>
        </p:spPr>
      </p:pic>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a:t>
            </a:r>
          </a:p>
        </p:txBody>
      </p:sp>
      <p:sp>
        <p:nvSpPr>
          <p:cNvPr id="3" name="Content Placeholder 2"/>
          <p:cNvSpPr>
            <a:spLocks noGrp="1"/>
          </p:cNvSpPr>
          <p:nvPr>
            <p:ph idx="1"/>
          </p:nvPr>
        </p:nvSpPr>
        <p:spPr/>
        <p:txBody>
          <a:bodyPr/>
          <a:lstStyle/>
          <a:p>
            <a:r>
              <a:rPr lang="en-US" dirty="0"/>
              <a:t>Information and resource management systems are now usually web-based systems where the user interfaces are implemented using a web browser. </a:t>
            </a:r>
          </a:p>
          <a:p>
            <a:r>
              <a:rPr lang="en-US" dirty="0"/>
              <a:t>For example, </a:t>
            </a:r>
            <a:r>
              <a:rPr lang="en-US" dirty="0" err="1"/>
              <a:t>e</a:t>
            </a:r>
            <a:r>
              <a:rPr lang="en-US" dirty="0"/>
              <a:t>-commerce systems are Internet-based resource management systems that accept electronic orders for goods or services and then arrange delivery of these goods or services to the customer</a:t>
            </a:r>
            <a:r>
              <a:rPr lang="en-US" i="1" dirty="0"/>
              <a:t>. </a:t>
            </a:r>
          </a:p>
          <a:p>
            <a:r>
              <a:rPr lang="en-US" dirty="0"/>
              <a:t>In an </a:t>
            </a:r>
            <a:r>
              <a:rPr lang="en-US" dirty="0" err="1"/>
              <a:t>e</a:t>
            </a:r>
            <a:r>
              <a:rPr lang="en-US" dirty="0"/>
              <a:t>-commerce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p:txBody>
      </p:sp>
      <p:sp>
        <p:nvSpPr>
          <p:cNvPr id="4" name="Footer Placeholder 3"/>
          <p:cNvSpPr>
            <a:spLocks noGrp="1"/>
          </p:cNvSpPr>
          <p:nvPr>
            <p:ph type="ftr" sz="quarter" idx="11"/>
          </p:nvPr>
        </p:nvSpPr>
        <p:spPr/>
        <p:txBody>
          <a:bodyPr/>
          <a:lstStyle/>
          <a:p>
            <a:r>
              <a:rPr lang="en-US" dirty="0"/>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implementation</a:t>
            </a:r>
          </a:p>
        </p:txBody>
      </p:sp>
      <p:sp>
        <p:nvSpPr>
          <p:cNvPr id="3" name="Content Placeholder 2"/>
          <p:cNvSpPr>
            <a:spLocks noGrp="1"/>
          </p:cNvSpPr>
          <p:nvPr>
            <p:ph idx="1"/>
          </p:nvPr>
        </p:nvSpPr>
        <p:spPr/>
        <p:txBody>
          <a:bodyPr/>
          <a:lstStyle/>
          <a:p>
            <a:r>
              <a:rPr lang="en-US" dirty="0"/>
              <a:t>These systems are often implemented as multi-tier client server/architectures (discussed in Chapter 18)</a:t>
            </a:r>
            <a:endParaRPr lang="en-GB" dirty="0"/>
          </a:p>
          <a:p>
            <a:pPr lvl="1"/>
            <a:r>
              <a:rPr lang="en-US" dirty="0"/>
              <a:t>The web server is responsible for all user communications, with the user interface implemented using a web browser;</a:t>
            </a:r>
            <a:endParaRPr lang="en-GB" dirty="0"/>
          </a:p>
          <a:p>
            <a:pPr lvl="1"/>
            <a:r>
              <a:rPr lang="en-US" dirty="0"/>
              <a:t>The application server is responsible for implementing application-specific logic as well as information storage and retrieval requests; </a:t>
            </a:r>
            <a:endParaRPr lang="en-GB" dirty="0"/>
          </a:p>
          <a:p>
            <a:pPr lvl="1"/>
            <a:r>
              <a:rPr lang="en-US" dirty="0"/>
              <a:t>The database server moves information to and from the database and handles transaction management. </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type="body"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48</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language processing system </a:t>
            </a:r>
          </a:p>
        </p:txBody>
      </p:sp>
      <p:pic>
        <p:nvPicPr>
          <p:cNvPr id="4" name="Content Placeholder 3" descr="6.18 LangProcSy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0387" r="-10387"/>
              <a:stretch>
                <a:fillRect/>
              </a:stretch>
            </p:blipFill>
          </mc:Choice>
          <mc:Fallback>
            <p:blipFill>
              <a:blip r:embed="rId3"/>
              <a:srcRect l="-10387" r="-10387"/>
              <a:stretch>
                <a:fillRect/>
              </a:stretch>
            </p:blipFill>
          </mc:Fallback>
        </mc:AlternateContent>
        <p:spPr>
          <a:xfrm>
            <a:off x="916596" y="1600201"/>
            <a:ext cx="7014735" cy="3857834"/>
          </a:xfrm>
        </p:spPr>
      </p:pic>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packing robot control system</a:t>
            </a:r>
          </a:p>
        </p:txBody>
      </p:sp>
      <p:pic>
        <p:nvPicPr>
          <p:cNvPr id="26626" name="Picture 2" descr="6"/>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b="-8765"/>
              <a:stretch>
                <a:fillRect/>
              </a:stretch>
            </p:blipFill>
          </mc:Choice>
          <mc:Fallback>
            <p:blipFill>
              <a:blip r:embed="rId3"/>
              <a:srcRect b="-8765"/>
              <a:stretch>
                <a:fillRect/>
              </a:stretch>
            </p:blipFill>
          </mc:Fallback>
        </mc:AlternateContent>
        <p:spPr bwMode="auto">
          <a:xfrm>
            <a:off x="2197959" y="1667101"/>
            <a:ext cx="4397375" cy="42624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a:xfrm>
            <a:off x="405360" y="1600200"/>
            <a:ext cx="8229600" cy="4525963"/>
          </a:xfrm>
        </p:spPr>
        <p:txBody>
          <a:bodyPr/>
          <a:lstStyle/>
          <a:p>
            <a:r>
              <a:rPr lang="en-US" dirty="0"/>
              <a:t>A lexical analyzer, which takes input language tokens and converts them to an internal form.</a:t>
            </a:r>
            <a:endParaRPr lang="en-GB" dirty="0"/>
          </a:p>
          <a:p>
            <a:r>
              <a:rPr lang="en-US" dirty="0"/>
              <a:t>A symbol table, which holds information about the names of entities (variables, class names, object names, etc.) used in the text that is being translated.</a:t>
            </a:r>
            <a:endParaRPr lang="en-GB" dirty="0"/>
          </a:p>
          <a:p>
            <a:r>
              <a:rPr lang="en-US" dirty="0"/>
              <a:t>A syntax analyzer, which checks the syntax of the language being translated. </a:t>
            </a:r>
            <a:endParaRPr lang="en-GB" dirty="0"/>
          </a:p>
          <a:p>
            <a:r>
              <a:rPr lang="en-US" dirty="0"/>
              <a:t>A syntax tree, which is an internal structure representing the program being compiled.</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p:txBody>
          <a:bodyPr/>
          <a:lstStyle/>
          <a:p>
            <a:r>
              <a:rPr lang="en-US" dirty="0"/>
              <a:t>A semantic analyzer that uses information from the syntax tree and the symbol table to check the semantic correctness of the input language text.</a:t>
            </a:r>
            <a:r>
              <a:rPr lang="en-GB" dirty="0"/>
              <a:t> </a:t>
            </a:r>
            <a:endParaRPr lang="en-US" dirty="0"/>
          </a:p>
          <a:p>
            <a:r>
              <a:rPr lang="en-US" dirty="0"/>
              <a:t>A code generator that ‘walks’ the syntax tree and generates abstract machine code.</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pipe and filter compiler architecture</a:t>
            </a:r>
            <a:r>
              <a:rPr lang="en-GB" dirty="0"/>
              <a:t> </a:t>
            </a:r>
            <a:endParaRPr lang="en-US" dirty="0"/>
          </a:p>
        </p:txBody>
      </p:sp>
      <p:pic>
        <p:nvPicPr>
          <p:cNvPr id="4" name="Content Placeholder 3" descr="6.19 PipeFilterCompModel.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2181" b="-42181"/>
              <a:stretch>
                <a:fillRect/>
              </a:stretch>
            </p:blipFill>
          </mc:Choice>
          <mc:Fallback>
            <p:blipFill>
              <a:blip r:embed="rId3"/>
              <a:srcRect t="-42181" b="-42181"/>
              <a:stretch>
                <a:fillRect/>
              </a:stretch>
            </p:blipFill>
          </mc:Fallback>
        </mc:AlternateContent>
        <p:spPr>
          <a:xfrm>
            <a:off x="1105758" y="1600201"/>
            <a:ext cx="6366176" cy="3501152"/>
          </a:xfrm>
        </p:spPr>
      </p:pic>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 language processing system</a:t>
            </a:r>
          </a:p>
        </p:txBody>
      </p:sp>
      <p:pic>
        <p:nvPicPr>
          <p:cNvPr id="4" name="Content Placeholder 3" descr="6.20 RepositoryLP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471" b="-1471"/>
              <a:stretch>
                <a:fillRect/>
              </a:stretch>
            </p:blipFill>
          </mc:Choice>
          <mc:Fallback>
            <p:blipFill>
              <a:blip r:embed="rId3"/>
              <a:srcRect t="-1471" b="-1471"/>
              <a:stretch>
                <a:fillRect/>
              </a:stretch>
            </p:blipFill>
          </mc:Fallback>
        </mc:AlternateContent>
        <p:spPr>
          <a:xfrm>
            <a:off x="1038200" y="1937951"/>
            <a:ext cx="6676944" cy="3672062"/>
          </a:xfrm>
        </p:spPr>
      </p:pic>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Models of application systems architectures help us understand and compare applications, validate application system designs and assess large-scale components for reuse.</a:t>
            </a:r>
            <a:endParaRPr lang="en-GB" dirty="0"/>
          </a:p>
          <a:p>
            <a:r>
              <a:rPr lang="en-US" dirty="0"/>
              <a:t>Transaction processing systems are interactive systems that allow information in a database to be remotely accessed and modified by a number of users. </a:t>
            </a:r>
          </a:p>
          <a:p>
            <a:r>
              <a:rPr lang="en-US" dirty="0"/>
              <a:t>Language processing systems are used to translate texts from one language into another and to carry out the instructions specified in the input language. They include a translator and an abstract machine that executes the generated language.</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54</a:t>
            </a:fld>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abstraction</a:t>
            </a:r>
          </a:p>
        </p:txBody>
      </p:sp>
      <p:sp>
        <p:nvSpPr>
          <p:cNvPr id="3" name="Content Placeholder 2"/>
          <p:cNvSpPr>
            <a:spLocks noGrp="1"/>
          </p:cNvSpPr>
          <p:nvPr>
            <p:ph idx="1"/>
          </p:nvPr>
        </p:nvSpPr>
        <p:spPr/>
        <p:txBody>
          <a:bodyPr/>
          <a:lstStyle/>
          <a:p>
            <a:r>
              <a:rPr lang="en-US" dirty="0">
                <a:solidFill>
                  <a:srgbClr val="FF0000"/>
                </a:solidFill>
              </a:rPr>
              <a:t>Architecture in the small </a:t>
            </a:r>
            <a:r>
              <a:rPr lang="en-US" dirty="0"/>
              <a:t>is concerned with the architecture of individual programs. At this level, we are concerned with the way that an individual program is </a:t>
            </a:r>
            <a:r>
              <a:rPr lang="en-US" u="sng" dirty="0"/>
              <a:t>decomposed into components</a:t>
            </a:r>
            <a:r>
              <a:rPr lang="en-US" dirty="0"/>
              <a:t>.  </a:t>
            </a:r>
            <a:endParaRPr lang="en-GB" dirty="0"/>
          </a:p>
          <a:p>
            <a:r>
              <a:rPr lang="en-US" dirty="0">
                <a:solidFill>
                  <a:srgbClr val="FF0000"/>
                </a:solidFill>
              </a:rPr>
              <a:t>Architecture in the large </a:t>
            </a:r>
            <a:r>
              <a:rPr lang="en-US" dirty="0"/>
              <a:t>is concerned with the architecture of complex enterprise systems that include other systems, programs, and program components. These enterprise systems are distributed over different computers, which may be owned and managed by different companies.  </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systems</a:t>
            </a:r>
          </a:p>
          <a:p>
            <a:pPr lvl="1">
              <a:lnSpc>
                <a:spcPct val="90000"/>
              </a:lnSpc>
            </a:pPr>
            <a:r>
              <a:rPr lang="en-GB" b="1" dirty="0"/>
              <a:t>Product-line</a:t>
            </a:r>
            <a:r>
              <a:rPr lang="en-GB" dirty="0"/>
              <a:t> architectures may be developed.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representations</a:t>
            </a:r>
          </a:p>
        </p:txBody>
      </p:sp>
      <p:sp>
        <p:nvSpPr>
          <p:cNvPr id="3" name="Content Placeholder 2"/>
          <p:cNvSpPr>
            <a:spLocks noGrp="1"/>
          </p:cNvSpPr>
          <p:nvPr>
            <p:ph idx="1"/>
          </p:nvPr>
        </p:nvSpPr>
        <p:spPr/>
        <p:txBody>
          <a:bodyPr/>
          <a:lstStyle/>
          <a:p>
            <a:r>
              <a:rPr lang="en-US" dirty="0"/>
              <a:t>Simple, informal </a:t>
            </a:r>
            <a:r>
              <a:rPr lang="en-US" b="1" dirty="0"/>
              <a:t>block diagrams </a:t>
            </a:r>
            <a:r>
              <a:rPr lang="en-US" dirty="0"/>
              <a:t>showing </a:t>
            </a:r>
            <a:r>
              <a:rPr lang="en-US" b="1" dirty="0"/>
              <a:t>entities</a:t>
            </a:r>
            <a:r>
              <a:rPr lang="en-US" dirty="0"/>
              <a:t> and </a:t>
            </a:r>
            <a:r>
              <a:rPr lang="en-US" b="1" dirty="0"/>
              <a:t>relationships</a:t>
            </a:r>
            <a:r>
              <a:rPr lang="en-US" dirty="0"/>
              <a:t> are the most frequently used method for documenting software architectures.</a:t>
            </a:r>
          </a:p>
          <a:p>
            <a:r>
              <a:rPr lang="en-US" dirty="0"/>
              <a:t>But these have been </a:t>
            </a:r>
            <a:r>
              <a:rPr lang="en-US" dirty="0" err="1">
                <a:solidFill>
                  <a:srgbClr val="FF0000"/>
                </a:solidFill>
              </a:rPr>
              <a:t>criticised</a:t>
            </a:r>
            <a:r>
              <a:rPr lang="en-US" dirty="0"/>
              <a:t> because they lack </a:t>
            </a:r>
            <a:r>
              <a:rPr lang="en-US" dirty="0">
                <a:solidFill>
                  <a:srgbClr val="FF0000"/>
                </a:solidFill>
              </a:rPr>
              <a:t>semantics</a:t>
            </a:r>
            <a:r>
              <a:rPr lang="en-US" dirty="0"/>
              <a:t>, </a:t>
            </a:r>
            <a:r>
              <a:rPr lang="en-US" u="sng" dirty="0"/>
              <a:t>do not show the types of relationships between entities</a:t>
            </a:r>
            <a:r>
              <a:rPr lang="en-US" dirty="0"/>
              <a:t> nor </a:t>
            </a:r>
            <a:r>
              <a:rPr lang="en-US" u="sng" dirty="0"/>
              <a:t>the visible properties of entities in the architecture</a:t>
            </a:r>
            <a:r>
              <a:rPr lang="en-US" dirty="0"/>
              <a:t>.</a:t>
            </a:r>
          </a:p>
          <a:p>
            <a:r>
              <a:rPr lang="en-US" dirty="0"/>
              <a:t>Depends on the use of </a:t>
            </a:r>
            <a:r>
              <a:rPr lang="en-US" dirty="0">
                <a:solidFill>
                  <a:srgbClr val="00B050"/>
                </a:solidFill>
              </a:rPr>
              <a:t>architectural models</a:t>
            </a:r>
            <a:r>
              <a:rPr lang="en-US" dirty="0"/>
              <a:t>. The  requirements for model semantics depends on how the models are used.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 {</a:t>
            </a:r>
            <a:r>
              <a:rPr lang="en-US" dirty="0">
                <a:solidFill>
                  <a:srgbClr val="FF0000"/>
                </a:solidFill>
              </a:rPr>
              <a:t>REMEMBER!</a:t>
            </a:r>
            <a:r>
              <a:rPr lang="en-US" dirty="0"/>
              <a:t>}</a:t>
            </a:r>
          </a:p>
        </p:txBody>
      </p:sp>
      <p:sp>
        <p:nvSpPr>
          <p:cNvPr id="57347" name="Rectangle 3"/>
          <p:cNvSpPr>
            <a:spLocks noGrp="1" noChangeArrowheads="1"/>
          </p:cNvSpPr>
          <p:nvPr>
            <p:ph idx="1"/>
          </p:nvPr>
        </p:nvSpPr>
        <p:spPr/>
        <p:txBody>
          <a:bodyPr/>
          <a:lstStyle/>
          <a:p>
            <a:r>
              <a:rPr lang="en-US" dirty="0"/>
              <a:t>Very abstract - they do not show the nature of component relationships nor the externally visible properties of the sub-systems.</a:t>
            </a:r>
          </a:p>
          <a:p>
            <a:r>
              <a:rPr lang="en-US" dirty="0"/>
              <a:t>However, useful for communication with stakeholders and for project planning.</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7458</TotalTime>
  <Words>3469</Words>
  <Application>Microsoft Office PowerPoint</Application>
  <PresentationFormat>On-screen Show (4:3)</PresentationFormat>
  <Paragraphs>366</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Helvetica</vt:lpstr>
      <vt:lpstr>Wingdings</vt:lpstr>
      <vt:lpstr>Zapf Dingbats</vt:lpstr>
      <vt:lpstr>SE9</vt:lpstr>
      <vt:lpstr>Chapter 6 – Architectural Design</vt:lpstr>
      <vt:lpstr>Topics covered</vt:lpstr>
      <vt:lpstr>Software architecture</vt:lpstr>
      <vt:lpstr>Architectural design</vt:lpstr>
      <vt:lpstr>The architecture of a packing robot control system</vt:lpstr>
      <vt:lpstr>Architectural abstraction</vt:lpstr>
      <vt:lpstr>Advantages of explicit architecture</vt:lpstr>
      <vt:lpstr>Architectural representations</vt:lpstr>
      <vt:lpstr>Box and line diagrams {REMEMBER!}</vt:lpstr>
      <vt:lpstr>Use of architectural models</vt:lpstr>
      <vt:lpstr>Architectural design decisions</vt:lpstr>
      <vt:lpstr>Architectural design decisions</vt:lpstr>
      <vt:lpstr>Architecture reuse</vt:lpstr>
      <vt:lpstr>Architecture and system characteristics</vt:lpstr>
      <vt:lpstr>Architectural views</vt:lpstr>
      <vt:lpstr>4 + 1 view model of software architecture</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LIBSYS system </vt:lpstr>
      <vt:lpstr>Key points</vt:lpstr>
      <vt:lpstr>Chapter 6 – Architectural Design</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MHC-PMS </vt:lpstr>
      <vt:lpstr>Web-based information systems</vt:lpstr>
      <vt:lpstr>Server implementation</vt:lpstr>
      <vt:lpstr>Language processing systems</vt:lpstr>
      <vt:lpstr>The architecture of a language processing system </vt:lpstr>
      <vt:lpstr>Compiler components</vt:lpstr>
      <vt:lpstr>Compiler components</vt:lpstr>
      <vt:lpstr>A pipe and filter compiler architecture </vt:lpstr>
      <vt:lpstr>A repository architecture for a language processing system</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David Ebo. Adjepon-Yamoah</cp:lastModifiedBy>
  <cp:revision>31</cp:revision>
  <dcterms:created xsi:type="dcterms:W3CDTF">2010-01-18T20:35:25Z</dcterms:created>
  <dcterms:modified xsi:type="dcterms:W3CDTF">2020-02-19T23:58:34Z</dcterms:modified>
</cp:coreProperties>
</file>