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2" r:id="rId1"/>
  </p:sldMasterIdLst>
  <p:sldIdLst>
    <p:sldId id="256" r:id="rId2"/>
    <p:sldId id="266" r:id="rId3"/>
    <p:sldId id="257" r:id="rId4"/>
    <p:sldId id="265" r:id="rId5"/>
    <p:sldId id="258" r:id="rId6"/>
    <p:sldId id="259" r:id="rId7"/>
    <p:sldId id="260" r:id="rId8"/>
    <p:sldId id="261" r:id="rId9"/>
    <p:sldId id="262" r:id="rId10"/>
    <p:sldId id="263" r:id="rId11"/>
    <p:sldId id="264"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19"/>
  </p:normalViewPr>
  <p:slideViewPr>
    <p:cSldViewPr snapToGrid="0" snapToObjects="1">
      <p:cViewPr varScale="1">
        <p:scale>
          <a:sx n="114" d="100"/>
          <a:sy n="114" d="100"/>
        </p:scale>
        <p:origin x="4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255B876-7CD4-F44E-A817-83E7866B3E1F}"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625E-EBC5-674A-98EE-760D28DDB57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67661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5B876-7CD4-F44E-A817-83E7866B3E1F}"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625E-EBC5-674A-98EE-760D28DDB57B}" type="slidenum">
              <a:rPr lang="en-US" smtClean="0"/>
              <a:t>‹#›</a:t>
            </a:fld>
            <a:endParaRPr lang="en-US"/>
          </a:p>
        </p:txBody>
      </p:sp>
    </p:spTree>
    <p:extLst>
      <p:ext uri="{BB962C8B-B14F-4D97-AF65-F5344CB8AC3E}">
        <p14:creationId xmlns:p14="http://schemas.microsoft.com/office/powerpoint/2010/main" val="63106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5B876-7CD4-F44E-A817-83E7866B3E1F}"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625E-EBC5-674A-98EE-760D28DDB57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403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5B876-7CD4-F44E-A817-83E7866B3E1F}"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625E-EBC5-674A-98EE-760D28DDB57B}" type="slidenum">
              <a:rPr lang="en-US" smtClean="0"/>
              <a:t>‹#›</a:t>
            </a:fld>
            <a:endParaRPr lang="en-US"/>
          </a:p>
        </p:txBody>
      </p:sp>
    </p:spTree>
    <p:extLst>
      <p:ext uri="{BB962C8B-B14F-4D97-AF65-F5344CB8AC3E}">
        <p14:creationId xmlns:p14="http://schemas.microsoft.com/office/powerpoint/2010/main" val="66762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5B876-7CD4-F44E-A817-83E7866B3E1F}"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625E-EBC5-674A-98EE-760D28DDB57B}" type="slidenum">
              <a:rPr lang="en-US" smtClean="0"/>
              <a:t>‹#›</a:t>
            </a:fld>
            <a:endParaRPr lang="en-US"/>
          </a:p>
        </p:txBody>
      </p:sp>
    </p:spTree>
    <p:extLst>
      <p:ext uri="{BB962C8B-B14F-4D97-AF65-F5344CB8AC3E}">
        <p14:creationId xmlns:p14="http://schemas.microsoft.com/office/powerpoint/2010/main" val="3537686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55B876-7CD4-F44E-A817-83E7866B3E1F}"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625E-EBC5-674A-98EE-760D28DDB57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5798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55B876-7CD4-F44E-A817-83E7866B3E1F}"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D625E-EBC5-674A-98EE-760D28DDB57B}" type="slidenum">
              <a:rPr lang="en-US" smtClean="0"/>
              <a:t>‹#›</a:t>
            </a:fld>
            <a:endParaRPr lang="en-US"/>
          </a:p>
        </p:txBody>
      </p:sp>
    </p:spTree>
    <p:extLst>
      <p:ext uri="{BB962C8B-B14F-4D97-AF65-F5344CB8AC3E}">
        <p14:creationId xmlns:p14="http://schemas.microsoft.com/office/powerpoint/2010/main" val="1943077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55B876-7CD4-F44E-A817-83E7866B3E1F}" type="datetimeFigureOut">
              <a:rPr lang="en-US" smtClean="0"/>
              <a:t>10/11/2019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1D625E-EBC5-674A-98EE-760D28DDB57B}" type="slidenum">
              <a:rPr lang="en-US" smtClean="0"/>
              <a:t>‹#›</a:t>
            </a:fld>
            <a:endParaRPr lang="en-US"/>
          </a:p>
        </p:txBody>
      </p:sp>
    </p:spTree>
    <p:extLst>
      <p:ext uri="{BB962C8B-B14F-4D97-AF65-F5344CB8AC3E}">
        <p14:creationId xmlns:p14="http://schemas.microsoft.com/office/powerpoint/2010/main" val="2622737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55B876-7CD4-F44E-A817-83E7866B3E1F}" type="datetimeFigureOut">
              <a:rPr lang="en-US" smtClean="0"/>
              <a:t>10/11/2019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1D625E-EBC5-674A-98EE-760D28DDB57B}" type="slidenum">
              <a:rPr lang="en-US" smtClean="0"/>
              <a:t>‹#›</a:t>
            </a:fld>
            <a:endParaRPr lang="en-US"/>
          </a:p>
        </p:txBody>
      </p:sp>
    </p:spTree>
    <p:extLst>
      <p:ext uri="{BB962C8B-B14F-4D97-AF65-F5344CB8AC3E}">
        <p14:creationId xmlns:p14="http://schemas.microsoft.com/office/powerpoint/2010/main" val="395154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5B876-7CD4-F44E-A817-83E7866B3E1F}" type="datetimeFigureOut">
              <a:rPr lang="en-US" smtClean="0"/>
              <a:t>10/11/2019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1D625E-EBC5-674A-98EE-760D28DDB57B}" type="slidenum">
              <a:rPr lang="en-US" smtClean="0"/>
              <a:t>‹#›</a:t>
            </a:fld>
            <a:endParaRPr lang="en-US"/>
          </a:p>
        </p:txBody>
      </p:sp>
    </p:spTree>
    <p:extLst>
      <p:ext uri="{BB962C8B-B14F-4D97-AF65-F5344CB8AC3E}">
        <p14:creationId xmlns:p14="http://schemas.microsoft.com/office/powerpoint/2010/main" val="761316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55B876-7CD4-F44E-A817-83E7866B3E1F}"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D625E-EBC5-674A-98EE-760D28DDB57B}" type="slidenum">
              <a:rPr lang="en-US" smtClean="0"/>
              <a:t>‹#›</a:t>
            </a:fld>
            <a:endParaRPr lang="en-US"/>
          </a:p>
        </p:txBody>
      </p:sp>
    </p:spTree>
    <p:extLst>
      <p:ext uri="{BB962C8B-B14F-4D97-AF65-F5344CB8AC3E}">
        <p14:creationId xmlns:p14="http://schemas.microsoft.com/office/powerpoint/2010/main" val="48927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55B876-7CD4-F44E-A817-83E7866B3E1F}"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D625E-EBC5-674A-98EE-760D28DDB57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281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255B876-7CD4-F44E-A817-83E7866B3E1F}" type="datetimeFigureOut">
              <a:rPr lang="en-US" smtClean="0"/>
              <a:t>10/11/2019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51D625E-EBC5-674A-98EE-760D28DDB57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959450"/>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69D7-3430-4E34-AC30-5A573C530D5F}"/>
              </a:ext>
            </a:extLst>
          </p:cNvPr>
          <p:cNvSpPr>
            <a:spLocks noGrp="1"/>
          </p:cNvSpPr>
          <p:nvPr>
            <p:ph type="ctrTitle"/>
          </p:nvPr>
        </p:nvSpPr>
        <p:spPr/>
        <p:txBody>
          <a:bodyPr/>
          <a:lstStyle/>
          <a:p>
            <a:r>
              <a:rPr lang="en-US" dirty="0"/>
              <a:t>Speech Recognition</a:t>
            </a:r>
          </a:p>
        </p:txBody>
      </p:sp>
    </p:spTree>
    <p:extLst>
      <p:ext uri="{BB962C8B-B14F-4D97-AF65-F5344CB8AC3E}">
        <p14:creationId xmlns:p14="http://schemas.microsoft.com/office/powerpoint/2010/main" val="3887519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 Advantages</a:t>
            </a:r>
          </a:p>
        </p:txBody>
      </p:sp>
      <p:sp>
        <p:nvSpPr>
          <p:cNvPr id="3" name="Content Placeholder 2"/>
          <p:cNvSpPr>
            <a:spLocks noGrp="1"/>
          </p:cNvSpPr>
          <p:nvPr>
            <p:ph idx="1"/>
          </p:nvPr>
        </p:nvSpPr>
        <p:spPr/>
        <p:txBody>
          <a:bodyPr>
            <a:normAutofit lnSpcReduction="10000"/>
          </a:bodyPr>
          <a:lstStyle/>
          <a:p>
            <a:pPr marL="0" indent="0">
              <a:buNone/>
            </a:pPr>
            <a:r>
              <a:rPr lang="en-US" sz="3600" b="0" dirty="0">
                <a:effectLst/>
              </a:rPr>
              <a:t>TTS Benefits for Businesses, Organizations, and Publishers</a:t>
            </a:r>
          </a:p>
          <a:p>
            <a:r>
              <a:rPr lang="en-US" b="1" dirty="0"/>
              <a:t>Enhanced customer experience </a:t>
            </a:r>
            <a:r>
              <a:rPr lang="en-US" b="0" dirty="0">
                <a:effectLst/>
              </a:rPr>
              <a:t>– Speech-enabling pre- and after-sales service minimizes human agent workload, provides personalized services, accelerates throughput, and reduces operational costs.</a:t>
            </a:r>
          </a:p>
          <a:p>
            <a:r>
              <a:rPr lang="en-US" b="1" dirty="0"/>
              <a:t>Saved time and money </a:t>
            </a:r>
            <a:r>
              <a:rPr lang="en-US" b="0" dirty="0">
                <a:effectLst/>
              </a:rPr>
              <a:t>– With TTS technology that is web- or cloud-based on a SaaS (Software as a Service) platform, online content can quickly and easily be speech enabled, and maintenance is minimal.</a:t>
            </a:r>
          </a:p>
          <a:p>
            <a:r>
              <a:rPr lang="en-US" b="1" dirty="0"/>
              <a:t>Enhanced employee performance with corporate learning programs </a:t>
            </a:r>
            <a:r>
              <a:rPr lang="en-US" b="0" dirty="0">
                <a:effectLst/>
              </a:rPr>
              <a:t>– With TTS technology, HR departments and e-learning professionals can make learning modules and employee training much easier for employees to learn anywhere and at anytime.</a:t>
            </a:r>
            <a:endParaRPr lang="en-US" b="1" dirty="0">
              <a:effectLst/>
            </a:endParaRPr>
          </a:p>
          <a:p>
            <a:endParaRPr lang="en-US" dirty="0"/>
          </a:p>
        </p:txBody>
      </p:sp>
    </p:spTree>
    <p:extLst>
      <p:ext uri="{BB962C8B-B14F-4D97-AF65-F5344CB8AC3E}">
        <p14:creationId xmlns:p14="http://schemas.microsoft.com/office/powerpoint/2010/main" val="40415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effectLst/>
              </a:rPr>
              <a:t>TTS Benefits for End Users</a:t>
            </a:r>
            <a:r>
              <a:rPr lang="en-US" b="1" dirty="0">
                <a:effectLst/>
              </a:rPr>
              <a:t/>
            </a:r>
            <a:br>
              <a:rPr lang="en-US" b="1" dirty="0">
                <a:effectLst/>
              </a:rPr>
            </a:br>
            <a:endParaRPr lang="en-US" dirty="0"/>
          </a:p>
        </p:txBody>
      </p:sp>
      <p:sp>
        <p:nvSpPr>
          <p:cNvPr id="3" name="Content Placeholder 2"/>
          <p:cNvSpPr>
            <a:spLocks noGrp="1"/>
          </p:cNvSpPr>
          <p:nvPr>
            <p:ph idx="1"/>
          </p:nvPr>
        </p:nvSpPr>
        <p:spPr/>
        <p:txBody>
          <a:bodyPr>
            <a:normAutofit lnSpcReduction="10000"/>
          </a:bodyPr>
          <a:lstStyle/>
          <a:p>
            <a:r>
              <a:rPr lang="en-US" b="0" dirty="0">
                <a:effectLst/>
              </a:rPr>
              <a:t>Making your online content audible helps the online population to better understand the text. The text is read and highlighted simultaneously so that the reader may easily follow along.</a:t>
            </a:r>
          </a:p>
          <a:p>
            <a:r>
              <a:rPr lang="en-US" dirty="0"/>
              <a:t>TTS offers many benefits for content owners and publishers as well. This feature immediately increase the accessibility of online content for those with visual impairments or reading difficulties and it facilitates access for a larger percentage of the online population, including those whose native language is different from the language of a particular website or mobile app.</a:t>
            </a:r>
          </a:p>
          <a:p>
            <a:r>
              <a:rPr lang="en-US" dirty="0"/>
              <a:t>Text-to-Speech makes it easier in general for all people to access online content on mobile devices, increases citizen engagement and strengthens corporate social responsibility by ensuring that information is available in both written and audio format.</a:t>
            </a:r>
          </a:p>
          <a:p>
            <a:endParaRPr lang="en-US" dirty="0"/>
          </a:p>
        </p:txBody>
      </p:sp>
    </p:spTree>
    <p:extLst>
      <p:ext uri="{BB962C8B-B14F-4D97-AF65-F5344CB8AC3E}">
        <p14:creationId xmlns:p14="http://schemas.microsoft.com/office/powerpoint/2010/main" val="458755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ECB4-D5AF-40BE-B68B-4C0D2A7917D8}"/>
              </a:ext>
            </a:extLst>
          </p:cNvPr>
          <p:cNvSpPr>
            <a:spLocks noGrp="1"/>
          </p:cNvSpPr>
          <p:nvPr>
            <p:ph type="title"/>
          </p:nvPr>
        </p:nvSpPr>
        <p:spPr/>
        <p:txBody>
          <a:bodyPr>
            <a:normAutofit/>
          </a:bodyPr>
          <a:lstStyle/>
          <a:p>
            <a:pPr algn="l"/>
            <a:r>
              <a:rPr lang="en-US" dirty="0"/>
              <a:t>                               Definition	</a:t>
            </a:r>
            <a:br>
              <a:rPr lang="en-US" dirty="0"/>
            </a:br>
            <a:r>
              <a:rPr lang="en-US" dirty="0"/>
              <a:t>                                 </a:t>
            </a:r>
            <a:r>
              <a:rPr lang="en-US" sz="1800" dirty="0"/>
              <a:t>speech-to-text</a:t>
            </a:r>
            <a:endParaRPr lang="en-US" dirty="0"/>
          </a:p>
        </p:txBody>
      </p:sp>
      <p:sp>
        <p:nvSpPr>
          <p:cNvPr id="3" name="Content Placeholder 2">
            <a:extLst>
              <a:ext uri="{FF2B5EF4-FFF2-40B4-BE49-F238E27FC236}">
                <a16:creationId xmlns:a16="http://schemas.microsoft.com/office/drawing/2014/main" id="{4EB2ED02-7B6B-442D-86D2-4D22692A2D4E}"/>
              </a:ext>
            </a:extLst>
          </p:cNvPr>
          <p:cNvSpPr>
            <a:spLocks noGrp="1"/>
          </p:cNvSpPr>
          <p:nvPr>
            <p:ph idx="1"/>
          </p:nvPr>
        </p:nvSpPr>
        <p:spPr>
          <a:xfrm>
            <a:off x="818712" y="2222287"/>
            <a:ext cx="10554574" cy="4285045"/>
          </a:xfrm>
        </p:spPr>
        <p:txBody>
          <a:bodyPr>
            <a:normAutofit/>
          </a:bodyPr>
          <a:lstStyle/>
          <a:p>
            <a:r>
              <a:rPr lang="en-US" b="1" dirty="0"/>
              <a:t>VOICE RECOGNITION SYSTEM</a:t>
            </a:r>
            <a:r>
              <a:rPr lang="en-US" dirty="0"/>
              <a:t>:SPEECH-TO-TEXT is a software that lets the user control computer functions and dictates text by voice. </a:t>
            </a:r>
          </a:p>
          <a:p>
            <a:r>
              <a:rPr lang="en-US" dirty="0"/>
              <a:t>This technologies enable machines to respond correctly and reliably to human voices and provide useful and valuable services. As communicating with computer is faster using voice rather than using keyboard, so people will prefer such system. Communication among the human being is dominated by spoken language, therefore it is natural for people to expect voice interfaces with computer. </a:t>
            </a:r>
          </a:p>
          <a:p>
            <a:r>
              <a:rPr lang="en-US" dirty="0"/>
              <a:t>The system consists of two components , first component is for processing acoustic signal which is captured by a microphone and second component is to interpret the processed signal, then mapping of the signal to words. Model for each letter will be built using Hidden Markov Model(HMM). </a:t>
            </a:r>
            <a:r>
              <a:rPr lang="en-US" dirty="0" smtClean="0"/>
              <a:t>HMM is used to model randomly changing systems where it is assumed that the </a:t>
            </a:r>
            <a:r>
              <a:rPr lang="en-US" smtClean="0"/>
              <a:t>future states </a:t>
            </a:r>
            <a:r>
              <a:rPr lang="en-US" dirty="0" smtClean="0"/>
              <a:t>depends on the </a:t>
            </a:r>
            <a:r>
              <a:rPr lang="en-US" smtClean="0"/>
              <a:t>current states</a:t>
            </a:r>
            <a:endParaRPr lang="en-US" dirty="0"/>
          </a:p>
        </p:txBody>
      </p:sp>
    </p:spTree>
    <p:extLst>
      <p:ext uri="{BB962C8B-B14F-4D97-AF65-F5344CB8AC3E}">
        <p14:creationId xmlns:p14="http://schemas.microsoft.com/office/powerpoint/2010/main" val="330265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398D-2521-41C5-89BE-2C1FA3FF91C0}"/>
              </a:ext>
            </a:extLst>
          </p:cNvPr>
          <p:cNvSpPr>
            <a:spLocks noGrp="1"/>
          </p:cNvSpPr>
          <p:nvPr>
            <p:ph type="title"/>
          </p:nvPr>
        </p:nvSpPr>
        <p:spPr/>
        <p:txBody>
          <a:bodyPr/>
          <a:lstStyle/>
          <a:p>
            <a:r>
              <a:rPr lang="en-US" dirty="0"/>
              <a:t>Classification of speech recognition system</a:t>
            </a:r>
          </a:p>
        </p:txBody>
      </p:sp>
      <p:sp>
        <p:nvSpPr>
          <p:cNvPr id="3" name="Content Placeholder 2">
            <a:extLst>
              <a:ext uri="{FF2B5EF4-FFF2-40B4-BE49-F238E27FC236}">
                <a16:creationId xmlns:a16="http://schemas.microsoft.com/office/drawing/2014/main" id="{C7ACE2C7-B97A-484B-9B4F-23461421A26E}"/>
              </a:ext>
            </a:extLst>
          </p:cNvPr>
          <p:cNvSpPr>
            <a:spLocks noGrp="1"/>
          </p:cNvSpPr>
          <p:nvPr>
            <p:ph idx="1"/>
          </p:nvPr>
        </p:nvSpPr>
        <p:spPr/>
        <p:txBody>
          <a:bodyPr/>
          <a:lstStyle/>
          <a:p>
            <a:r>
              <a:rPr lang="en-US" dirty="0"/>
              <a:t>Types of speech utterance </a:t>
            </a:r>
          </a:p>
          <a:p>
            <a:r>
              <a:rPr lang="en-US" dirty="0"/>
              <a:t>Types of speaker model </a:t>
            </a:r>
          </a:p>
          <a:p>
            <a:r>
              <a:rPr lang="en-US" dirty="0"/>
              <a:t>Types of vocabulary </a:t>
            </a:r>
          </a:p>
        </p:txBody>
      </p:sp>
    </p:spTree>
    <p:extLst>
      <p:ext uri="{BB962C8B-B14F-4D97-AF65-F5344CB8AC3E}">
        <p14:creationId xmlns:p14="http://schemas.microsoft.com/office/powerpoint/2010/main" val="1606813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5D77E-06A1-46E7-A3E0-34F62B17F615}"/>
              </a:ext>
            </a:extLst>
          </p:cNvPr>
          <p:cNvSpPr>
            <a:spLocks noGrp="1"/>
          </p:cNvSpPr>
          <p:nvPr>
            <p:ph type="title"/>
          </p:nvPr>
        </p:nvSpPr>
        <p:spPr/>
        <p:txBody>
          <a:bodyPr/>
          <a:lstStyle/>
          <a:p>
            <a:r>
              <a:rPr lang="en-US" dirty="0"/>
              <a:t>Types of speech utterance </a:t>
            </a:r>
          </a:p>
        </p:txBody>
      </p:sp>
      <p:sp>
        <p:nvSpPr>
          <p:cNvPr id="3" name="Content Placeholder 2">
            <a:extLst>
              <a:ext uri="{FF2B5EF4-FFF2-40B4-BE49-F238E27FC236}">
                <a16:creationId xmlns:a16="http://schemas.microsoft.com/office/drawing/2014/main" id="{1D00EA39-2078-42BF-8480-3DBF83B6A948}"/>
              </a:ext>
            </a:extLst>
          </p:cNvPr>
          <p:cNvSpPr>
            <a:spLocks noGrp="1"/>
          </p:cNvSpPr>
          <p:nvPr>
            <p:ph idx="1"/>
          </p:nvPr>
        </p:nvSpPr>
        <p:spPr>
          <a:xfrm>
            <a:off x="818712" y="2222288"/>
            <a:ext cx="10554574" cy="4356066"/>
          </a:xfrm>
        </p:spPr>
        <p:txBody>
          <a:bodyPr>
            <a:normAutofit/>
          </a:bodyPr>
          <a:lstStyle/>
          <a:p>
            <a:pPr marL="0" indent="0">
              <a:buNone/>
            </a:pPr>
            <a:r>
              <a:rPr lang="en-US" dirty="0"/>
              <a:t>Speech recognition are classified according to what type of utterance they have ability to recognize. They are classified as: </a:t>
            </a:r>
          </a:p>
          <a:p>
            <a:r>
              <a:rPr lang="en-US" dirty="0"/>
              <a:t>Isolated word: Isolated word recognizer usually requires each spoken word to have quiet (lack of an audio signal) on bot h side of the sample window. It accepts single word at a time. </a:t>
            </a:r>
          </a:p>
          <a:p>
            <a:r>
              <a:rPr lang="en-US" dirty="0" smtClean="0"/>
              <a:t>Continuous </a:t>
            </a:r>
            <a:r>
              <a:rPr lang="en-US" dirty="0"/>
              <a:t>Speech: it allows the users to speak naturally and in parallel the computer will determine the content. </a:t>
            </a:r>
          </a:p>
          <a:p>
            <a:r>
              <a:rPr lang="en-US" dirty="0"/>
              <a:t>Spontaneous Speech: It is the type of speech which is natural sounding and is not rehearsed. </a:t>
            </a:r>
          </a:p>
        </p:txBody>
      </p:sp>
    </p:spTree>
    <p:extLst>
      <p:ext uri="{BB962C8B-B14F-4D97-AF65-F5344CB8AC3E}">
        <p14:creationId xmlns:p14="http://schemas.microsoft.com/office/powerpoint/2010/main" val="606521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34678-C982-4B13-8FDB-CD9D59348486}"/>
              </a:ext>
            </a:extLst>
          </p:cNvPr>
          <p:cNvSpPr>
            <a:spLocks noGrp="1"/>
          </p:cNvSpPr>
          <p:nvPr>
            <p:ph type="title"/>
          </p:nvPr>
        </p:nvSpPr>
        <p:spPr/>
        <p:txBody>
          <a:bodyPr/>
          <a:lstStyle/>
          <a:p>
            <a:r>
              <a:rPr lang="en-US" dirty="0"/>
              <a:t>Types of speaker model </a:t>
            </a:r>
          </a:p>
        </p:txBody>
      </p:sp>
      <p:sp>
        <p:nvSpPr>
          <p:cNvPr id="3" name="Content Placeholder 2">
            <a:extLst>
              <a:ext uri="{FF2B5EF4-FFF2-40B4-BE49-F238E27FC236}">
                <a16:creationId xmlns:a16="http://schemas.microsoft.com/office/drawing/2014/main" id="{06238D53-C5C6-4213-A788-4B9ECF131DA9}"/>
              </a:ext>
            </a:extLst>
          </p:cNvPr>
          <p:cNvSpPr>
            <a:spLocks noGrp="1"/>
          </p:cNvSpPr>
          <p:nvPr>
            <p:ph idx="1"/>
          </p:nvPr>
        </p:nvSpPr>
        <p:spPr/>
        <p:txBody>
          <a:bodyPr/>
          <a:lstStyle/>
          <a:p>
            <a:pPr marL="0" indent="0">
              <a:buNone/>
            </a:pPr>
            <a:r>
              <a:rPr lang="en-US" dirty="0"/>
              <a:t>Speech recognition system is broadly into two main categories based on speaker models namely speaker dependent and speaker independent. </a:t>
            </a:r>
          </a:p>
          <a:p>
            <a:r>
              <a:rPr lang="en-US" dirty="0"/>
              <a:t>Speaker dependent models: These systems are designed for a specific speaker. They are easier to develop and more accurate but they are not so flexible. </a:t>
            </a:r>
          </a:p>
          <a:p>
            <a:r>
              <a:rPr lang="en-US" dirty="0"/>
              <a:t>Speaker independent models: These systems are designed for variety of speaker. These systems are difficult to develop and less accurate but they are very much flexible. </a:t>
            </a:r>
          </a:p>
        </p:txBody>
      </p:sp>
    </p:spTree>
    <p:extLst>
      <p:ext uri="{BB962C8B-B14F-4D97-AF65-F5344CB8AC3E}">
        <p14:creationId xmlns:p14="http://schemas.microsoft.com/office/powerpoint/2010/main" val="3950054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97D1A-44A5-4F6A-BDCE-F46EAD63E15B}"/>
              </a:ext>
            </a:extLst>
          </p:cNvPr>
          <p:cNvSpPr>
            <a:spLocks noGrp="1"/>
          </p:cNvSpPr>
          <p:nvPr>
            <p:ph type="title"/>
          </p:nvPr>
        </p:nvSpPr>
        <p:spPr/>
        <p:txBody>
          <a:bodyPr/>
          <a:lstStyle/>
          <a:p>
            <a:r>
              <a:rPr lang="en-US" dirty="0"/>
              <a:t>Types of vocabulary </a:t>
            </a:r>
          </a:p>
        </p:txBody>
      </p:sp>
      <p:sp>
        <p:nvSpPr>
          <p:cNvPr id="3" name="Content Placeholder 2">
            <a:extLst>
              <a:ext uri="{FF2B5EF4-FFF2-40B4-BE49-F238E27FC236}">
                <a16:creationId xmlns:a16="http://schemas.microsoft.com/office/drawing/2014/main" id="{79FCFD21-AEA1-4B99-A047-A4C943606610}"/>
              </a:ext>
            </a:extLst>
          </p:cNvPr>
          <p:cNvSpPr>
            <a:spLocks noGrp="1"/>
          </p:cNvSpPr>
          <p:nvPr>
            <p:ph idx="1"/>
          </p:nvPr>
        </p:nvSpPr>
        <p:spPr/>
        <p:txBody>
          <a:bodyPr/>
          <a:lstStyle/>
          <a:p>
            <a:pPr marL="0" indent="0">
              <a:buNone/>
            </a:pPr>
            <a:r>
              <a:rPr lang="en-US" dirty="0"/>
              <a:t>The vocabulary size of speech recognition system affects the processing requirements, accuracy and complexity of the system. In voice recognition system: speech-to-text the types of vocabularies can be classified as follows: </a:t>
            </a:r>
          </a:p>
          <a:p>
            <a:r>
              <a:rPr lang="en-US" dirty="0"/>
              <a:t>Small vocabulary: single letter. </a:t>
            </a:r>
          </a:p>
          <a:p>
            <a:r>
              <a:rPr lang="en-US" dirty="0"/>
              <a:t>Medium vocabulary: two or three letter words. </a:t>
            </a:r>
          </a:p>
          <a:p>
            <a:r>
              <a:rPr lang="en-US" dirty="0"/>
              <a:t>Large vocabulary: more letter words. </a:t>
            </a:r>
          </a:p>
        </p:txBody>
      </p:sp>
    </p:spTree>
    <p:extLst>
      <p:ext uri="{BB962C8B-B14F-4D97-AF65-F5344CB8AC3E}">
        <p14:creationId xmlns:p14="http://schemas.microsoft.com/office/powerpoint/2010/main" val="832648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45B5-57D7-4586-B8AF-8A5210B0B2E3}"/>
              </a:ext>
            </a:extLst>
          </p:cNvPr>
          <p:cNvSpPr>
            <a:spLocks noGrp="1"/>
          </p:cNvSpPr>
          <p:nvPr>
            <p:ph type="title"/>
          </p:nvPr>
        </p:nvSpPr>
        <p:spPr/>
        <p:txBody>
          <a:bodyPr>
            <a:normAutofit/>
          </a:bodyPr>
          <a:lstStyle/>
          <a:p>
            <a:r>
              <a:rPr lang="en-US" dirty="0"/>
              <a:t>Overview of voice recognition system: speech-to-text</a:t>
            </a:r>
          </a:p>
        </p:txBody>
      </p:sp>
      <p:cxnSp>
        <p:nvCxnSpPr>
          <p:cNvPr id="9" name="Straight Arrow Connector 8">
            <a:extLst>
              <a:ext uri="{FF2B5EF4-FFF2-40B4-BE49-F238E27FC236}">
                <a16:creationId xmlns:a16="http://schemas.microsoft.com/office/drawing/2014/main" id="{04E65942-1D8F-4D4E-BA35-CD513F5EB943}"/>
              </a:ext>
            </a:extLst>
          </p:cNvPr>
          <p:cNvCxnSpPr/>
          <p:nvPr/>
        </p:nvCxnSpPr>
        <p:spPr>
          <a:xfrm>
            <a:off x="2352583" y="4458025"/>
            <a:ext cx="727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A3692D5-2097-4864-9192-DA16605F6D87}"/>
              </a:ext>
            </a:extLst>
          </p:cNvPr>
          <p:cNvSpPr/>
          <p:nvPr/>
        </p:nvSpPr>
        <p:spPr>
          <a:xfrm>
            <a:off x="6235085" y="4133990"/>
            <a:ext cx="1340528" cy="6480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C75A94BD-3D51-4E72-B90F-CE84026AD57B}"/>
              </a:ext>
            </a:extLst>
          </p:cNvPr>
          <p:cNvCxnSpPr/>
          <p:nvPr/>
        </p:nvCxnSpPr>
        <p:spPr>
          <a:xfrm>
            <a:off x="5017364" y="4487572"/>
            <a:ext cx="727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32C0A28-C9CC-4A87-9098-808CEF8B04F1}"/>
              </a:ext>
            </a:extLst>
          </p:cNvPr>
          <p:cNvCxnSpPr/>
          <p:nvPr/>
        </p:nvCxnSpPr>
        <p:spPr>
          <a:xfrm>
            <a:off x="7975108" y="4472731"/>
            <a:ext cx="727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4AD4F5F-B10C-4C97-B6EC-97FED448C699}"/>
              </a:ext>
            </a:extLst>
          </p:cNvPr>
          <p:cNvSpPr/>
          <p:nvPr/>
        </p:nvSpPr>
        <p:spPr>
          <a:xfrm>
            <a:off x="6235085" y="2399975"/>
            <a:ext cx="1340528" cy="6480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cxnSp>
        <p:nvCxnSpPr>
          <p:cNvPr id="16" name="Straight Arrow Connector 15">
            <a:extLst>
              <a:ext uri="{FF2B5EF4-FFF2-40B4-BE49-F238E27FC236}">
                <a16:creationId xmlns:a16="http://schemas.microsoft.com/office/drawing/2014/main" id="{A4CF2F2E-2082-4006-8B95-8B1EDFDA62AC}"/>
              </a:ext>
            </a:extLst>
          </p:cNvPr>
          <p:cNvCxnSpPr>
            <a:cxnSpLocks/>
          </p:cNvCxnSpPr>
          <p:nvPr/>
        </p:nvCxnSpPr>
        <p:spPr>
          <a:xfrm rot="5400000">
            <a:off x="6526569" y="3521385"/>
            <a:ext cx="727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3BBDBC-F629-44E6-BFD4-DA708BC47201}"/>
              </a:ext>
            </a:extLst>
          </p:cNvPr>
          <p:cNvCxnSpPr>
            <a:cxnSpLocks/>
          </p:cNvCxnSpPr>
          <p:nvPr/>
        </p:nvCxnSpPr>
        <p:spPr>
          <a:xfrm rot="16200000" flipV="1">
            <a:off x="6562081" y="5396053"/>
            <a:ext cx="727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348BCFF-2EA9-47F1-B936-FEA1BA3035A4}"/>
              </a:ext>
            </a:extLst>
          </p:cNvPr>
          <p:cNvSpPr txBox="1"/>
          <p:nvPr/>
        </p:nvSpPr>
        <p:spPr>
          <a:xfrm>
            <a:off x="3292142" y="4193133"/>
            <a:ext cx="132424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Feature</a:t>
            </a:r>
          </a:p>
          <a:p>
            <a:r>
              <a:rPr lang="en-US" dirty="0"/>
              <a:t>Extraction</a:t>
            </a:r>
          </a:p>
        </p:txBody>
      </p:sp>
      <p:sp>
        <p:nvSpPr>
          <p:cNvPr id="19" name="TextBox 18">
            <a:extLst>
              <a:ext uri="{FF2B5EF4-FFF2-40B4-BE49-F238E27FC236}">
                <a16:creationId xmlns:a16="http://schemas.microsoft.com/office/drawing/2014/main" id="{85C62899-58ED-4061-AC44-E6A257863160}"/>
              </a:ext>
            </a:extLst>
          </p:cNvPr>
          <p:cNvSpPr txBox="1"/>
          <p:nvPr/>
        </p:nvSpPr>
        <p:spPr>
          <a:xfrm>
            <a:off x="6319423" y="2399975"/>
            <a:ext cx="1171852" cy="646331"/>
          </a:xfrm>
          <a:prstGeom prst="rect">
            <a:avLst/>
          </a:prstGeom>
          <a:noFill/>
        </p:spPr>
        <p:txBody>
          <a:bodyPr wrap="square" rtlCol="0">
            <a:spAutoFit/>
          </a:bodyPr>
          <a:lstStyle/>
          <a:p>
            <a:r>
              <a:rPr lang="en-US" dirty="0"/>
              <a:t>Acoustic</a:t>
            </a:r>
          </a:p>
          <a:p>
            <a:r>
              <a:rPr lang="en-US" dirty="0"/>
              <a:t>Model</a:t>
            </a:r>
          </a:p>
        </p:txBody>
      </p:sp>
      <p:sp>
        <p:nvSpPr>
          <p:cNvPr id="20" name="TextBox 19">
            <a:extLst>
              <a:ext uri="{FF2B5EF4-FFF2-40B4-BE49-F238E27FC236}">
                <a16:creationId xmlns:a16="http://schemas.microsoft.com/office/drawing/2014/main" id="{2862757B-CFBA-460A-9884-389582E3B1A2}"/>
              </a:ext>
            </a:extLst>
          </p:cNvPr>
          <p:cNvSpPr txBox="1"/>
          <p:nvPr/>
        </p:nvSpPr>
        <p:spPr>
          <a:xfrm>
            <a:off x="6235092" y="4273359"/>
            <a:ext cx="1256183" cy="369332"/>
          </a:xfrm>
          <a:prstGeom prst="rect">
            <a:avLst/>
          </a:prstGeom>
          <a:noFill/>
        </p:spPr>
        <p:txBody>
          <a:bodyPr wrap="square" rtlCol="0">
            <a:spAutoFit/>
          </a:bodyPr>
          <a:lstStyle/>
          <a:p>
            <a:r>
              <a:rPr lang="en-US" dirty="0"/>
              <a:t>Decoder</a:t>
            </a:r>
          </a:p>
        </p:txBody>
      </p:sp>
      <p:sp>
        <p:nvSpPr>
          <p:cNvPr id="21" name="TextBox 20">
            <a:extLst>
              <a:ext uri="{FF2B5EF4-FFF2-40B4-BE49-F238E27FC236}">
                <a16:creationId xmlns:a16="http://schemas.microsoft.com/office/drawing/2014/main" id="{A4763503-93DA-4519-9FEE-72A3F825E207}"/>
              </a:ext>
            </a:extLst>
          </p:cNvPr>
          <p:cNvSpPr txBox="1"/>
          <p:nvPr/>
        </p:nvSpPr>
        <p:spPr>
          <a:xfrm>
            <a:off x="6328300" y="5992268"/>
            <a:ext cx="134052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Language</a:t>
            </a:r>
          </a:p>
          <a:p>
            <a:r>
              <a:rPr lang="en-US" dirty="0"/>
              <a:t>Model</a:t>
            </a:r>
          </a:p>
        </p:txBody>
      </p:sp>
      <p:sp>
        <p:nvSpPr>
          <p:cNvPr id="3" name="TextBox 2">
            <a:extLst>
              <a:ext uri="{FF2B5EF4-FFF2-40B4-BE49-F238E27FC236}">
                <a16:creationId xmlns:a16="http://schemas.microsoft.com/office/drawing/2014/main" id="{5F0058F3-391A-4119-8588-2636104837EC}"/>
              </a:ext>
            </a:extLst>
          </p:cNvPr>
          <p:cNvSpPr txBox="1"/>
          <p:nvPr/>
        </p:nvSpPr>
        <p:spPr>
          <a:xfrm>
            <a:off x="1192617" y="4256738"/>
            <a:ext cx="887029" cy="461665"/>
          </a:xfrm>
          <a:prstGeom prst="rect">
            <a:avLst/>
          </a:prstGeom>
          <a:noFill/>
        </p:spPr>
        <p:txBody>
          <a:bodyPr wrap="square" rtlCol="0">
            <a:spAutoFit/>
          </a:bodyPr>
          <a:lstStyle/>
          <a:p>
            <a:r>
              <a:rPr lang="en-US" sz="2400" b="1" dirty="0"/>
              <a:t>Input</a:t>
            </a:r>
            <a:endParaRPr lang="en-US" b="1" dirty="0"/>
          </a:p>
        </p:txBody>
      </p:sp>
      <p:sp>
        <p:nvSpPr>
          <p:cNvPr id="4" name="TextBox 3">
            <a:extLst>
              <a:ext uri="{FF2B5EF4-FFF2-40B4-BE49-F238E27FC236}">
                <a16:creationId xmlns:a16="http://schemas.microsoft.com/office/drawing/2014/main" id="{E729341E-1ACB-4245-8EFA-DF1B29725F4C}"/>
              </a:ext>
            </a:extLst>
          </p:cNvPr>
          <p:cNvSpPr txBox="1"/>
          <p:nvPr/>
        </p:nvSpPr>
        <p:spPr>
          <a:xfrm>
            <a:off x="8703076" y="4227192"/>
            <a:ext cx="1340505" cy="461665"/>
          </a:xfrm>
          <a:prstGeom prst="rect">
            <a:avLst/>
          </a:prstGeom>
          <a:noFill/>
        </p:spPr>
        <p:txBody>
          <a:bodyPr wrap="square" rtlCol="0">
            <a:spAutoFit/>
          </a:bodyPr>
          <a:lstStyle/>
          <a:p>
            <a:r>
              <a:rPr lang="en-US" sz="2400" b="1" dirty="0"/>
              <a:t>Output</a:t>
            </a:r>
          </a:p>
        </p:txBody>
      </p:sp>
    </p:spTree>
    <p:extLst>
      <p:ext uri="{BB962C8B-B14F-4D97-AF65-F5344CB8AC3E}">
        <p14:creationId xmlns:p14="http://schemas.microsoft.com/office/powerpoint/2010/main" val="662723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FEAB-52C8-4BDD-8883-4EBF66DB2703}"/>
              </a:ext>
            </a:extLst>
          </p:cNvPr>
          <p:cNvSpPr>
            <a:spLocks noGrp="1"/>
          </p:cNvSpPr>
          <p:nvPr>
            <p:ph type="title"/>
          </p:nvPr>
        </p:nvSpPr>
        <p:spPr/>
        <p:txBody>
          <a:bodyPr>
            <a:normAutofit/>
          </a:bodyPr>
          <a:lstStyle/>
          <a:p>
            <a:r>
              <a:rPr lang="en-US" dirty="0"/>
              <a:t>Overview of voice recognition system: speech-to-text</a:t>
            </a:r>
          </a:p>
        </p:txBody>
      </p:sp>
      <p:sp>
        <p:nvSpPr>
          <p:cNvPr id="3" name="Content Placeholder 2">
            <a:extLst>
              <a:ext uri="{FF2B5EF4-FFF2-40B4-BE49-F238E27FC236}">
                <a16:creationId xmlns:a16="http://schemas.microsoft.com/office/drawing/2014/main" id="{5D4FC680-E4B4-4890-BCF3-1979888681B7}"/>
              </a:ext>
            </a:extLst>
          </p:cNvPr>
          <p:cNvSpPr>
            <a:spLocks noGrp="1"/>
          </p:cNvSpPr>
          <p:nvPr>
            <p:ph idx="1"/>
          </p:nvPr>
        </p:nvSpPr>
        <p:spPr>
          <a:xfrm>
            <a:off x="818712" y="2222287"/>
            <a:ext cx="10554574" cy="4188525"/>
          </a:xfrm>
        </p:spPr>
        <p:txBody>
          <a:bodyPr>
            <a:normAutofit lnSpcReduction="10000"/>
          </a:bodyPr>
          <a:lstStyle/>
          <a:p>
            <a:r>
              <a:rPr lang="en-US" dirty="0"/>
              <a:t>Input signal- Voice input by the user. </a:t>
            </a:r>
          </a:p>
          <a:p>
            <a:r>
              <a:rPr lang="en-US" dirty="0"/>
              <a:t>Feature Extraction- it should retain useful information of the signal, deduct redundant and unwanted information, show less variation from one speaking environment to another, occur normally and naturally in speech. </a:t>
            </a:r>
          </a:p>
          <a:p>
            <a:r>
              <a:rPr lang="en-US" dirty="0"/>
              <a:t>Acoustic model- it contains statistical representations of each distinct sounds that makes up a word. </a:t>
            </a:r>
          </a:p>
          <a:p>
            <a:r>
              <a:rPr lang="en-US" dirty="0"/>
              <a:t>Decoder- it will decode the input signal after feature extraction and will show the desired output. </a:t>
            </a:r>
          </a:p>
          <a:p>
            <a:r>
              <a:rPr lang="en-US" dirty="0"/>
              <a:t>Language model- it assigns a probability to a sequence of words by means of a probability distribution. </a:t>
            </a:r>
          </a:p>
          <a:p>
            <a:r>
              <a:rPr lang="en-US" dirty="0"/>
              <a:t>Output- interpreted text is given by the computer. </a:t>
            </a:r>
          </a:p>
        </p:txBody>
      </p:sp>
    </p:spTree>
    <p:extLst>
      <p:ext uri="{BB962C8B-B14F-4D97-AF65-F5344CB8AC3E}">
        <p14:creationId xmlns:p14="http://schemas.microsoft.com/office/powerpoint/2010/main" val="3337522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46D6-852E-45C7-943B-D8A33B7BEE60}"/>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90EBB978-6E0E-4B1B-B01D-F6548A7BACFA}"/>
              </a:ext>
            </a:extLst>
          </p:cNvPr>
          <p:cNvSpPr>
            <a:spLocks noGrp="1"/>
          </p:cNvSpPr>
          <p:nvPr>
            <p:ph sz="quarter" idx="13"/>
          </p:nvPr>
        </p:nvSpPr>
        <p:spPr/>
        <p:txBody>
          <a:bodyPr>
            <a:normAutofit/>
          </a:bodyPr>
          <a:lstStyle/>
          <a:p>
            <a:r>
              <a:rPr lang="en-US" dirty="0"/>
              <a:t>The process of enabling a computer to identify and respond to the sounds produced in human speech</a:t>
            </a:r>
          </a:p>
          <a:p>
            <a:r>
              <a:rPr lang="en-GB" dirty="0"/>
              <a:t>Speech recognition is the ability of a machine or program to identify words and phrases in spoken language and convert them to a machine-readable format</a:t>
            </a:r>
            <a:endParaRPr lang="en-US" dirty="0"/>
          </a:p>
          <a:p>
            <a:pPr marL="0" indent="0">
              <a:buNone/>
            </a:pPr>
            <a:endParaRPr lang="en-US" dirty="0"/>
          </a:p>
          <a:p>
            <a:pPr marL="0" indent="0" algn="ctr">
              <a:buNone/>
            </a:pPr>
            <a:r>
              <a:rPr lang="en-US" b="1" dirty="0"/>
              <a:t>Examples of speech recognition</a:t>
            </a:r>
          </a:p>
          <a:p>
            <a:r>
              <a:rPr lang="en-US" dirty="0"/>
              <a:t>Text-to-speech</a:t>
            </a:r>
          </a:p>
          <a:p>
            <a:r>
              <a:rPr lang="en-US" dirty="0"/>
              <a:t>Speech-to-text</a:t>
            </a:r>
          </a:p>
        </p:txBody>
      </p:sp>
    </p:spTree>
    <p:extLst>
      <p:ext uri="{BB962C8B-B14F-4D97-AF65-F5344CB8AC3E}">
        <p14:creationId xmlns:p14="http://schemas.microsoft.com/office/powerpoint/2010/main" val="1696689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835" y="1717963"/>
            <a:ext cx="10480964" cy="4874636"/>
          </a:xfrm>
        </p:spPr>
        <p:txBody>
          <a:bodyPr>
            <a:normAutofit/>
          </a:bodyPr>
          <a:lstStyle/>
          <a:p>
            <a:pPr marL="0" indent="0">
              <a:buNone/>
            </a:pPr>
            <a:r>
              <a:rPr lang="en-US" dirty="0"/>
              <a:t>Speech synthesis is the artificial production of human speech. A computer system used for this purpose is called a speech computer or speech synthesizer, and can be implemented in software or hardware products. A text-to-speech (TTS) system converts normal language text into speech.</a:t>
            </a:r>
          </a:p>
          <a:p>
            <a:pPr marL="0" indent="0">
              <a:buNone/>
            </a:pPr>
            <a:r>
              <a:rPr lang="en-US" dirty="0"/>
              <a:t>A text-to-speech system (or "engine") is composed of two parts: a front-end and a back-end. The front-end has two major tasks. First, it converts raw text containing symbols like numbers and abbreviations into the equivalent of written-out words. This process is often called </a:t>
            </a:r>
            <a:r>
              <a:rPr lang="en-US" i="1" dirty="0">
                <a:solidFill>
                  <a:srgbClr val="FF0000"/>
                </a:solidFill>
              </a:rPr>
              <a:t>text normalization</a:t>
            </a:r>
            <a:r>
              <a:rPr lang="en-US" dirty="0">
                <a:solidFill>
                  <a:srgbClr val="FF0000"/>
                </a:solidFill>
              </a:rPr>
              <a:t>, </a:t>
            </a:r>
            <a:r>
              <a:rPr lang="en-US" i="1" dirty="0">
                <a:solidFill>
                  <a:srgbClr val="FF0000"/>
                </a:solidFill>
              </a:rPr>
              <a:t>pre-processing</a:t>
            </a:r>
            <a:r>
              <a:rPr lang="en-US" dirty="0">
                <a:solidFill>
                  <a:srgbClr val="FF0000"/>
                </a:solidFill>
              </a:rPr>
              <a:t>, or </a:t>
            </a:r>
            <a:r>
              <a:rPr lang="en-US" i="1" dirty="0">
                <a:solidFill>
                  <a:srgbClr val="FF0000"/>
                </a:solidFill>
              </a:rPr>
              <a:t>tokenization</a:t>
            </a:r>
            <a:r>
              <a:rPr lang="en-US" dirty="0">
                <a:solidFill>
                  <a:srgbClr val="FF0000"/>
                </a:solidFill>
              </a:rPr>
              <a:t>. </a:t>
            </a:r>
          </a:p>
        </p:txBody>
      </p:sp>
      <p:sp>
        <p:nvSpPr>
          <p:cNvPr id="4" name="TextBox 3"/>
          <p:cNvSpPr txBox="1"/>
          <p:nvPr/>
        </p:nvSpPr>
        <p:spPr>
          <a:xfrm>
            <a:off x="2521527" y="332509"/>
            <a:ext cx="5486400" cy="400110"/>
          </a:xfrm>
          <a:prstGeom prst="rect">
            <a:avLst/>
          </a:prstGeom>
          <a:noFill/>
        </p:spPr>
        <p:txBody>
          <a:bodyPr wrap="square" rtlCol="0">
            <a:spAutoFit/>
          </a:bodyPr>
          <a:lstStyle/>
          <a:p>
            <a:pPr algn="ctr"/>
            <a:r>
              <a:rPr lang="en-US" sz="2000" b="1" dirty="0"/>
              <a:t>Text-To-Speech (TTS) / Speech Synthesis</a:t>
            </a:r>
          </a:p>
        </p:txBody>
      </p:sp>
      <p:sp>
        <p:nvSpPr>
          <p:cNvPr id="5" name="TextBox 4"/>
          <p:cNvSpPr txBox="1"/>
          <p:nvPr/>
        </p:nvSpPr>
        <p:spPr>
          <a:xfrm>
            <a:off x="872835" y="932995"/>
            <a:ext cx="2909455" cy="461665"/>
          </a:xfrm>
          <a:prstGeom prst="rect">
            <a:avLst/>
          </a:prstGeom>
          <a:noFill/>
        </p:spPr>
        <p:txBody>
          <a:bodyPr wrap="square" rtlCol="0">
            <a:spAutoFit/>
          </a:bodyPr>
          <a:lstStyle/>
          <a:p>
            <a:r>
              <a:rPr lang="en-US" sz="2400" b="1" dirty="0"/>
              <a:t>INTRODUCTION</a:t>
            </a:r>
            <a:endParaRPr lang="en-US" b="1" dirty="0"/>
          </a:p>
        </p:txBody>
      </p:sp>
    </p:spTree>
    <p:extLst>
      <p:ext uri="{BB962C8B-B14F-4D97-AF65-F5344CB8AC3E}">
        <p14:creationId xmlns:p14="http://schemas.microsoft.com/office/powerpoint/2010/main" val="1888228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7418"/>
            <a:ext cx="10515600" cy="5359545"/>
          </a:xfrm>
        </p:spPr>
        <p:txBody>
          <a:bodyPr/>
          <a:lstStyle/>
          <a:p>
            <a:pPr marL="0" indent="0">
              <a:buNone/>
            </a:pPr>
            <a:r>
              <a:rPr lang="en-US" dirty="0"/>
              <a:t>The front-end then assigns phonetic transcriptions to each word, and divides and marks the text into prosodic units, like phrases, clauses, and sentences. The process of assigning phonetic transcriptions to words is called </a:t>
            </a:r>
            <a:r>
              <a:rPr lang="en-US" i="1" dirty="0">
                <a:solidFill>
                  <a:srgbClr val="FF0000"/>
                </a:solidFill>
              </a:rPr>
              <a:t>text-to-phoneme</a:t>
            </a:r>
            <a:r>
              <a:rPr lang="en-US" dirty="0"/>
              <a:t> or </a:t>
            </a:r>
            <a:r>
              <a:rPr lang="en-US" i="1" dirty="0">
                <a:solidFill>
                  <a:srgbClr val="FF0000"/>
                </a:solidFill>
              </a:rPr>
              <a:t>grapheme-to-phoneme</a:t>
            </a:r>
            <a:r>
              <a:rPr lang="en-US" dirty="0"/>
              <a:t> conversion. Phonetic transcriptions and prosody information together make up the symbolic linguistic representation that is output by the front-end. </a:t>
            </a:r>
          </a:p>
          <a:p>
            <a:pPr marL="0" indent="0">
              <a:buNone/>
            </a:pPr>
            <a:endParaRPr lang="en-US" dirty="0"/>
          </a:p>
          <a:p>
            <a:pPr marL="0" indent="0">
              <a:buNone/>
            </a:pPr>
            <a:r>
              <a:rPr lang="en-US" dirty="0"/>
              <a:t>The back-end—often referred to as the </a:t>
            </a:r>
            <a:r>
              <a:rPr lang="en-US" i="1" dirty="0">
                <a:solidFill>
                  <a:srgbClr val="FF0000"/>
                </a:solidFill>
              </a:rPr>
              <a:t>synthesizer</a:t>
            </a:r>
            <a:r>
              <a:rPr lang="en-US" dirty="0"/>
              <a:t>—then converts the symbolic linguistic representation into sound. In certain systems, this part includes the computation of the </a:t>
            </a:r>
            <a:r>
              <a:rPr lang="en-US" i="1" dirty="0"/>
              <a:t>target prosody</a:t>
            </a:r>
            <a:r>
              <a:rPr lang="en-US" dirty="0"/>
              <a:t> (pitch contour, phoneme durations), which is then imposed on the output speech. </a:t>
            </a:r>
          </a:p>
          <a:p>
            <a:endParaRPr lang="en-US" dirty="0"/>
          </a:p>
        </p:txBody>
      </p:sp>
    </p:spTree>
    <p:extLst>
      <p:ext uri="{BB962C8B-B14F-4D97-AF65-F5344CB8AC3E}">
        <p14:creationId xmlns:p14="http://schemas.microsoft.com/office/powerpoint/2010/main" val="199355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1789"/>
            <a:ext cx="10364451" cy="1596177"/>
          </a:xfrm>
        </p:spPr>
        <p:txBody>
          <a:bodyPr/>
          <a:lstStyle/>
          <a:p>
            <a:r>
              <a:rPr lang="en-US" dirty="0"/>
              <a:t>History</a:t>
            </a:r>
          </a:p>
        </p:txBody>
      </p:sp>
      <p:sp>
        <p:nvSpPr>
          <p:cNvPr id="3" name="Content Placeholder 2"/>
          <p:cNvSpPr>
            <a:spLocks noGrp="1"/>
          </p:cNvSpPr>
          <p:nvPr>
            <p:ph idx="1"/>
          </p:nvPr>
        </p:nvSpPr>
        <p:spPr>
          <a:xfrm>
            <a:off x="838200" y="1482436"/>
            <a:ext cx="10515600" cy="4777654"/>
          </a:xfrm>
        </p:spPr>
        <p:txBody>
          <a:bodyPr>
            <a:normAutofit/>
          </a:bodyPr>
          <a:lstStyle/>
          <a:p>
            <a:r>
              <a:rPr lang="en-US" dirty="0"/>
              <a:t>In 1779 the German-Danish scientist </a:t>
            </a:r>
            <a:r>
              <a:rPr lang="en-US" dirty="0">
                <a:solidFill>
                  <a:srgbClr val="FF0000"/>
                </a:solidFill>
              </a:rPr>
              <a:t>Christian Gottlieb Kratzenstein </a:t>
            </a:r>
            <a:r>
              <a:rPr lang="en-US" dirty="0"/>
              <a:t>won the first prize in a competition announced by the Russian Imperial Academy of Sciences and Arts for models he built of the human vocal tract that could produce the five long vowel sounds (in International Phonetic Alphabet notation: [aː], [eː], [</a:t>
            </a:r>
            <a:r>
              <a:rPr lang="en-US" dirty="0" err="1"/>
              <a:t>i</a:t>
            </a:r>
            <a:r>
              <a:rPr lang="en-US" dirty="0"/>
              <a:t>ː], [oː] and [uː]).</a:t>
            </a:r>
            <a:endParaRPr lang="en-US" baseline="30000" dirty="0"/>
          </a:p>
          <a:p>
            <a:r>
              <a:rPr lang="en-US" dirty="0"/>
              <a:t> There followed the bellows-operated "acoustic-mechanical speech machine" of </a:t>
            </a:r>
            <a:r>
              <a:rPr lang="en-US" dirty="0">
                <a:solidFill>
                  <a:srgbClr val="FF0000"/>
                </a:solidFill>
              </a:rPr>
              <a:t>Wolfgang von Kempelen </a:t>
            </a:r>
            <a:r>
              <a:rPr lang="en-US" dirty="0"/>
              <a:t>of Pressburg, Hungary, described in a 1791 paper.</a:t>
            </a:r>
            <a:r>
              <a:rPr lang="en-US" baseline="30000" dirty="0"/>
              <a:t> </a:t>
            </a:r>
            <a:r>
              <a:rPr lang="en-US" dirty="0"/>
              <a:t>This machine added models of the tongue and lips, enabling it to produce consonants as well as vowels. </a:t>
            </a:r>
          </a:p>
          <a:p>
            <a:r>
              <a:rPr lang="en-US" dirty="0"/>
              <a:t>In 1837, </a:t>
            </a:r>
            <a:r>
              <a:rPr lang="en-US" dirty="0">
                <a:solidFill>
                  <a:srgbClr val="FF0000"/>
                </a:solidFill>
              </a:rPr>
              <a:t>Charles Wheatstone </a:t>
            </a:r>
            <a:r>
              <a:rPr lang="en-US" dirty="0"/>
              <a:t>produced a "speaking machine" based on von </a:t>
            </a:r>
            <a:r>
              <a:rPr lang="en-US" dirty="0" err="1"/>
              <a:t>Kempelen's</a:t>
            </a:r>
            <a:r>
              <a:rPr lang="en-US" dirty="0"/>
              <a:t> design, and in 1846, </a:t>
            </a:r>
            <a:r>
              <a:rPr lang="en-US" b="1" dirty="0"/>
              <a:t>Joseph Faber </a:t>
            </a:r>
            <a:r>
              <a:rPr lang="en-US" dirty="0"/>
              <a:t>exhibited the "Euphonia". In 1923 Paget resurrected Wheatstone's design.</a:t>
            </a:r>
          </a:p>
        </p:txBody>
      </p:sp>
    </p:spTree>
    <p:extLst>
      <p:ext uri="{BB962C8B-B14F-4D97-AF65-F5344CB8AC3E}">
        <p14:creationId xmlns:p14="http://schemas.microsoft.com/office/powerpoint/2010/main" val="182696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2782" y="1063625"/>
            <a:ext cx="10515600" cy="4351338"/>
          </a:xfrm>
        </p:spPr>
        <p:txBody>
          <a:bodyPr>
            <a:normAutofit/>
          </a:bodyPr>
          <a:lstStyle/>
          <a:p>
            <a:r>
              <a:rPr lang="en-US" dirty="0"/>
              <a:t>In the 1930s Bell Labs developed the </a:t>
            </a:r>
            <a:r>
              <a:rPr lang="en-US" dirty="0">
                <a:solidFill>
                  <a:srgbClr val="FF0000"/>
                </a:solidFill>
              </a:rPr>
              <a:t>vocoder</a:t>
            </a:r>
            <a:r>
              <a:rPr lang="en-US" dirty="0"/>
              <a:t>, which automatically analyzed speech into its fundamental tones and resonances. From his work on the vocoder, Homer Dudley developed a keyboard-operated voice-synthesizer called The </a:t>
            </a:r>
            <a:r>
              <a:rPr lang="en-US" dirty="0">
                <a:solidFill>
                  <a:srgbClr val="FF0000"/>
                </a:solidFill>
              </a:rPr>
              <a:t>Voder</a:t>
            </a:r>
            <a:r>
              <a:rPr lang="en-US" dirty="0"/>
              <a:t> (Voice Demonstrator), which he exhibited at the 1939 New York World's Fair. </a:t>
            </a:r>
          </a:p>
          <a:p>
            <a:r>
              <a:rPr lang="en-US" dirty="0">
                <a:solidFill>
                  <a:srgbClr val="FF0000"/>
                </a:solidFill>
              </a:rPr>
              <a:t>Dr. Franklin S. Cooper </a:t>
            </a:r>
            <a:r>
              <a:rPr lang="en-US" dirty="0"/>
              <a:t>and his colleagues at Haskins Laboratories built the Pattern playback in the late 1940s and completed it in 1950. There were several different versions of this hardware device; only one currently survives. The machine converts pictures of the acoustic patterns of speech in the form of a spectrogram back into sound. Using this device, Alvin Liberman and colleagues discovered acoustic cues for the perception of phonetic segments (consonants and vowels). </a:t>
            </a:r>
          </a:p>
        </p:txBody>
      </p:sp>
    </p:spTree>
    <p:extLst>
      <p:ext uri="{BB962C8B-B14F-4D97-AF65-F5344CB8AC3E}">
        <p14:creationId xmlns:p14="http://schemas.microsoft.com/office/powerpoint/2010/main" val="1312993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to speech systems</a:t>
            </a:r>
          </a:p>
        </p:txBody>
      </p:sp>
      <p:sp>
        <p:nvSpPr>
          <p:cNvPr id="3" name="Content Placeholder 2"/>
          <p:cNvSpPr>
            <a:spLocks noGrp="1"/>
          </p:cNvSpPr>
          <p:nvPr>
            <p:ph idx="1"/>
          </p:nvPr>
        </p:nvSpPr>
        <p:spPr/>
        <p:txBody>
          <a:bodyPr/>
          <a:lstStyle/>
          <a:p>
            <a:pPr marL="0" indent="0">
              <a:buNone/>
            </a:pPr>
            <a:r>
              <a:rPr lang="en-US" sz="3200" b="1" dirty="0"/>
              <a:t>Introduction</a:t>
            </a:r>
          </a:p>
          <a:p>
            <a:pPr marL="0" indent="0">
              <a:buNone/>
            </a:pPr>
            <a:endParaRPr lang="en-US" dirty="0"/>
          </a:p>
          <a:p>
            <a:pPr marL="0" indent="0">
              <a:buNone/>
            </a:pPr>
            <a:r>
              <a:rPr lang="en-US" dirty="0"/>
              <a:t>A </a:t>
            </a:r>
            <a:r>
              <a:rPr lang="en-US" b="1" dirty="0"/>
              <a:t>TTS Engine</a:t>
            </a:r>
            <a:r>
              <a:rPr lang="en-US" dirty="0"/>
              <a:t> converts written text to a phonemic representation, then converts the phonemic representation to waveforms that can be output as sound. TTS engines with different languages, dialects and specialized vocabularies are available through third-party publishers.</a:t>
            </a:r>
          </a:p>
        </p:txBody>
      </p:sp>
    </p:spTree>
    <p:extLst>
      <p:ext uri="{BB962C8B-B14F-4D97-AF65-F5344CB8AC3E}">
        <p14:creationId xmlns:p14="http://schemas.microsoft.com/office/powerpoint/2010/main" val="50865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a:t>Android</a:t>
            </a:r>
          </a:p>
          <a:p>
            <a:r>
              <a:rPr lang="en-US" dirty="0"/>
              <a:t>Internet</a:t>
            </a:r>
          </a:p>
          <a:p>
            <a:r>
              <a:rPr lang="en-US" dirty="0"/>
              <a:t>Open source</a:t>
            </a:r>
          </a:p>
          <a:p>
            <a:pPr lvl="1">
              <a:buFont typeface="Courier New" charset="0"/>
              <a:buChar char="o"/>
            </a:pPr>
            <a:r>
              <a:rPr lang="en-US" sz="2000" dirty="0">
                <a:solidFill>
                  <a:srgbClr val="FF0000"/>
                </a:solidFill>
              </a:rPr>
              <a:t>Festival Speech Synthesis System </a:t>
            </a:r>
            <a:r>
              <a:rPr lang="en-US" dirty="0"/>
              <a:t>- which uses </a:t>
            </a:r>
            <a:r>
              <a:rPr lang="en-US" dirty="0" err="1"/>
              <a:t>diphone</a:t>
            </a:r>
            <a:r>
              <a:rPr lang="en-US" dirty="0"/>
              <a:t>-based synthesis, as well as more modern and better-sounding techniques.</a:t>
            </a:r>
          </a:p>
          <a:p>
            <a:pPr lvl="1">
              <a:buFont typeface="Courier New" charset="0"/>
              <a:buChar char="o"/>
            </a:pPr>
            <a:r>
              <a:rPr lang="en-US" sz="2400" dirty="0" err="1">
                <a:solidFill>
                  <a:srgbClr val="FF0000"/>
                </a:solidFill>
              </a:rPr>
              <a:t>eSpeak</a:t>
            </a:r>
            <a:r>
              <a:rPr lang="en-US" dirty="0"/>
              <a:t> - which supports a broad range of languages.</a:t>
            </a:r>
          </a:p>
          <a:p>
            <a:pPr lvl="1">
              <a:buFont typeface="Courier New" charset="0"/>
              <a:buChar char="o"/>
            </a:pPr>
            <a:r>
              <a:rPr lang="en-US" sz="2400" dirty="0" err="1">
                <a:solidFill>
                  <a:srgbClr val="FF0000"/>
                </a:solidFill>
              </a:rPr>
              <a:t>gnuspeech</a:t>
            </a:r>
            <a:r>
              <a:rPr lang="en-US" dirty="0"/>
              <a:t> - which uses articulatory synthesis from the Free Software Foundation.</a:t>
            </a:r>
          </a:p>
          <a:p>
            <a:endParaRPr lang="en-US" dirty="0"/>
          </a:p>
        </p:txBody>
      </p:sp>
    </p:spTree>
    <p:extLst>
      <p:ext uri="{BB962C8B-B14F-4D97-AF65-F5344CB8AC3E}">
        <p14:creationId xmlns:p14="http://schemas.microsoft.com/office/powerpoint/2010/main" val="701799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Speech synthesis markup languages</a:t>
            </a:r>
          </a:p>
        </p:txBody>
      </p:sp>
      <p:sp>
        <p:nvSpPr>
          <p:cNvPr id="3" name="Content Placeholder 2"/>
          <p:cNvSpPr>
            <a:spLocks noGrp="1"/>
          </p:cNvSpPr>
          <p:nvPr>
            <p:ph idx="1"/>
          </p:nvPr>
        </p:nvSpPr>
        <p:spPr/>
        <p:txBody>
          <a:bodyPr/>
          <a:lstStyle/>
          <a:p>
            <a:r>
              <a:rPr lang="en-US" dirty="0"/>
              <a:t>Speech synthesis markup language (SSML)</a:t>
            </a:r>
          </a:p>
          <a:p>
            <a:r>
              <a:rPr lang="en-US" dirty="0"/>
              <a:t>Java Speech Markup Language (JSML)</a:t>
            </a:r>
          </a:p>
          <a:p>
            <a:r>
              <a:rPr lang="en-US"/>
              <a:t>Sabble</a:t>
            </a:r>
            <a:endParaRPr lang="en-US" dirty="0"/>
          </a:p>
        </p:txBody>
      </p:sp>
    </p:spTree>
    <p:extLst>
      <p:ext uri="{BB962C8B-B14F-4D97-AF65-F5344CB8AC3E}">
        <p14:creationId xmlns:p14="http://schemas.microsoft.com/office/powerpoint/2010/main" val="1985574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132</TotalTime>
  <Words>1448</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Courier New</vt:lpstr>
      <vt:lpstr>Tw Cen MT</vt:lpstr>
      <vt:lpstr>Tw Cen MT Condensed</vt:lpstr>
      <vt:lpstr>Wingdings 3</vt:lpstr>
      <vt:lpstr>Integral</vt:lpstr>
      <vt:lpstr>Speech Recognition</vt:lpstr>
      <vt:lpstr>DEFINITION</vt:lpstr>
      <vt:lpstr>PowerPoint Presentation</vt:lpstr>
      <vt:lpstr>PowerPoint Presentation</vt:lpstr>
      <vt:lpstr>History</vt:lpstr>
      <vt:lpstr>PowerPoint Presentation</vt:lpstr>
      <vt:lpstr>Text to speech systems</vt:lpstr>
      <vt:lpstr>Examples</vt:lpstr>
      <vt:lpstr>Speech synthesis markup languages</vt:lpstr>
      <vt:lpstr>Benefits / Advantages</vt:lpstr>
      <vt:lpstr>TTS Benefits for End Users </vt:lpstr>
      <vt:lpstr>                               Definition                                   speech-to-text</vt:lpstr>
      <vt:lpstr>Classification of speech recognition system</vt:lpstr>
      <vt:lpstr>Types of speech utterance </vt:lpstr>
      <vt:lpstr>Types of speaker model </vt:lpstr>
      <vt:lpstr>Types of vocabulary </vt:lpstr>
      <vt:lpstr>Overview of voice recognition system: speech-to-text</vt:lpstr>
      <vt:lpstr>Overview of voice recognition system: speech-to-text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Emmanuel Debrah</dc:creator>
  <cp:lastModifiedBy>afrifaalfred18@gmail.com</cp:lastModifiedBy>
  <cp:revision>24</cp:revision>
  <dcterms:created xsi:type="dcterms:W3CDTF">2019-09-29T09:53:49Z</dcterms:created>
  <dcterms:modified xsi:type="dcterms:W3CDTF">2019-10-11T13:48:52Z</dcterms:modified>
</cp:coreProperties>
</file>