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9/27/2019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9/27/2019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9/27/2019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9/27/2019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9/27/2019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9/27/2019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9/27/2019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9/27/2019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9/27/2019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9/27/2019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9/27/2019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9/27/2019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9/27/2019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9/27/2019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9/27/2019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669D7-3430-4E34-AC30-5A573C530D5F}"/>
              </a:ext>
            </a:extLst>
          </p:cNvPr>
          <p:cNvSpPr>
            <a:spLocks noGrp="1"/>
          </p:cNvSpPr>
          <p:nvPr>
            <p:ph type="ctrTitle"/>
          </p:nvPr>
        </p:nvSpPr>
        <p:spPr/>
        <p:txBody>
          <a:bodyPr/>
          <a:lstStyle/>
          <a:p>
            <a:r>
              <a:rPr lang="en-US" dirty="0"/>
              <a:t>Speech Recognition</a:t>
            </a:r>
          </a:p>
        </p:txBody>
      </p:sp>
      <p:sp>
        <p:nvSpPr>
          <p:cNvPr id="3" name="Subtitle 2">
            <a:extLst>
              <a:ext uri="{FF2B5EF4-FFF2-40B4-BE49-F238E27FC236}">
                <a16:creationId xmlns:a16="http://schemas.microsoft.com/office/drawing/2014/main" id="{6C299352-AD53-4E7A-9B75-EC0786D8CEEF}"/>
              </a:ext>
            </a:extLst>
          </p:cNvPr>
          <p:cNvSpPr>
            <a:spLocks noGrp="1"/>
          </p:cNvSpPr>
          <p:nvPr>
            <p:ph type="subTitle" idx="1"/>
          </p:nvPr>
        </p:nvSpPr>
        <p:spPr/>
        <p:txBody>
          <a:bodyPr/>
          <a:lstStyle/>
          <a:p>
            <a:r>
              <a:rPr lang="en-US" dirty="0"/>
              <a:t>Speech To Text</a:t>
            </a:r>
          </a:p>
        </p:txBody>
      </p:sp>
    </p:spTree>
    <p:extLst>
      <p:ext uri="{BB962C8B-B14F-4D97-AF65-F5344CB8AC3E}">
        <p14:creationId xmlns:p14="http://schemas.microsoft.com/office/powerpoint/2010/main" val="3887519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BECB4-D5AF-40BE-B68B-4C0D2A7917D8}"/>
              </a:ext>
            </a:extLst>
          </p:cNvPr>
          <p:cNvSpPr>
            <a:spLocks noGrp="1"/>
          </p:cNvSpPr>
          <p:nvPr>
            <p:ph type="title"/>
          </p:nvPr>
        </p:nvSpPr>
        <p:spPr/>
        <p:txBody>
          <a:bodyPr/>
          <a:lstStyle/>
          <a:p>
            <a:r>
              <a:rPr lang="en-US" dirty="0"/>
              <a:t>Definition	</a:t>
            </a:r>
          </a:p>
        </p:txBody>
      </p:sp>
      <p:sp>
        <p:nvSpPr>
          <p:cNvPr id="3" name="Content Placeholder 2">
            <a:extLst>
              <a:ext uri="{FF2B5EF4-FFF2-40B4-BE49-F238E27FC236}">
                <a16:creationId xmlns:a16="http://schemas.microsoft.com/office/drawing/2014/main" id="{4EB2ED02-7B6B-442D-86D2-4D22692A2D4E}"/>
              </a:ext>
            </a:extLst>
          </p:cNvPr>
          <p:cNvSpPr>
            <a:spLocks noGrp="1"/>
          </p:cNvSpPr>
          <p:nvPr>
            <p:ph idx="1"/>
          </p:nvPr>
        </p:nvSpPr>
        <p:spPr>
          <a:xfrm>
            <a:off x="818712" y="2222287"/>
            <a:ext cx="10554574" cy="4285045"/>
          </a:xfrm>
        </p:spPr>
        <p:txBody>
          <a:bodyPr>
            <a:normAutofit fontScale="92500" lnSpcReduction="10000"/>
          </a:bodyPr>
          <a:lstStyle/>
          <a:p>
            <a:r>
              <a:rPr lang="en-US" dirty="0"/>
              <a:t>VOICE RECOGNITION SYSTEM:SPEECH-TO-TEXT is a software that lets the user control computer functions and dictates text by voice. </a:t>
            </a:r>
          </a:p>
          <a:p>
            <a:r>
              <a:rPr lang="en-US" dirty="0"/>
              <a:t>This technologies enable machines to respond correctly and reliably to human voices and provide useful and valuable services. As communicating with computer is faster using voice rather than using keyboard, so people will prefer such system. Communication among the human being is dominated by spoken language, therefore it is natural for people to expect voice interfaces with computer. </a:t>
            </a:r>
          </a:p>
          <a:p>
            <a:endParaRPr lang="en-US" dirty="0"/>
          </a:p>
          <a:p>
            <a:r>
              <a:rPr lang="en-US" dirty="0"/>
              <a:t>The system consists of two components , first component is for processing acoustic signal which is captured by a microphone and second component is to interpret the processed signal, then mapping of the signal to words. Model for each letter will be built using Hidden Markov Model(HMM). Feature extraction will be done using Mel Frequency Cepstral Coefficients(MFCC). Feature training of the dataset will be done using vector quantization and Feature testing of the dataset will be done using Viterbi algorithm. Home automation will be completely based on voice recognition system. </a:t>
            </a:r>
          </a:p>
        </p:txBody>
      </p:sp>
    </p:spTree>
    <p:extLst>
      <p:ext uri="{BB962C8B-B14F-4D97-AF65-F5344CB8AC3E}">
        <p14:creationId xmlns:p14="http://schemas.microsoft.com/office/powerpoint/2010/main" val="330265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1398D-2521-41C5-89BE-2C1FA3FF91C0}"/>
              </a:ext>
            </a:extLst>
          </p:cNvPr>
          <p:cNvSpPr>
            <a:spLocks noGrp="1"/>
          </p:cNvSpPr>
          <p:nvPr>
            <p:ph type="title"/>
          </p:nvPr>
        </p:nvSpPr>
        <p:spPr/>
        <p:txBody>
          <a:bodyPr/>
          <a:lstStyle/>
          <a:p>
            <a:r>
              <a:rPr lang="en-US" dirty="0"/>
              <a:t>Classification of speech recognition system</a:t>
            </a:r>
          </a:p>
        </p:txBody>
      </p:sp>
      <p:sp>
        <p:nvSpPr>
          <p:cNvPr id="3" name="Content Placeholder 2">
            <a:extLst>
              <a:ext uri="{FF2B5EF4-FFF2-40B4-BE49-F238E27FC236}">
                <a16:creationId xmlns:a16="http://schemas.microsoft.com/office/drawing/2014/main" id="{C7ACE2C7-B97A-484B-9B4F-23461421A26E}"/>
              </a:ext>
            </a:extLst>
          </p:cNvPr>
          <p:cNvSpPr>
            <a:spLocks noGrp="1"/>
          </p:cNvSpPr>
          <p:nvPr>
            <p:ph idx="1"/>
          </p:nvPr>
        </p:nvSpPr>
        <p:spPr/>
        <p:txBody>
          <a:bodyPr/>
          <a:lstStyle/>
          <a:p>
            <a:r>
              <a:rPr lang="en-US" dirty="0"/>
              <a:t>Types of speech utterance </a:t>
            </a:r>
          </a:p>
          <a:p>
            <a:r>
              <a:rPr lang="en-US" dirty="0"/>
              <a:t>Types of speaker model </a:t>
            </a:r>
          </a:p>
          <a:p>
            <a:r>
              <a:rPr lang="en-US" dirty="0"/>
              <a:t>Types of vocabulary </a:t>
            </a:r>
          </a:p>
        </p:txBody>
      </p:sp>
    </p:spTree>
    <p:extLst>
      <p:ext uri="{BB962C8B-B14F-4D97-AF65-F5344CB8AC3E}">
        <p14:creationId xmlns:p14="http://schemas.microsoft.com/office/powerpoint/2010/main" val="1606813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5D77E-06A1-46E7-A3E0-34F62B17F615}"/>
              </a:ext>
            </a:extLst>
          </p:cNvPr>
          <p:cNvSpPr>
            <a:spLocks noGrp="1"/>
          </p:cNvSpPr>
          <p:nvPr>
            <p:ph type="title"/>
          </p:nvPr>
        </p:nvSpPr>
        <p:spPr/>
        <p:txBody>
          <a:bodyPr/>
          <a:lstStyle/>
          <a:p>
            <a:r>
              <a:rPr lang="en-US" dirty="0"/>
              <a:t>Types of speech utterance </a:t>
            </a:r>
          </a:p>
        </p:txBody>
      </p:sp>
      <p:sp>
        <p:nvSpPr>
          <p:cNvPr id="3" name="Content Placeholder 2">
            <a:extLst>
              <a:ext uri="{FF2B5EF4-FFF2-40B4-BE49-F238E27FC236}">
                <a16:creationId xmlns:a16="http://schemas.microsoft.com/office/drawing/2014/main" id="{1D00EA39-2078-42BF-8480-3DBF83B6A948}"/>
              </a:ext>
            </a:extLst>
          </p:cNvPr>
          <p:cNvSpPr>
            <a:spLocks noGrp="1"/>
          </p:cNvSpPr>
          <p:nvPr>
            <p:ph idx="1"/>
          </p:nvPr>
        </p:nvSpPr>
        <p:spPr>
          <a:xfrm>
            <a:off x="818712" y="2222288"/>
            <a:ext cx="10554574" cy="4356066"/>
          </a:xfrm>
        </p:spPr>
        <p:txBody>
          <a:bodyPr>
            <a:normAutofit/>
          </a:bodyPr>
          <a:lstStyle/>
          <a:p>
            <a:pPr marL="0" indent="0">
              <a:buNone/>
            </a:pPr>
            <a:r>
              <a:rPr lang="en-US" dirty="0"/>
              <a:t>Speech recognition are classified according to what type of utterance they have ability to recognize. They are classified as: </a:t>
            </a:r>
          </a:p>
          <a:p>
            <a:r>
              <a:rPr lang="en-US" dirty="0"/>
              <a:t>Isolated word: Isolated word recognizer usually requires each spoken word to have quiet (lack of an audio signal) on bot h side of the sample window. It accepts single word at a time. </a:t>
            </a:r>
          </a:p>
          <a:p>
            <a:r>
              <a:rPr lang="en-US" dirty="0"/>
              <a:t>Isolated word: Isolated word recognizer usually requires each spoken word to have quiet (lack of an audio signal) on bot h side of the sample window. It accepts single word at a time. </a:t>
            </a:r>
          </a:p>
          <a:p>
            <a:r>
              <a:rPr lang="en-US" dirty="0"/>
              <a:t>Continuous Speech: it allows the users to speak naturally and in parallel the computer will determine the content. </a:t>
            </a:r>
          </a:p>
          <a:p>
            <a:r>
              <a:rPr lang="en-US" dirty="0"/>
              <a:t>Spontaneous Speech: It is the type of speech which is natural sounding and is not rehearsed. </a:t>
            </a:r>
          </a:p>
        </p:txBody>
      </p:sp>
    </p:spTree>
    <p:extLst>
      <p:ext uri="{BB962C8B-B14F-4D97-AF65-F5344CB8AC3E}">
        <p14:creationId xmlns:p14="http://schemas.microsoft.com/office/powerpoint/2010/main" val="606521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34678-C982-4B13-8FDB-CD9D59348486}"/>
              </a:ext>
            </a:extLst>
          </p:cNvPr>
          <p:cNvSpPr>
            <a:spLocks noGrp="1"/>
          </p:cNvSpPr>
          <p:nvPr>
            <p:ph type="title"/>
          </p:nvPr>
        </p:nvSpPr>
        <p:spPr/>
        <p:txBody>
          <a:bodyPr/>
          <a:lstStyle/>
          <a:p>
            <a:r>
              <a:rPr lang="en-US" dirty="0"/>
              <a:t>Types of speaker model </a:t>
            </a:r>
          </a:p>
        </p:txBody>
      </p:sp>
      <p:sp>
        <p:nvSpPr>
          <p:cNvPr id="3" name="Content Placeholder 2">
            <a:extLst>
              <a:ext uri="{FF2B5EF4-FFF2-40B4-BE49-F238E27FC236}">
                <a16:creationId xmlns:a16="http://schemas.microsoft.com/office/drawing/2014/main" id="{06238D53-C5C6-4213-A788-4B9ECF131DA9}"/>
              </a:ext>
            </a:extLst>
          </p:cNvPr>
          <p:cNvSpPr>
            <a:spLocks noGrp="1"/>
          </p:cNvSpPr>
          <p:nvPr>
            <p:ph idx="1"/>
          </p:nvPr>
        </p:nvSpPr>
        <p:spPr/>
        <p:txBody>
          <a:bodyPr/>
          <a:lstStyle/>
          <a:p>
            <a:pPr marL="0" indent="0">
              <a:buNone/>
            </a:pPr>
            <a:r>
              <a:rPr lang="en-US" dirty="0"/>
              <a:t>Speech recognition system is broadly into two main categories based on speaker models namely speaker dependent and speaker independent. </a:t>
            </a:r>
          </a:p>
          <a:p>
            <a:r>
              <a:rPr lang="en-US" dirty="0"/>
              <a:t>Speaker dependent models: These systems are designed for a specific speaker. They are easier to develop and more accurate but they are not so flexible. </a:t>
            </a:r>
          </a:p>
          <a:p>
            <a:r>
              <a:rPr lang="en-US" dirty="0"/>
              <a:t>Speaker independent models: These systems are designed for variety of speaker. These systems are difficult to develop and less accurate but they are very much flexible. </a:t>
            </a:r>
          </a:p>
        </p:txBody>
      </p:sp>
    </p:spTree>
    <p:extLst>
      <p:ext uri="{BB962C8B-B14F-4D97-AF65-F5344CB8AC3E}">
        <p14:creationId xmlns:p14="http://schemas.microsoft.com/office/powerpoint/2010/main" val="3950054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97D1A-44A5-4F6A-BDCE-F46EAD63E15B}"/>
              </a:ext>
            </a:extLst>
          </p:cNvPr>
          <p:cNvSpPr>
            <a:spLocks noGrp="1"/>
          </p:cNvSpPr>
          <p:nvPr>
            <p:ph type="title"/>
          </p:nvPr>
        </p:nvSpPr>
        <p:spPr/>
        <p:txBody>
          <a:bodyPr/>
          <a:lstStyle/>
          <a:p>
            <a:r>
              <a:rPr lang="en-US" dirty="0"/>
              <a:t>Types of vocabulary </a:t>
            </a:r>
          </a:p>
        </p:txBody>
      </p:sp>
      <p:sp>
        <p:nvSpPr>
          <p:cNvPr id="3" name="Content Placeholder 2">
            <a:extLst>
              <a:ext uri="{FF2B5EF4-FFF2-40B4-BE49-F238E27FC236}">
                <a16:creationId xmlns:a16="http://schemas.microsoft.com/office/drawing/2014/main" id="{79FCFD21-AEA1-4B99-A047-A4C943606610}"/>
              </a:ext>
            </a:extLst>
          </p:cNvPr>
          <p:cNvSpPr>
            <a:spLocks noGrp="1"/>
          </p:cNvSpPr>
          <p:nvPr>
            <p:ph idx="1"/>
          </p:nvPr>
        </p:nvSpPr>
        <p:spPr/>
        <p:txBody>
          <a:bodyPr/>
          <a:lstStyle/>
          <a:p>
            <a:pPr marL="0" indent="0">
              <a:buNone/>
            </a:pPr>
            <a:r>
              <a:rPr lang="en-US" dirty="0"/>
              <a:t>The vocabulary size of speech recognition system affects the processing requirements, accuracy and complexity of the system. In voice recognition system: speech-to-text the types of vocabularies can be classified as follows: </a:t>
            </a:r>
          </a:p>
          <a:p>
            <a:r>
              <a:rPr lang="en-US" dirty="0"/>
              <a:t>Small vocabulary: single letter. </a:t>
            </a:r>
          </a:p>
          <a:p>
            <a:r>
              <a:rPr lang="en-US" dirty="0"/>
              <a:t>Medium vocabulary: two or three letter words. </a:t>
            </a:r>
          </a:p>
          <a:p>
            <a:r>
              <a:rPr lang="en-US" dirty="0"/>
              <a:t>Large vocabulary: more letter words. </a:t>
            </a:r>
          </a:p>
        </p:txBody>
      </p:sp>
    </p:spTree>
    <p:extLst>
      <p:ext uri="{BB962C8B-B14F-4D97-AF65-F5344CB8AC3E}">
        <p14:creationId xmlns:p14="http://schemas.microsoft.com/office/powerpoint/2010/main" val="832648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945B5-57D7-4586-B8AF-8A5210B0B2E3}"/>
              </a:ext>
            </a:extLst>
          </p:cNvPr>
          <p:cNvSpPr>
            <a:spLocks noGrp="1"/>
          </p:cNvSpPr>
          <p:nvPr>
            <p:ph type="title"/>
          </p:nvPr>
        </p:nvSpPr>
        <p:spPr/>
        <p:txBody>
          <a:bodyPr/>
          <a:lstStyle/>
          <a:p>
            <a:r>
              <a:rPr lang="en-US" dirty="0"/>
              <a:t>Overview of voice recognition system: speech-to-text</a:t>
            </a:r>
          </a:p>
        </p:txBody>
      </p:sp>
      <p:sp>
        <p:nvSpPr>
          <p:cNvPr id="6" name="Content Placeholder 5">
            <a:extLst>
              <a:ext uri="{FF2B5EF4-FFF2-40B4-BE49-F238E27FC236}">
                <a16:creationId xmlns:a16="http://schemas.microsoft.com/office/drawing/2014/main" id="{CDBD7C5B-1574-4230-A28E-C47016113329}"/>
              </a:ext>
            </a:extLst>
          </p:cNvPr>
          <p:cNvSpPr>
            <a:spLocks noGrp="1"/>
          </p:cNvSpPr>
          <p:nvPr>
            <p:ph idx="1"/>
          </p:nvPr>
        </p:nvSpPr>
        <p:spPr>
          <a:xfrm>
            <a:off x="818712" y="2222287"/>
            <a:ext cx="10554574" cy="4471476"/>
          </a:xfrm>
        </p:spPr>
        <p:txBody>
          <a:bodyPr/>
          <a:lstStyle/>
          <a:p>
            <a:pPr marL="0" indent="0">
              <a:buNone/>
            </a:pPr>
            <a:r>
              <a:rPr lang="en-US" dirty="0"/>
              <a:t>Input Signal															  Output</a:t>
            </a:r>
          </a:p>
        </p:txBody>
      </p:sp>
      <p:sp>
        <p:nvSpPr>
          <p:cNvPr id="7" name="Rectangle 6">
            <a:extLst>
              <a:ext uri="{FF2B5EF4-FFF2-40B4-BE49-F238E27FC236}">
                <a16:creationId xmlns:a16="http://schemas.microsoft.com/office/drawing/2014/main" id="{AEA6AFD5-6EEE-460F-BB52-DB90D9487A6A}"/>
              </a:ext>
            </a:extLst>
          </p:cNvPr>
          <p:cNvSpPr/>
          <p:nvPr/>
        </p:nvSpPr>
        <p:spPr>
          <a:xfrm>
            <a:off x="3275861" y="4133990"/>
            <a:ext cx="1340528" cy="648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04E65942-1D8F-4D4E-BA35-CD513F5EB943}"/>
              </a:ext>
            </a:extLst>
          </p:cNvPr>
          <p:cNvCxnSpPr/>
          <p:nvPr/>
        </p:nvCxnSpPr>
        <p:spPr>
          <a:xfrm>
            <a:off x="2352583" y="4458025"/>
            <a:ext cx="7279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BA3692D5-2097-4864-9192-DA16605F6D87}"/>
              </a:ext>
            </a:extLst>
          </p:cNvPr>
          <p:cNvSpPr/>
          <p:nvPr/>
        </p:nvSpPr>
        <p:spPr>
          <a:xfrm>
            <a:off x="6235085" y="4133990"/>
            <a:ext cx="1340528" cy="648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C75A94BD-3D51-4E72-B90F-CE84026AD57B}"/>
              </a:ext>
            </a:extLst>
          </p:cNvPr>
          <p:cNvCxnSpPr/>
          <p:nvPr/>
        </p:nvCxnSpPr>
        <p:spPr>
          <a:xfrm>
            <a:off x="5017364" y="4487572"/>
            <a:ext cx="7279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32C0A28-C9CC-4A87-9098-808CEF8B04F1}"/>
              </a:ext>
            </a:extLst>
          </p:cNvPr>
          <p:cNvCxnSpPr/>
          <p:nvPr/>
        </p:nvCxnSpPr>
        <p:spPr>
          <a:xfrm>
            <a:off x="7975108" y="4472731"/>
            <a:ext cx="7279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F4AD4F5F-B10C-4C97-B6EC-97FED448C699}"/>
              </a:ext>
            </a:extLst>
          </p:cNvPr>
          <p:cNvSpPr/>
          <p:nvPr/>
        </p:nvSpPr>
        <p:spPr>
          <a:xfrm>
            <a:off x="6235085" y="2399975"/>
            <a:ext cx="1340528" cy="648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2923542-2C6C-4656-A52E-07FA86FA4978}"/>
              </a:ext>
            </a:extLst>
          </p:cNvPr>
          <p:cNvSpPr/>
          <p:nvPr/>
        </p:nvSpPr>
        <p:spPr>
          <a:xfrm>
            <a:off x="6298708" y="5868005"/>
            <a:ext cx="1340528" cy="648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A4CF2F2E-2082-4006-8B95-8B1EDFDA62AC}"/>
              </a:ext>
            </a:extLst>
          </p:cNvPr>
          <p:cNvCxnSpPr>
            <a:cxnSpLocks/>
          </p:cNvCxnSpPr>
          <p:nvPr/>
        </p:nvCxnSpPr>
        <p:spPr>
          <a:xfrm rot="5400000">
            <a:off x="6526569" y="3521385"/>
            <a:ext cx="7279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23BBDBC-F629-44E6-BFD4-DA708BC47201}"/>
              </a:ext>
            </a:extLst>
          </p:cNvPr>
          <p:cNvCxnSpPr>
            <a:cxnSpLocks/>
          </p:cNvCxnSpPr>
          <p:nvPr/>
        </p:nvCxnSpPr>
        <p:spPr>
          <a:xfrm rot="16200000" flipV="1">
            <a:off x="6562081" y="5396053"/>
            <a:ext cx="7279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348BCFF-2EA9-47F1-B936-FEA1BA3035A4}"/>
              </a:ext>
            </a:extLst>
          </p:cNvPr>
          <p:cNvSpPr txBox="1"/>
          <p:nvPr/>
        </p:nvSpPr>
        <p:spPr>
          <a:xfrm>
            <a:off x="3227775" y="4164406"/>
            <a:ext cx="1324247" cy="646331"/>
          </a:xfrm>
          <a:prstGeom prst="rect">
            <a:avLst/>
          </a:prstGeom>
          <a:noFill/>
        </p:spPr>
        <p:txBody>
          <a:bodyPr wrap="square" rtlCol="0">
            <a:spAutoFit/>
          </a:bodyPr>
          <a:lstStyle/>
          <a:p>
            <a:r>
              <a:rPr lang="en-US" dirty="0"/>
              <a:t>Feature</a:t>
            </a:r>
          </a:p>
          <a:p>
            <a:r>
              <a:rPr lang="en-US" dirty="0"/>
              <a:t>Extraction</a:t>
            </a:r>
          </a:p>
        </p:txBody>
      </p:sp>
      <p:sp>
        <p:nvSpPr>
          <p:cNvPr id="19" name="TextBox 18">
            <a:extLst>
              <a:ext uri="{FF2B5EF4-FFF2-40B4-BE49-F238E27FC236}">
                <a16:creationId xmlns:a16="http://schemas.microsoft.com/office/drawing/2014/main" id="{85C62899-58ED-4061-AC44-E6A257863160}"/>
              </a:ext>
            </a:extLst>
          </p:cNvPr>
          <p:cNvSpPr txBox="1"/>
          <p:nvPr/>
        </p:nvSpPr>
        <p:spPr>
          <a:xfrm>
            <a:off x="6319423" y="2399975"/>
            <a:ext cx="1171852" cy="646331"/>
          </a:xfrm>
          <a:prstGeom prst="rect">
            <a:avLst/>
          </a:prstGeom>
          <a:noFill/>
        </p:spPr>
        <p:txBody>
          <a:bodyPr wrap="square" rtlCol="0">
            <a:spAutoFit/>
          </a:bodyPr>
          <a:lstStyle/>
          <a:p>
            <a:r>
              <a:rPr lang="en-US" dirty="0"/>
              <a:t>Acoustic</a:t>
            </a:r>
          </a:p>
          <a:p>
            <a:r>
              <a:rPr lang="en-US" dirty="0"/>
              <a:t>Model</a:t>
            </a:r>
          </a:p>
        </p:txBody>
      </p:sp>
      <p:sp>
        <p:nvSpPr>
          <p:cNvPr id="20" name="TextBox 19">
            <a:extLst>
              <a:ext uri="{FF2B5EF4-FFF2-40B4-BE49-F238E27FC236}">
                <a16:creationId xmlns:a16="http://schemas.microsoft.com/office/drawing/2014/main" id="{2862757B-CFBA-460A-9884-389582E3B1A2}"/>
              </a:ext>
            </a:extLst>
          </p:cNvPr>
          <p:cNvSpPr txBox="1"/>
          <p:nvPr/>
        </p:nvSpPr>
        <p:spPr>
          <a:xfrm>
            <a:off x="6297973" y="4288065"/>
            <a:ext cx="1256183" cy="369332"/>
          </a:xfrm>
          <a:prstGeom prst="rect">
            <a:avLst/>
          </a:prstGeom>
          <a:noFill/>
        </p:spPr>
        <p:txBody>
          <a:bodyPr wrap="square" rtlCol="0">
            <a:spAutoFit/>
          </a:bodyPr>
          <a:lstStyle/>
          <a:p>
            <a:r>
              <a:rPr lang="en-US" dirty="0"/>
              <a:t>Decoder</a:t>
            </a:r>
          </a:p>
        </p:txBody>
      </p:sp>
      <p:sp>
        <p:nvSpPr>
          <p:cNvPr id="21" name="TextBox 20">
            <a:extLst>
              <a:ext uri="{FF2B5EF4-FFF2-40B4-BE49-F238E27FC236}">
                <a16:creationId xmlns:a16="http://schemas.microsoft.com/office/drawing/2014/main" id="{A4763503-93DA-4519-9FEE-72A3F825E207}"/>
              </a:ext>
            </a:extLst>
          </p:cNvPr>
          <p:cNvSpPr txBox="1"/>
          <p:nvPr/>
        </p:nvSpPr>
        <p:spPr>
          <a:xfrm>
            <a:off x="6297973" y="5896041"/>
            <a:ext cx="1340528" cy="646331"/>
          </a:xfrm>
          <a:prstGeom prst="rect">
            <a:avLst/>
          </a:prstGeom>
          <a:noFill/>
        </p:spPr>
        <p:txBody>
          <a:bodyPr wrap="square" rtlCol="0">
            <a:spAutoFit/>
          </a:bodyPr>
          <a:lstStyle/>
          <a:p>
            <a:r>
              <a:rPr lang="en-US" dirty="0"/>
              <a:t>Language</a:t>
            </a:r>
          </a:p>
          <a:p>
            <a:r>
              <a:rPr lang="en-US" dirty="0"/>
              <a:t>Model</a:t>
            </a:r>
          </a:p>
        </p:txBody>
      </p:sp>
    </p:spTree>
    <p:extLst>
      <p:ext uri="{BB962C8B-B14F-4D97-AF65-F5344CB8AC3E}">
        <p14:creationId xmlns:p14="http://schemas.microsoft.com/office/powerpoint/2010/main" val="66272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EFEAB-52C8-4BDD-8883-4EBF66DB2703}"/>
              </a:ext>
            </a:extLst>
          </p:cNvPr>
          <p:cNvSpPr>
            <a:spLocks noGrp="1"/>
          </p:cNvSpPr>
          <p:nvPr>
            <p:ph type="title"/>
          </p:nvPr>
        </p:nvSpPr>
        <p:spPr/>
        <p:txBody>
          <a:bodyPr/>
          <a:lstStyle/>
          <a:p>
            <a:r>
              <a:rPr lang="en-US" dirty="0"/>
              <a:t>Overview of voice recognition system: speech-to-text</a:t>
            </a:r>
          </a:p>
        </p:txBody>
      </p:sp>
      <p:sp>
        <p:nvSpPr>
          <p:cNvPr id="3" name="Content Placeholder 2">
            <a:extLst>
              <a:ext uri="{FF2B5EF4-FFF2-40B4-BE49-F238E27FC236}">
                <a16:creationId xmlns:a16="http://schemas.microsoft.com/office/drawing/2014/main" id="{5D4FC680-E4B4-4890-BCF3-1979888681B7}"/>
              </a:ext>
            </a:extLst>
          </p:cNvPr>
          <p:cNvSpPr>
            <a:spLocks noGrp="1"/>
          </p:cNvSpPr>
          <p:nvPr>
            <p:ph idx="1"/>
          </p:nvPr>
        </p:nvSpPr>
        <p:spPr>
          <a:xfrm>
            <a:off x="818712" y="2222287"/>
            <a:ext cx="10554574" cy="4188525"/>
          </a:xfrm>
        </p:spPr>
        <p:txBody>
          <a:bodyPr>
            <a:normAutofit/>
          </a:bodyPr>
          <a:lstStyle/>
          <a:p>
            <a:r>
              <a:rPr lang="en-US" dirty="0"/>
              <a:t>Input signal- Voice input by the user. </a:t>
            </a:r>
          </a:p>
          <a:p>
            <a:r>
              <a:rPr lang="en-US" dirty="0"/>
              <a:t>Feature Extraction- it should retain useful information of the signal, deduct redundant and unwanted information, show less variation from one speaking environment to another, occur normally and naturally in speech. </a:t>
            </a:r>
          </a:p>
          <a:p>
            <a:r>
              <a:rPr lang="en-US" dirty="0"/>
              <a:t>Acoustic model- it contains statistical representations of each distinct sounds that makes up a word. </a:t>
            </a:r>
          </a:p>
          <a:p>
            <a:r>
              <a:rPr lang="en-US" dirty="0"/>
              <a:t>Decoder- it will decode the input signal after feature extraction and will show the desired output. </a:t>
            </a:r>
          </a:p>
          <a:p>
            <a:r>
              <a:rPr lang="en-US" dirty="0"/>
              <a:t>Language model- it assigns a probability to a sequence of words by means of a probability distribution. </a:t>
            </a:r>
          </a:p>
          <a:p>
            <a:r>
              <a:rPr lang="en-US" dirty="0"/>
              <a:t>Output- interpreted text is given by the computer. </a:t>
            </a:r>
          </a:p>
        </p:txBody>
      </p:sp>
    </p:spTree>
    <p:extLst>
      <p:ext uri="{BB962C8B-B14F-4D97-AF65-F5344CB8AC3E}">
        <p14:creationId xmlns:p14="http://schemas.microsoft.com/office/powerpoint/2010/main" val="33375229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87</TotalTime>
  <Words>611</Words>
  <Application>Microsoft Office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Century Gothic</vt:lpstr>
      <vt:lpstr>Wingdings 2</vt:lpstr>
      <vt:lpstr>Quotable</vt:lpstr>
      <vt:lpstr>Speech Recognition</vt:lpstr>
      <vt:lpstr>Definition </vt:lpstr>
      <vt:lpstr>Classification of speech recognition system</vt:lpstr>
      <vt:lpstr>Types of speech utterance </vt:lpstr>
      <vt:lpstr>Types of speaker model </vt:lpstr>
      <vt:lpstr>Types of vocabulary </vt:lpstr>
      <vt:lpstr>Overview of voice recognition system: speech-to-text</vt:lpstr>
      <vt:lpstr>Overview of voice recognition system: speech-to-text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Recognition</dc:title>
  <dc:creator>manuel anthonio</dc:creator>
  <cp:lastModifiedBy>manuel anthonio</cp:lastModifiedBy>
  <cp:revision>6</cp:revision>
  <dcterms:created xsi:type="dcterms:W3CDTF">2019-09-27T11:58:50Z</dcterms:created>
  <dcterms:modified xsi:type="dcterms:W3CDTF">2019-09-27T13:26:21Z</dcterms:modified>
</cp:coreProperties>
</file>