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65"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94671"/>
  </p:normalViewPr>
  <p:slideViewPr>
    <p:cSldViewPr snapToGrid="0" snapToObjects="1">
      <p:cViewPr>
        <p:scale>
          <a:sx n="92" d="100"/>
          <a:sy n="92" d="100"/>
        </p:scale>
        <p:origin x="784" y="4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presProps" Target="presProps.xml"/><Relationship Id="rId12" Type="http://schemas.openxmlformats.org/officeDocument/2006/relationships/viewProps" Target="viewProps.xml"/><Relationship Id="rId13" Type="http://schemas.openxmlformats.org/officeDocument/2006/relationships/theme" Target="theme/theme1.xml"/><Relationship Id="rId14"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255B876-7CD4-F44E-A817-83E7866B3E1F}" type="datetimeFigureOut">
              <a:rPr lang="en-US" smtClean="0"/>
              <a:t>9/29/19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1D625E-EBC5-674A-98EE-760D28DDB57B}" type="slidenum">
              <a:rPr lang="en-US" smtClean="0"/>
              <a:t>‹#›</a:t>
            </a:fld>
            <a:endParaRPr lang="en-US"/>
          </a:p>
        </p:txBody>
      </p:sp>
    </p:spTree>
    <p:extLst>
      <p:ext uri="{BB962C8B-B14F-4D97-AF65-F5344CB8AC3E}">
        <p14:creationId xmlns:p14="http://schemas.microsoft.com/office/powerpoint/2010/main" val="2405559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255B876-7CD4-F44E-A817-83E7866B3E1F}" type="datetimeFigureOut">
              <a:rPr lang="en-US" smtClean="0"/>
              <a:t>9/29/19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1D625E-EBC5-674A-98EE-760D28DDB57B}" type="slidenum">
              <a:rPr lang="en-US" smtClean="0"/>
              <a:t>‹#›</a:t>
            </a:fld>
            <a:endParaRPr lang="en-US"/>
          </a:p>
        </p:txBody>
      </p:sp>
    </p:spTree>
    <p:extLst>
      <p:ext uri="{BB962C8B-B14F-4D97-AF65-F5344CB8AC3E}">
        <p14:creationId xmlns:p14="http://schemas.microsoft.com/office/powerpoint/2010/main" val="3337107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255B876-7CD4-F44E-A817-83E7866B3E1F}" type="datetimeFigureOut">
              <a:rPr lang="en-US" smtClean="0"/>
              <a:t>9/29/19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1D625E-EBC5-674A-98EE-760D28DDB57B}" type="slidenum">
              <a:rPr lang="en-US" smtClean="0"/>
              <a:t>‹#›</a:t>
            </a:fld>
            <a:endParaRPr lang="en-US"/>
          </a:p>
        </p:txBody>
      </p:sp>
    </p:spTree>
    <p:extLst>
      <p:ext uri="{BB962C8B-B14F-4D97-AF65-F5344CB8AC3E}">
        <p14:creationId xmlns:p14="http://schemas.microsoft.com/office/powerpoint/2010/main" val="15969578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255B876-7CD4-F44E-A817-83E7866B3E1F}" type="datetimeFigureOut">
              <a:rPr lang="en-US" smtClean="0"/>
              <a:t>9/29/19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1D625E-EBC5-674A-98EE-760D28DDB57B}" type="slidenum">
              <a:rPr lang="en-US" smtClean="0"/>
              <a:t>‹#›</a:t>
            </a:fld>
            <a:endParaRPr lang="en-US"/>
          </a:p>
        </p:txBody>
      </p:sp>
    </p:spTree>
    <p:extLst>
      <p:ext uri="{BB962C8B-B14F-4D97-AF65-F5344CB8AC3E}">
        <p14:creationId xmlns:p14="http://schemas.microsoft.com/office/powerpoint/2010/main" val="6121458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255B876-7CD4-F44E-A817-83E7866B3E1F}" type="datetimeFigureOut">
              <a:rPr lang="en-US" smtClean="0"/>
              <a:t>9/29/19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1D625E-EBC5-674A-98EE-760D28DDB57B}" type="slidenum">
              <a:rPr lang="en-US" smtClean="0"/>
              <a:t>‹#›</a:t>
            </a:fld>
            <a:endParaRPr lang="en-US"/>
          </a:p>
        </p:txBody>
      </p:sp>
    </p:spTree>
    <p:extLst>
      <p:ext uri="{BB962C8B-B14F-4D97-AF65-F5344CB8AC3E}">
        <p14:creationId xmlns:p14="http://schemas.microsoft.com/office/powerpoint/2010/main" val="9695235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255B876-7CD4-F44E-A817-83E7866B3E1F}" type="datetimeFigureOut">
              <a:rPr lang="en-US" smtClean="0"/>
              <a:t>9/29/19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1D625E-EBC5-674A-98EE-760D28DDB57B}" type="slidenum">
              <a:rPr lang="en-US" smtClean="0"/>
              <a:t>‹#›</a:t>
            </a:fld>
            <a:endParaRPr lang="en-US"/>
          </a:p>
        </p:txBody>
      </p:sp>
    </p:spTree>
    <p:extLst>
      <p:ext uri="{BB962C8B-B14F-4D97-AF65-F5344CB8AC3E}">
        <p14:creationId xmlns:p14="http://schemas.microsoft.com/office/powerpoint/2010/main" val="18245305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255B876-7CD4-F44E-A817-83E7866B3E1F}" type="datetimeFigureOut">
              <a:rPr lang="en-US" smtClean="0"/>
              <a:t>9/29/19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51D625E-EBC5-674A-98EE-760D28DDB57B}" type="slidenum">
              <a:rPr lang="en-US" smtClean="0"/>
              <a:t>‹#›</a:t>
            </a:fld>
            <a:endParaRPr lang="en-US"/>
          </a:p>
        </p:txBody>
      </p:sp>
    </p:spTree>
    <p:extLst>
      <p:ext uri="{BB962C8B-B14F-4D97-AF65-F5344CB8AC3E}">
        <p14:creationId xmlns:p14="http://schemas.microsoft.com/office/powerpoint/2010/main" val="9656894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255B876-7CD4-F44E-A817-83E7866B3E1F}" type="datetimeFigureOut">
              <a:rPr lang="en-US" smtClean="0"/>
              <a:t>9/29/19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51D625E-EBC5-674A-98EE-760D28DDB57B}" type="slidenum">
              <a:rPr lang="en-US" smtClean="0"/>
              <a:t>‹#›</a:t>
            </a:fld>
            <a:endParaRPr lang="en-US"/>
          </a:p>
        </p:txBody>
      </p:sp>
    </p:spTree>
    <p:extLst>
      <p:ext uri="{BB962C8B-B14F-4D97-AF65-F5344CB8AC3E}">
        <p14:creationId xmlns:p14="http://schemas.microsoft.com/office/powerpoint/2010/main" val="18082455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55B876-7CD4-F44E-A817-83E7866B3E1F}" type="datetimeFigureOut">
              <a:rPr lang="en-US" smtClean="0"/>
              <a:t>9/29/19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51D625E-EBC5-674A-98EE-760D28DDB57B}" type="slidenum">
              <a:rPr lang="en-US" smtClean="0"/>
              <a:t>‹#›</a:t>
            </a:fld>
            <a:endParaRPr lang="en-US"/>
          </a:p>
        </p:txBody>
      </p:sp>
    </p:spTree>
    <p:extLst>
      <p:ext uri="{BB962C8B-B14F-4D97-AF65-F5344CB8AC3E}">
        <p14:creationId xmlns:p14="http://schemas.microsoft.com/office/powerpoint/2010/main" val="2142643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255B876-7CD4-F44E-A817-83E7866B3E1F}" type="datetimeFigureOut">
              <a:rPr lang="en-US" smtClean="0"/>
              <a:t>9/29/19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1D625E-EBC5-674A-98EE-760D28DDB57B}" type="slidenum">
              <a:rPr lang="en-US" smtClean="0"/>
              <a:t>‹#›</a:t>
            </a:fld>
            <a:endParaRPr lang="en-US"/>
          </a:p>
        </p:txBody>
      </p:sp>
    </p:spTree>
    <p:extLst>
      <p:ext uri="{BB962C8B-B14F-4D97-AF65-F5344CB8AC3E}">
        <p14:creationId xmlns:p14="http://schemas.microsoft.com/office/powerpoint/2010/main" val="2522463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255B876-7CD4-F44E-A817-83E7866B3E1F}" type="datetimeFigureOut">
              <a:rPr lang="en-US" smtClean="0"/>
              <a:t>9/29/19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1D625E-EBC5-674A-98EE-760D28DDB57B}" type="slidenum">
              <a:rPr lang="en-US" smtClean="0"/>
              <a:t>‹#›</a:t>
            </a:fld>
            <a:endParaRPr lang="en-US"/>
          </a:p>
        </p:txBody>
      </p:sp>
    </p:spTree>
    <p:extLst>
      <p:ext uri="{BB962C8B-B14F-4D97-AF65-F5344CB8AC3E}">
        <p14:creationId xmlns:p14="http://schemas.microsoft.com/office/powerpoint/2010/main" val="37222309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55B876-7CD4-F44E-A817-83E7866B3E1F}" type="datetimeFigureOut">
              <a:rPr lang="en-US" smtClean="0"/>
              <a:t>9/29/19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1D625E-EBC5-674A-98EE-760D28DDB57B}" type="slidenum">
              <a:rPr lang="en-US" smtClean="0"/>
              <a:t>‹#›</a:t>
            </a:fld>
            <a:endParaRPr lang="en-US"/>
          </a:p>
        </p:txBody>
      </p:sp>
    </p:spTree>
    <p:extLst>
      <p:ext uri="{BB962C8B-B14F-4D97-AF65-F5344CB8AC3E}">
        <p14:creationId xmlns:p14="http://schemas.microsoft.com/office/powerpoint/2010/main" val="17152413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72835" y="1717963"/>
            <a:ext cx="10480964" cy="4874636"/>
          </a:xfrm>
        </p:spPr>
        <p:txBody>
          <a:bodyPr>
            <a:normAutofit/>
          </a:bodyPr>
          <a:lstStyle/>
          <a:p>
            <a:pPr marL="0" indent="0">
              <a:buNone/>
            </a:pPr>
            <a:r>
              <a:rPr lang="en-US" dirty="0" smtClean="0"/>
              <a:t>Speech synthesis is the artificial production of human speech. A computer system used for this purpose is called a speech computer or speech synthesizer, and can be implemented in software or hardware products. A text-to-speech (TTS) system converts normal language text into speech.</a:t>
            </a:r>
          </a:p>
          <a:p>
            <a:pPr marL="0" indent="0">
              <a:buNone/>
            </a:pPr>
            <a:r>
              <a:rPr lang="en-US" dirty="0" smtClean="0"/>
              <a:t>A text-to-speech system (or "engine") is composed of two parts: a front-end and a back-end. The front-end has two major tasks. First, it converts raw text containing symbols like numbers and abbreviations into the equivalent of written-out words. This process is often called </a:t>
            </a:r>
            <a:r>
              <a:rPr lang="en-US" i="1" dirty="0" smtClean="0"/>
              <a:t>text normalization</a:t>
            </a:r>
            <a:r>
              <a:rPr lang="en-US" dirty="0" smtClean="0"/>
              <a:t>, </a:t>
            </a:r>
            <a:r>
              <a:rPr lang="en-US" i="1" dirty="0" smtClean="0"/>
              <a:t>pre-processing</a:t>
            </a:r>
            <a:r>
              <a:rPr lang="en-US" dirty="0" smtClean="0"/>
              <a:t>, or </a:t>
            </a:r>
            <a:r>
              <a:rPr lang="en-US" i="1" dirty="0" smtClean="0"/>
              <a:t>tokenization</a:t>
            </a:r>
            <a:r>
              <a:rPr lang="en-US" dirty="0" smtClean="0"/>
              <a:t>. </a:t>
            </a:r>
            <a:endParaRPr lang="en-US" dirty="0"/>
          </a:p>
        </p:txBody>
      </p:sp>
      <p:sp>
        <p:nvSpPr>
          <p:cNvPr id="4" name="TextBox 3"/>
          <p:cNvSpPr txBox="1"/>
          <p:nvPr/>
        </p:nvSpPr>
        <p:spPr>
          <a:xfrm>
            <a:off x="2521527" y="332509"/>
            <a:ext cx="5486400" cy="400110"/>
          </a:xfrm>
          <a:prstGeom prst="rect">
            <a:avLst/>
          </a:prstGeom>
          <a:noFill/>
        </p:spPr>
        <p:txBody>
          <a:bodyPr wrap="square" rtlCol="0">
            <a:spAutoFit/>
          </a:bodyPr>
          <a:lstStyle/>
          <a:p>
            <a:pPr algn="ctr"/>
            <a:r>
              <a:rPr lang="en-US" sz="2000" b="1" dirty="0" smtClean="0"/>
              <a:t>Text-To-Speech (TTS) / Speech Synthesis</a:t>
            </a:r>
            <a:endParaRPr lang="en-US" sz="2000" b="1" dirty="0"/>
          </a:p>
        </p:txBody>
      </p:sp>
      <p:sp>
        <p:nvSpPr>
          <p:cNvPr id="5" name="TextBox 4"/>
          <p:cNvSpPr txBox="1"/>
          <p:nvPr/>
        </p:nvSpPr>
        <p:spPr>
          <a:xfrm>
            <a:off x="872835" y="932995"/>
            <a:ext cx="2909455" cy="461665"/>
          </a:xfrm>
          <a:prstGeom prst="rect">
            <a:avLst/>
          </a:prstGeom>
          <a:noFill/>
        </p:spPr>
        <p:txBody>
          <a:bodyPr wrap="square" rtlCol="0">
            <a:spAutoFit/>
          </a:bodyPr>
          <a:lstStyle/>
          <a:p>
            <a:r>
              <a:rPr lang="en-US" sz="2400" b="1" dirty="0" smtClean="0"/>
              <a:t>INTRODUCTION</a:t>
            </a:r>
            <a:endParaRPr lang="en-US" b="1" dirty="0"/>
          </a:p>
        </p:txBody>
      </p:sp>
    </p:spTree>
    <p:extLst>
      <p:ext uri="{BB962C8B-B14F-4D97-AF65-F5344CB8AC3E}">
        <p14:creationId xmlns:p14="http://schemas.microsoft.com/office/powerpoint/2010/main" val="188822845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55072" y="1316182"/>
            <a:ext cx="10515600" cy="5359545"/>
          </a:xfrm>
        </p:spPr>
        <p:txBody>
          <a:bodyPr/>
          <a:lstStyle/>
          <a:p>
            <a:pPr marL="0" indent="0">
              <a:buNone/>
            </a:pPr>
            <a:r>
              <a:rPr lang="en-US" dirty="0" smtClean="0"/>
              <a:t>The front-end then assigns phonetic transcriptions to each word, and divides and marks the text into prosodic units, like phrases, clauses, and sentences. The process of assigning phonetic transcriptions to words is called </a:t>
            </a:r>
            <a:r>
              <a:rPr lang="en-US" i="1" dirty="0" smtClean="0"/>
              <a:t>text-to-phoneme</a:t>
            </a:r>
            <a:r>
              <a:rPr lang="en-US" dirty="0" smtClean="0"/>
              <a:t> or </a:t>
            </a:r>
            <a:r>
              <a:rPr lang="en-US" i="1" dirty="0" smtClean="0"/>
              <a:t>grapheme-to-phoneme</a:t>
            </a:r>
            <a:r>
              <a:rPr lang="en-US" dirty="0" smtClean="0"/>
              <a:t> conversion. Phonetic transcriptions and prosody information together make up the symbolic linguistic representation that is output by the front-end. </a:t>
            </a:r>
          </a:p>
          <a:p>
            <a:pPr marL="0" indent="0">
              <a:buNone/>
            </a:pPr>
            <a:endParaRPr lang="en-US" dirty="0"/>
          </a:p>
          <a:p>
            <a:pPr marL="0" indent="0">
              <a:buNone/>
            </a:pPr>
            <a:r>
              <a:rPr lang="en-US" dirty="0" smtClean="0"/>
              <a:t>The back-end—often referred to as the </a:t>
            </a:r>
            <a:r>
              <a:rPr lang="en-US" i="1" dirty="0" smtClean="0"/>
              <a:t>synthesizer</a:t>
            </a:r>
            <a:r>
              <a:rPr lang="en-US" dirty="0" smtClean="0"/>
              <a:t>—then converts the symbolic linguistic representation into sound. In certain systems, this part includes the computation of the </a:t>
            </a:r>
            <a:r>
              <a:rPr lang="en-US" i="1" dirty="0" smtClean="0"/>
              <a:t>target prosody</a:t>
            </a:r>
            <a:r>
              <a:rPr lang="en-US" dirty="0" smtClean="0"/>
              <a:t> (pitch contour, phoneme durations), which is then imposed on the output speech. </a:t>
            </a:r>
          </a:p>
          <a:p>
            <a:endParaRPr lang="en-US" dirty="0"/>
          </a:p>
        </p:txBody>
      </p:sp>
      <p:sp>
        <p:nvSpPr>
          <p:cNvPr id="4" name="TextBox 3"/>
          <p:cNvSpPr txBox="1"/>
          <p:nvPr/>
        </p:nvSpPr>
        <p:spPr>
          <a:xfrm>
            <a:off x="1066800" y="401782"/>
            <a:ext cx="3865418" cy="461665"/>
          </a:xfrm>
          <a:prstGeom prst="rect">
            <a:avLst/>
          </a:prstGeom>
          <a:noFill/>
        </p:spPr>
        <p:txBody>
          <a:bodyPr wrap="square" rtlCol="0">
            <a:spAutoFit/>
          </a:bodyPr>
          <a:lstStyle/>
          <a:p>
            <a:r>
              <a:rPr lang="en-US" sz="2400" b="1" dirty="0" smtClean="0"/>
              <a:t>CON</a:t>
            </a:r>
            <a:r>
              <a:rPr lang="mr-IN" sz="2400" b="1" dirty="0" smtClean="0"/>
              <a:t>…</a:t>
            </a:r>
            <a:r>
              <a:rPr lang="en-US" sz="2400" b="1" dirty="0" smtClean="0"/>
              <a:t>.</a:t>
            </a:r>
            <a:endParaRPr lang="en-US" sz="2400" b="1" dirty="0"/>
          </a:p>
        </p:txBody>
      </p:sp>
    </p:spTree>
    <p:extLst>
      <p:ext uri="{BB962C8B-B14F-4D97-AF65-F5344CB8AC3E}">
        <p14:creationId xmlns:p14="http://schemas.microsoft.com/office/powerpoint/2010/main" val="199355560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History</a:t>
            </a:r>
            <a:endParaRPr lang="en-US" dirty="0"/>
          </a:p>
        </p:txBody>
      </p:sp>
      <p:sp>
        <p:nvSpPr>
          <p:cNvPr id="3" name="Content Placeholder 2"/>
          <p:cNvSpPr>
            <a:spLocks noGrp="1"/>
          </p:cNvSpPr>
          <p:nvPr>
            <p:ph idx="1"/>
          </p:nvPr>
        </p:nvSpPr>
        <p:spPr>
          <a:xfrm>
            <a:off x="838200" y="1482436"/>
            <a:ext cx="10515600" cy="4777654"/>
          </a:xfrm>
        </p:spPr>
        <p:txBody>
          <a:bodyPr>
            <a:normAutofit lnSpcReduction="10000"/>
          </a:bodyPr>
          <a:lstStyle/>
          <a:p>
            <a:r>
              <a:rPr lang="en-US" dirty="0" smtClean="0"/>
              <a:t>In 1779 the German-Danish scientist Christian Gottlieb Kratzenstein won the first prize in a competition announced by the Russian Imperial Academy of Sciences and Arts for models he built of the human vocal tract that could produce the five long vowel sounds (in International Phonetic Alphabet notation: [aː], [eː], [</a:t>
            </a:r>
            <a:r>
              <a:rPr lang="en-US" dirty="0" err="1" smtClean="0"/>
              <a:t>i</a:t>
            </a:r>
            <a:r>
              <a:rPr lang="en-US" dirty="0" smtClean="0"/>
              <a:t>ː], [oː] and [uː]).</a:t>
            </a:r>
            <a:endParaRPr lang="en-US" baseline="30000" dirty="0" smtClean="0"/>
          </a:p>
          <a:p>
            <a:r>
              <a:rPr lang="en-US" dirty="0" smtClean="0"/>
              <a:t> There followed the bellows-operated "acoustic-mechanical speech machine" of Wolfgang von Kempelen of Pressburg, Hungary, described in a 1791 paper.</a:t>
            </a:r>
            <a:r>
              <a:rPr lang="en-US" baseline="30000" dirty="0"/>
              <a:t> </a:t>
            </a:r>
            <a:r>
              <a:rPr lang="en-US" dirty="0" smtClean="0"/>
              <a:t>This machine added models of the tongue and lips, enabling it to produce consonants as well as vowels. </a:t>
            </a:r>
          </a:p>
          <a:p>
            <a:r>
              <a:rPr lang="en-US" dirty="0" smtClean="0"/>
              <a:t>In 1837, Charles Wheatstone produced a "speaking machine" based on von </a:t>
            </a:r>
            <a:r>
              <a:rPr lang="en-US" dirty="0" err="1" smtClean="0"/>
              <a:t>Kempelen's</a:t>
            </a:r>
            <a:r>
              <a:rPr lang="en-US" dirty="0" smtClean="0"/>
              <a:t> design, and in 1846, Joseph Faber exhibited the "Euphonia". In 1923 Paget resurrected Wheatstone's design.</a:t>
            </a:r>
            <a:endParaRPr lang="en-US" dirty="0"/>
          </a:p>
        </p:txBody>
      </p:sp>
    </p:spTree>
    <p:extLst>
      <p:ext uri="{BB962C8B-B14F-4D97-AF65-F5344CB8AC3E}">
        <p14:creationId xmlns:p14="http://schemas.microsoft.com/office/powerpoint/2010/main" val="1826966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82782" y="1063625"/>
            <a:ext cx="10515600" cy="4351338"/>
          </a:xfrm>
        </p:spPr>
        <p:txBody>
          <a:bodyPr>
            <a:normAutofit fontScale="92500" lnSpcReduction="10000"/>
          </a:bodyPr>
          <a:lstStyle/>
          <a:p>
            <a:r>
              <a:rPr lang="en-US" dirty="0" smtClean="0"/>
              <a:t>In the 1930s Bell Labs developed the vocoder, which automatically analyzed speech into its fundamental tones and resonances. From his work on the vocoder, Homer Dudley developed a keyboard-operated voice-synthesizer called The Voder (Voice Demonstrator), which he exhibited at the 1939 New York World's Fair. </a:t>
            </a:r>
          </a:p>
          <a:p>
            <a:r>
              <a:rPr lang="en-US" dirty="0" smtClean="0"/>
              <a:t>Dr. Franklin S. Cooper and his colleagues at Haskins Laboratories built the Pattern playback in the late 1940s and completed it in 1950. There were several different versions of this hardware device; only one currently survives. The machine converts pictures of the acoustic patterns of speech in the form of a spectrogram back into sound. Using this device, Alvin Liberman and colleagues discovered acoustic cues for the perception of phonetic segments (consonants and vowels). </a:t>
            </a:r>
            <a:endParaRPr lang="en-US" dirty="0"/>
          </a:p>
        </p:txBody>
      </p:sp>
    </p:spTree>
    <p:extLst>
      <p:ext uri="{BB962C8B-B14F-4D97-AF65-F5344CB8AC3E}">
        <p14:creationId xmlns:p14="http://schemas.microsoft.com/office/powerpoint/2010/main" val="131299390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Text to speech systems</a:t>
            </a:r>
            <a:endParaRPr lang="en-US" dirty="0"/>
          </a:p>
        </p:txBody>
      </p:sp>
      <p:sp>
        <p:nvSpPr>
          <p:cNvPr id="3" name="Content Placeholder 2"/>
          <p:cNvSpPr>
            <a:spLocks noGrp="1"/>
          </p:cNvSpPr>
          <p:nvPr>
            <p:ph idx="1"/>
          </p:nvPr>
        </p:nvSpPr>
        <p:spPr/>
        <p:txBody>
          <a:bodyPr/>
          <a:lstStyle/>
          <a:p>
            <a:pPr marL="0" indent="0">
              <a:buNone/>
            </a:pPr>
            <a:r>
              <a:rPr lang="en-US" sz="3200" b="1" dirty="0" smtClean="0"/>
              <a:t>Introduction</a:t>
            </a:r>
          </a:p>
          <a:p>
            <a:pPr marL="0" indent="0">
              <a:buNone/>
            </a:pPr>
            <a:endParaRPr lang="en-US" sz="3200" b="1" dirty="0" smtClean="0"/>
          </a:p>
          <a:p>
            <a:pPr marL="0" indent="0">
              <a:buNone/>
            </a:pPr>
            <a:r>
              <a:rPr lang="en-US" dirty="0" smtClean="0"/>
              <a:t>A </a:t>
            </a:r>
            <a:r>
              <a:rPr lang="en-US" b="1" dirty="0" smtClean="0"/>
              <a:t>TTS Engine</a:t>
            </a:r>
            <a:r>
              <a:rPr lang="en-US" dirty="0" smtClean="0"/>
              <a:t> converts written text to a phonemic representation, then converts the phonemic representation to waveforms that can be output as sound. TTS engines with different languages, dialects and specialized vocabularies are available through third-party publishers.</a:t>
            </a:r>
            <a:endParaRPr lang="en-US" dirty="0"/>
          </a:p>
        </p:txBody>
      </p:sp>
    </p:spTree>
    <p:extLst>
      <p:ext uri="{BB962C8B-B14F-4D97-AF65-F5344CB8AC3E}">
        <p14:creationId xmlns:p14="http://schemas.microsoft.com/office/powerpoint/2010/main" val="5086514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a:t>
            </a:r>
            <a:r>
              <a:rPr lang="en-US" dirty="0" smtClean="0"/>
              <a:t>xamples</a:t>
            </a:r>
            <a:endParaRPr lang="en-US" dirty="0"/>
          </a:p>
        </p:txBody>
      </p:sp>
      <p:sp>
        <p:nvSpPr>
          <p:cNvPr id="3" name="Content Placeholder 2"/>
          <p:cNvSpPr>
            <a:spLocks noGrp="1"/>
          </p:cNvSpPr>
          <p:nvPr>
            <p:ph idx="1"/>
          </p:nvPr>
        </p:nvSpPr>
        <p:spPr/>
        <p:txBody>
          <a:bodyPr/>
          <a:lstStyle/>
          <a:p>
            <a:r>
              <a:rPr lang="en-US" dirty="0" smtClean="0"/>
              <a:t>Android</a:t>
            </a:r>
          </a:p>
          <a:p>
            <a:r>
              <a:rPr lang="en-US" dirty="0" smtClean="0"/>
              <a:t>Internet</a:t>
            </a:r>
          </a:p>
          <a:p>
            <a:r>
              <a:rPr lang="en-US" dirty="0" smtClean="0"/>
              <a:t>Open source</a:t>
            </a:r>
          </a:p>
          <a:p>
            <a:pPr lvl="1">
              <a:buFont typeface="Courier New" charset="0"/>
              <a:buChar char="o"/>
            </a:pPr>
            <a:r>
              <a:rPr lang="en-US" dirty="0" smtClean="0"/>
              <a:t>Festival Speech Synthesis System - which uses </a:t>
            </a:r>
            <a:r>
              <a:rPr lang="en-US" dirty="0" err="1" smtClean="0"/>
              <a:t>diphone</a:t>
            </a:r>
            <a:r>
              <a:rPr lang="en-US" dirty="0" smtClean="0"/>
              <a:t>-based synthesis, as well as more modern and better-sounding techniques.</a:t>
            </a:r>
          </a:p>
          <a:p>
            <a:pPr lvl="1">
              <a:buFont typeface="Courier New" charset="0"/>
              <a:buChar char="o"/>
            </a:pPr>
            <a:r>
              <a:rPr lang="en-US" dirty="0" err="1" smtClean="0"/>
              <a:t>eSpeak</a:t>
            </a:r>
            <a:r>
              <a:rPr lang="en-US" dirty="0" smtClean="0"/>
              <a:t> - which supports a broad range of languages.</a:t>
            </a:r>
          </a:p>
          <a:p>
            <a:pPr lvl="1">
              <a:buFont typeface="Courier New" charset="0"/>
              <a:buChar char="o"/>
            </a:pPr>
            <a:r>
              <a:rPr lang="en-US" dirty="0" err="1" smtClean="0"/>
              <a:t>gnuspeech</a:t>
            </a:r>
            <a:r>
              <a:rPr lang="en-US" dirty="0" smtClean="0"/>
              <a:t> - which uses articulatory synthesis from the Free Software Foundation.</a:t>
            </a:r>
          </a:p>
          <a:p>
            <a:endParaRPr lang="en-US" dirty="0"/>
          </a:p>
        </p:txBody>
      </p:sp>
    </p:spTree>
    <p:extLst>
      <p:ext uri="{BB962C8B-B14F-4D97-AF65-F5344CB8AC3E}">
        <p14:creationId xmlns:p14="http://schemas.microsoft.com/office/powerpoint/2010/main" val="7017993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b="1" dirty="0" smtClean="0"/>
              <a:t>Speech synthesis markup languages</a:t>
            </a:r>
            <a:endParaRPr lang="en-US" sz="4800" b="1" dirty="0"/>
          </a:p>
        </p:txBody>
      </p:sp>
      <p:sp>
        <p:nvSpPr>
          <p:cNvPr id="3" name="Content Placeholder 2"/>
          <p:cNvSpPr>
            <a:spLocks noGrp="1"/>
          </p:cNvSpPr>
          <p:nvPr>
            <p:ph idx="1"/>
          </p:nvPr>
        </p:nvSpPr>
        <p:spPr/>
        <p:txBody>
          <a:bodyPr/>
          <a:lstStyle/>
          <a:p>
            <a:r>
              <a:rPr lang="en-US" dirty="0" smtClean="0"/>
              <a:t>Speech synthesis markup language (SSML)</a:t>
            </a:r>
          </a:p>
          <a:p>
            <a:r>
              <a:rPr lang="en-US" dirty="0" smtClean="0"/>
              <a:t>Java Speech Markup Language (JSML)</a:t>
            </a:r>
          </a:p>
          <a:p>
            <a:r>
              <a:rPr lang="en-US" dirty="0" err="1" smtClean="0"/>
              <a:t>Sabble</a:t>
            </a:r>
            <a:endParaRPr lang="en-US" dirty="0" smtClean="0"/>
          </a:p>
        </p:txBody>
      </p:sp>
    </p:spTree>
    <p:extLst>
      <p:ext uri="{BB962C8B-B14F-4D97-AF65-F5344CB8AC3E}">
        <p14:creationId xmlns:p14="http://schemas.microsoft.com/office/powerpoint/2010/main" val="19855743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 Advantages</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sz="3600" b="0" dirty="0" smtClean="0">
                <a:effectLst/>
              </a:rPr>
              <a:t>TTS Benefits for Businesses, Organizations, and Publishers</a:t>
            </a:r>
          </a:p>
          <a:p>
            <a:r>
              <a:rPr lang="en-US" b="1" dirty="0" smtClean="0"/>
              <a:t>Enhanced customer experience </a:t>
            </a:r>
            <a:r>
              <a:rPr lang="en-US" b="0" dirty="0" smtClean="0">
                <a:effectLst/>
              </a:rPr>
              <a:t>– Speech-enabling pre- and after-sales service minimizes human agent workload, provides personalized services, accelerates throughput, and reduces operational costs.</a:t>
            </a:r>
          </a:p>
          <a:p>
            <a:r>
              <a:rPr lang="en-US" b="1" dirty="0" smtClean="0"/>
              <a:t>Saved time and money </a:t>
            </a:r>
            <a:r>
              <a:rPr lang="en-US" b="0" dirty="0" smtClean="0">
                <a:effectLst/>
              </a:rPr>
              <a:t>– With TTS technology that is web- or cloud-based on a SaaS (Software as a Service) platform, online content can quickly and easily be speech enabled, and maintenance is minimal.</a:t>
            </a:r>
          </a:p>
          <a:p>
            <a:r>
              <a:rPr lang="en-US" b="1" dirty="0" smtClean="0"/>
              <a:t>Enhanced employee performance with corporate learning programs </a:t>
            </a:r>
            <a:r>
              <a:rPr lang="en-US" b="0" dirty="0" smtClean="0">
                <a:effectLst/>
              </a:rPr>
              <a:t>– With TTS technology, HR departments and e-learning professionals can make learning modules and employee training much easier for employees to learn anywhere and at anytime.</a:t>
            </a:r>
            <a:endParaRPr lang="en-US" b="1" dirty="0" smtClean="0">
              <a:effectLst/>
            </a:endParaRPr>
          </a:p>
          <a:p>
            <a:endParaRPr lang="en-US" dirty="0"/>
          </a:p>
        </p:txBody>
      </p:sp>
    </p:spTree>
    <p:extLst>
      <p:ext uri="{BB962C8B-B14F-4D97-AF65-F5344CB8AC3E}">
        <p14:creationId xmlns:p14="http://schemas.microsoft.com/office/powerpoint/2010/main" val="404154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smtClean="0">
                <a:effectLst/>
              </a:rPr>
              <a:t>TTS Benefits for End Users</a:t>
            </a:r>
            <a:r>
              <a:rPr lang="en-US" b="1" dirty="0" smtClean="0">
                <a:effectLst/>
              </a:rPr>
              <a:t/>
            </a:r>
            <a:br>
              <a:rPr lang="en-US" b="1" dirty="0" smtClean="0">
                <a:effectLst/>
              </a:rPr>
            </a:br>
            <a:endParaRPr lang="en-US" dirty="0"/>
          </a:p>
        </p:txBody>
      </p:sp>
      <p:sp>
        <p:nvSpPr>
          <p:cNvPr id="3" name="Content Placeholder 2"/>
          <p:cNvSpPr>
            <a:spLocks noGrp="1"/>
          </p:cNvSpPr>
          <p:nvPr>
            <p:ph idx="1"/>
          </p:nvPr>
        </p:nvSpPr>
        <p:spPr/>
        <p:txBody>
          <a:bodyPr>
            <a:normAutofit fontScale="92500" lnSpcReduction="20000"/>
          </a:bodyPr>
          <a:lstStyle/>
          <a:p>
            <a:r>
              <a:rPr lang="en-US" b="1" dirty="0" smtClean="0"/>
              <a:t>Accessibility is relevant- </a:t>
            </a:r>
            <a:r>
              <a:rPr lang="en-US" b="0" dirty="0" smtClean="0">
                <a:effectLst/>
              </a:rPr>
              <a:t>Making your online content audible helps the online population to better understand the text. The text is read and highlighted simultaneously so that the reader may easily follow along.</a:t>
            </a:r>
          </a:p>
          <a:p>
            <a:r>
              <a:rPr lang="en-US" dirty="0" smtClean="0"/>
              <a:t>TTS offers many benefits for content owners and publishers as well. This feature immediately increase the accessibility of online content for those with visual impairments or reading difficulties and it facilitates access for a larger percentage of the online population, including those whose native language is different from the language of a particular website or mobile app.</a:t>
            </a:r>
          </a:p>
          <a:p>
            <a:r>
              <a:rPr lang="en-US" dirty="0" smtClean="0"/>
              <a:t>Text-to-Speech makes it easier in general for all people to access online content on mobile devices, increases citizen engagement and strengthens corporate social responsibility by ensuring that information is available in both written and audio format.</a:t>
            </a:r>
          </a:p>
          <a:p>
            <a:endParaRPr lang="en-US" dirty="0"/>
          </a:p>
        </p:txBody>
      </p:sp>
    </p:spTree>
    <p:extLst>
      <p:ext uri="{BB962C8B-B14F-4D97-AF65-F5344CB8AC3E}">
        <p14:creationId xmlns:p14="http://schemas.microsoft.com/office/powerpoint/2010/main" val="4587552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141</TotalTime>
  <Words>870</Words>
  <Application>Microsoft Macintosh PowerPoint</Application>
  <PresentationFormat>Widescreen</PresentationFormat>
  <Paragraphs>38</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Calibri</vt:lpstr>
      <vt:lpstr>Calibri Light</vt:lpstr>
      <vt:lpstr>Courier New</vt:lpstr>
      <vt:lpstr>Mangal</vt:lpstr>
      <vt:lpstr>Arial</vt:lpstr>
      <vt:lpstr>Office Theme</vt:lpstr>
      <vt:lpstr>PowerPoint Presentation</vt:lpstr>
      <vt:lpstr>PowerPoint Presentation</vt:lpstr>
      <vt:lpstr>History</vt:lpstr>
      <vt:lpstr>PowerPoint Presentation</vt:lpstr>
      <vt:lpstr>Text to speech systems</vt:lpstr>
      <vt:lpstr>Examples</vt:lpstr>
      <vt:lpstr>Speech synthesis markup languages</vt:lpstr>
      <vt:lpstr>Benefits / Advantages</vt:lpstr>
      <vt:lpstr>TTS Benefits for End Users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Emmanuel Debrah</dc:creator>
  <cp:lastModifiedBy>Emmanuel Debrah</cp:lastModifiedBy>
  <cp:revision>16</cp:revision>
  <dcterms:created xsi:type="dcterms:W3CDTF">2019-09-29T09:53:49Z</dcterms:created>
  <dcterms:modified xsi:type="dcterms:W3CDTF">2019-09-29T12:15:29Z</dcterms:modified>
</cp:coreProperties>
</file>