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13"/>
  </p:notesMasterIdLst>
  <p:sldIdLst>
    <p:sldId id="256" r:id="rId2"/>
    <p:sldId id="351" r:id="rId3"/>
    <p:sldId id="259" r:id="rId4"/>
    <p:sldId id="279" r:id="rId5"/>
    <p:sldId id="350" r:id="rId6"/>
    <p:sldId id="322" r:id="rId7"/>
    <p:sldId id="345" r:id="rId8"/>
    <p:sldId id="353" r:id="rId9"/>
    <p:sldId id="352" r:id="rId10"/>
    <p:sldId id="355" r:id="rId11"/>
    <p:sldId id="35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3AE"/>
    <a:srgbClr val="B452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3" autoAdjust="0"/>
    <p:restoredTop sz="93168" autoAdjust="0"/>
  </p:normalViewPr>
  <p:slideViewPr>
    <p:cSldViewPr>
      <p:cViewPr>
        <p:scale>
          <a:sx n="66" d="100"/>
          <a:sy n="66" d="100"/>
        </p:scale>
        <p:origin x="-2094" y="-5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48ED2C-E4FD-49A7-B15B-FF380CBF6027}" type="datetimeFigureOut">
              <a:rPr lang="en-US" smtClean="0"/>
              <a:pPr/>
              <a:t>10/17/2013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8DF4A0-6C12-48A3-AE85-D35A44E15E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386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73063" y="2643188"/>
            <a:ext cx="8455025" cy="957262"/>
          </a:xfrm>
          <a:effectLst/>
        </p:spPr>
        <p:txBody>
          <a:bodyPr/>
          <a:lstStyle>
            <a:lvl1pPr>
              <a:defRPr sz="4000">
                <a:solidFill>
                  <a:srgbClr val="000000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00175" y="3598863"/>
            <a:ext cx="6400800" cy="538162"/>
          </a:xfrm>
        </p:spPr>
        <p:txBody>
          <a:bodyPr/>
          <a:lstStyle>
            <a:lvl1pPr marL="0" indent="0" algn="ctr">
              <a:buFontTx/>
              <a:buNone/>
              <a:defRPr sz="2400">
                <a:solidFill>
                  <a:srgbClr val="2D5A87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32045E-A912-4E63-A618-125F728556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8" name="Picture 7" descr="corporate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52400" y="152401"/>
            <a:ext cx="1295400" cy="490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950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latin typeface="+mj-lt"/>
              </a:defRPr>
            </a:lvl1pPr>
            <a:lvl2pPr>
              <a:defRPr sz="24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600"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F31387-1EE6-41CA-AFB4-3BDD4617D0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7" name="Picture 6" descr="corporat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20000" y="6172200"/>
            <a:ext cx="1371600" cy="519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156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52916B-530B-46A2-AD7C-4A58BEF708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7" name="Picture 6" descr="corporat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20000" y="6172200"/>
            <a:ext cx="1371600" cy="519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627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38600" cy="4449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4449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B5008C-8FC3-441E-914F-8A5E55183B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8" name="Picture 7" descr="corporat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20000" y="6172200"/>
            <a:ext cx="1371600" cy="519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206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26B608-0E59-49D5-8DC4-F748B62A18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" name="Picture 9" descr="corporat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20000" y="6172200"/>
            <a:ext cx="1371600" cy="519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347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5E7293-F54B-4DD1-9C45-1A0AEB7E6C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6" name="Picture 5" descr="corporat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20000" y="6172200"/>
            <a:ext cx="1371600" cy="519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454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D0C944-40D5-4024-97C9-6B64F33489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5" name="Picture 4" descr="corporat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20000" y="6172200"/>
            <a:ext cx="1371600" cy="519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905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15AFDE-560F-4DC4-83AB-2FECFE0EC7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8" name="Picture 7" descr="corporat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20000" y="6172200"/>
            <a:ext cx="1371600" cy="519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731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D9423D-2608-4AB5-BBBF-461E4B9F46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8" name="Picture 7" descr="corporat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20000" y="6172200"/>
            <a:ext cx="1371600" cy="519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926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33400"/>
            <a:ext cx="8229600" cy="1036638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FFFFF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76400"/>
            <a:ext cx="8229600" cy="444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fld id="{0152A9FF-3553-4A5E-B392-EF36A0FECA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j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j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j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Kwen.peterson@ravenind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etup.com/sfdevs/" TargetMode="External"/><Relationship Id="rId2" Type="http://schemas.openxmlformats.org/officeDocument/2006/relationships/hyperlink" Target="mailto:kwen.peterson@ravenind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ravenind.com/" TargetMode="External"/><Relationship Id="rId4" Type="http://schemas.openxmlformats.org/officeDocument/2006/relationships/hyperlink" Target="http://southdakotacodecamp.net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eetup.com/sfdevs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southdakotacodecamp.net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895600"/>
            <a:ext cx="8455025" cy="957262"/>
          </a:xfrm>
        </p:spPr>
        <p:txBody>
          <a:bodyPr>
            <a:noAutofit/>
          </a:bodyPr>
          <a:lstStyle/>
          <a:p>
            <a:r>
              <a:rPr lang="en-US" sz="4400" dirty="0" smtClean="0">
                <a:latin typeface="+mj-lt"/>
              </a:rPr>
              <a:t>Raven Industries</a:t>
            </a:r>
            <a:endParaRPr lang="en-US" sz="4400" dirty="0">
              <a:latin typeface="+mj-lt"/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447800" y="4191000"/>
            <a:ext cx="6400800" cy="538162"/>
          </a:xfrm>
        </p:spPr>
        <p:txBody>
          <a:bodyPr/>
          <a:lstStyle/>
          <a:p>
            <a:r>
              <a:rPr lang="en-US" dirty="0" smtClean="0"/>
              <a:t>Kwen Peterson, Senior Software Engineer</a:t>
            </a:r>
          </a:p>
          <a:p>
            <a:r>
              <a:rPr lang="en-US" dirty="0"/>
              <a:t>@</a:t>
            </a:r>
            <a:r>
              <a:rPr lang="en-US" dirty="0" err="1"/>
              <a:t>kwenarik</a:t>
            </a:r>
            <a:endParaRPr lang="en-US" dirty="0"/>
          </a:p>
          <a:p>
            <a:r>
              <a:rPr lang="en-US" dirty="0" smtClean="0">
                <a:latin typeface="+mj-lt"/>
                <a:hlinkClick r:id="rId2"/>
              </a:rPr>
              <a:t>Kwen.peterson@ravenind.com</a:t>
            </a:r>
            <a:endParaRPr lang="en-US" dirty="0" smtClean="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interview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technical blogs to you read?</a:t>
            </a:r>
          </a:p>
          <a:p>
            <a:r>
              <a:rPr lang="en-US" dirty="0" smtClean="0"/>
              <a:t>Do you follow any technical people on Twitter/Facebook/Google+?</a:t>
            </a:r>
          </a:p>
          <a:p>
            <a:r>
              <a:rPr lang="en-US" dirty="0" smtClean="0"/>
              <a:t>Do you have a </a:t>
            </a:r>
            <a:r>
              <a:rPr lang="en-US" dirty="0" err="1" smtClean="0"/>
              <a:t>StackOverFlow</a:t>
            </a:r>
            <a:r>
              <a:rPr lang="en-US" dirty="0" smtClean="0"/>
              <a:t>/</a:t>
            </a:r>
            <a:r>
              <a:rPr lang="en-US" dirty="0" err="1" smtClean="0"/>
              <a:t>GitHub</a:t>
            </a:r>
            <a:r>
              <a:rPr lang="en-US" dirty="0" smtClean="0"/>
              <a:t>/</a:t>
            </a:r>
            <a:r>
              <a:rPr lang="en-US" dirty="0" err="1" smtClean="0"/>
              <a:t>BitBucket</a:t>
            </a:r>
            <a:r>
              <a:rPr lang="en-US" dirty="0"/>
              <a:t> </a:t>
            </a:r>
            <a:r>
              <a:rPr lang="en-US" dirty="0" smtClean="0"/>
              <a:t>etc. account?</a:t>
            </a:r>
          </a:p>
          <a:p>
            <a:r>
              <a:rPr lang="en-US" dirty="0" smtClean="0"/>
              <a:t>Have you been to any code camps or conferences? Have you spoken at any?</a:t>
            </a:r>
          </a:p>
          <a:p>
            <a:r>
              <a:rPr lang="en-US" dirty="0" smtClean="0"/>
              <a:t>Have you contributed to any open source projects?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906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Twitter: @</a:t>
            </a:r>
            <a:r>
              <a:rPr lang="en-US" dirty="0" err="1" smtClean="0"/>
              <a:t>kwenarik</a:t>
            </a:r>
            <a:endParaRPr lang="en-US" dirty="0" smtClean="0"/>
          </a:p>
          <a:p>
            <a:r>
              <a:rPr lang="en-US" dirty="0" smtClean="0">
                <a:hlinkClick r:id="rId2"/>
              </a:rPr>
              <a:t>kwen.peterson@ravenind.com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>
                <a:hlinkClick r:id="rId3"/>
              </a:rPr>
              <a:t>http://www.meetup.com/sfdevs/</a:t>
            </a:r>
            <a:r>
              <a:rPr lang="en-US" dirty="0"/>
              <a:t> </a:t>
            </a:r>
            <a:endParaRPr lang="en-US" dirty="0" smtClean="0"/>
          </a:p>
          <a:p>
            <a:endParaRPr lang="en-US" dirty="0" smtClean="0">
              <a:hlinkClick r:id="rId4"/>
            </a:endParaRPr>
          </a:p>
          <a:p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://southdakotacodecamp.net/</a:t>
            </a:r>
            <a:r>
              <a:rPr lang="en-US" dirty="0"/>
              <a:t> </a:t>
            </a:r>
            <a:r>
              <a:rPr lang="en-US" dirty="0" smtClean="0"/>
              <a:t>(Nov. 9</a:t>
            </a:r>
            <a:r>
              <a:rPr lang="en-US" baseline="30000" dirty="0" smtClean="0"/>
              <a:t>th</a:t>
            </a:r>
            <a:r>
              <a:rPr lang="en-US" dirty="0" smtClean="0"/>
              <a:t>!)</a:t>
            </a:r>
          </a:p>
          <a:p>
            <a:pPr marL="0" indent="0">
              <a:buNone/>
            </a:pPr>
            <a:endParaRPr lang="en-US" dirty="0" smtClean="0">
              <a:hlinkClick r:id="rId5"/>
            </a:endParaRPr>
          </a:p>
          <a:p>
            <a:r>
              <a:rPr lang="en-US" dirty="0" smtClean="0">
                <a:hlinkClick r:id="rId5"/>
              </a:rPr>
              <a:t>http</a:t>
            </a:r>
            <a:r>
              <a:rPr lang="en-US" dirty="0">
                <a:hlinkClick r:id="rId5"/>
              </a:rPr>
              <a:t>://ravenind.com</a:t>
            </a:r>
            <a:r>
              <a:rPr lang="en-US" dirty="0" smtClean="0">
                <a:hlinkClick r:id="rId5"/>
              </a:rPr>
              <a:t>/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964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Graduated from DSU in 2003 with a Computer Science Degree and a handful of minors</a:t>
            </a:r>
          </a:p>
          <a:p>
            <a:endParaRPr lang="en-US" dirty="0"/>
          </a:p>
          <a:p>
            <a:r>
              <a:rPr lang="en-US" dirty="0" smtClean="0"/>
              <a:t>Dean Halverson was a new professor here when I was a freshman</a:t>
            </a:r>
          </a:p>
          <a:p>
            <a:endParaRPr lang="en-US" dirty="0"/>
          </a:p>
          <a:p>
            <a:r>
              <a:rPr lang="en-US" dirty="0" err="1" smtClean="0"/>
              <a:t>Gylling</a:t>
            </a:r>
            <a:r>
              <a:rPr lang="en-US" dirty="0" smtClean="0"/>
              <a:t> Data Management (5) </a:t>
            </a:r>
            <a:r>
              <a:rPr lang="en-US" dirty="0" smtClean="0">
                <a:sym typeface="Wingdings" panose="05000000000000000000" pitchFamily="2" charset="2"/>
              </a:rPr>
              <a:t> Martin Group / CHR Solutions (4)  Raven Industries (1)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838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7"/>
          <p:cNvSpPr>
            <a:spLocks noChangeArrowheads="1"/>
          </p:cNvSpPr>
          <p:nvPr/>
        </p:nvSpPr>
        <p:spPr bwMode="auto">
          <a:xfrm>
            <a:off x="1371600" y="1524000"/>
            <a:ext cx="54102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Char char="•"/>
            </a:pPr>
            <a:endParaRPr lang="en-US" sz="2400" dirty="0">
              <a:latin typeface="Myriad Pro" pitchFamily="34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+mj-lt"/>
              </a:rPr>
              <a:t>Raven Industries, Inc.</a:t>
            </a:r>
            <a:br>
              <a:rPr lang="en-US" dirty="0" smtClean="0">
                <a:latin typeface="+mj-lt"/>
              </a:rPr>
            </a:br>
            <a:r>
              <a:rPr lang="en-US" sz="2000" dirty="0" smtClean="0">
                <a:latin typeface="+mj-lt"/>
              </a:rPr>
              <a:t>CEO- Dan Rykhus</a:t>
            </a:r>
            <a:endParaRPr lang="en-US" sz="2000" dirty="0">
              <a:latin typeface="+mj-lt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609600" y="1676400"/>
            <a:ext cx="7498080" cy="4724400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+mj-lt"/>
              </a:rPr>
              <a:t>Founded in 1956</a:t>
            </a:r>
          </a:p>
          <a:p>
            <a:pPr>
              <a:spcBef>
                <a:spcPct val="20000"/>
              </a:spcBef>
              <a:buFont typeface="Arial" pitchFamily="34" charset="0"/>
              <a:buChar char="•"/>
            </a:pPr>
            <a:r>
              <a:rPr lang="en-US" dirty="0" smtClean="0">
                <a:latin typeface="+mj-lt"/>
              </a:rPr>
              <a:t>Locations</a:t>
            </a:r>
          </a:p>
          <a:p>
            <a:pPr lvl="1">
              <a:spcBef>
                <a:spcPct val="20000"/>
              </a:spcBef>
              <a:buFont typeface="Arial" pitchFamily="34" charset="0"/>
              <a:buChar char="•"/>
            </a:pPr>
            <a:r>
              <a:rPr lang="en-US" dirty="0" smtClean="0">
                <a:latin typeface="+mj-lt"/>
              </a:rPr>
              <a:t>Sioux Falls, SD (HQ)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latin typeface="+mj-lt"/>
              </a:rPr>
              <a:t>Madison, SD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latin typeface="+mj-lt"/>
              </a:rPr>
              <a:t>St. Louis, MO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latin typeface="+mj-lt"/>
              </a:rPr>
              <a:t>Austin, TX</a:t>
            </a:r>
          </a:p>
          <a:p>
            <a:pPr lvl="1">
              <a:buFont typeface="Arial" pitchFamily="34" charset="0"/>
              <a:buChar char="•"/>
            </a:pPr>
            <a:r>
              <a:rPr lang="en-US" dirty="0" err="1" smtClean="0">
                <a:latin typeface="+mj-lt"/>
              </a:rPr>
              <a:t>Sulphur</a:t>
            </a:r>
            <a:r>
              <a:rPr lang="en-US" dirty="0" smtClean="0">
                <a:latin typeface="+mj-lt"/>
              </a:rPr>
              <a:t> Springs, TX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+mj-lt"/>
              </a:rPr>
              <a:t>Publicly Traded (NASDAQ: RAVN)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+mj-lt"/>
              </a:rPr>
              <a:t>1300+ Team Members</a:t>
            </a:r>
          </a:p>
          <a:p>
            <a:pPr>
              <a:buFont typeface="Arial" pitchFamily="34" charset="0"/>
              <a:buChar char="•"/>
            </a:pPr>
            <a:r>
              <a:rPr lang="en-US" smtClean="0">
                <a:latin typeface="+mj-lt"/>
              </a:rPr>
              <a:t> Four Divisions</a:t>
            </a:r>
            <a:endParaRPr lang="en-US" dirty="0" smtClean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pic>
        <p:nvPicPr>
          <p:cNvPr id="1026" name="Picture 2" descr="H:\PR\Buildings\Headquarters Building\raven exteriors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4" r="3938"/>
          <a:stretch/>
        </p:blipFill>
        <p:spPr bwMode="auto">
          <a:xfrm>
            <a:off x="5410200" y="1680029"/>
            <a:ext cx="3349256" cy="28424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8580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+mj-lt"/>
              </a:rPr>
              <a:t>Applied Technology Division</a:t>
            </a:r>
            <a:br>
              <a:rPr lang="en-US" dirty="0" smtClean="0">
                <a:latin typeface="+mj-lt"/>
              </a:rPr>
            </a:br>
            <a:r>
              <a:rPr lang="en-US" sz="2000" dirty="0" smtClean="0">
                <a:solidFill>
                  <a:srgbClr val="0073AE"/>
                </a:solidFill>
              </a:rPr>
              <a:t>Solutions that Feed the World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05000"/>
            <a:ext cx="7696200" cy="47244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+mj-lt"/>
              </a:rPr>
              <a:t>ATD is </a:t>
            </a:r>
            <a:r>
              <a:rPr lang="en-US" sz="2400" dirty="0">
                <a:latin typeface="+mj-lt"/>
              </a:rPr>
              <a:t>a world leader </a:t>
            </a:r>
            <a:r>
              <a:rPr lang="en-US" sz="2400" dirty="0" smtClean="0">
                <a:latin typeface="+mj-lt"/>
              </a:rPr>
              <a:t>in precision </a:t>
            </a:r>
            <a:r>
              <a:rPr lang="en-US" sz="2400" dirty="0">
                <a:latin typeface="+mj-lt"/>
              </a:rPr>
              <a:t>agriculture, creating </a:t>
            </a:r>
            <a:r>
              <a:rPr lang="en-US" sz="2400" dirty="0" smtClean="0">
                <a:latin typeface="+mj-lt"/>
              </a:rPr>
              <a:t>groundbreaking ideas </a:t>
            </a:r>
            <a:r>
              <a:rPr lang="en-US" sz="2400" dirty="0">
                <a:latin typeface="+mj-lt"/>
              </a:rPr>
              <a:t>and products that improve the position </a:t>
            </a:r>
            <a:r>
              <a:rPr lang="en-US" sz="2400" dirty="0" smtClean="0">
                <a:latin typeface="+mj-lt"/>
              </a:rPr>
              <a:t>of growers </a:t>
            </a:r>
            <a:r>
              <a:rPr lang="en-US" sz="2400" dirty="0">
                <a:latin typeface="+mj-lt"/>
              </a:rPr>
              <a:t>around the world. </a:t>
            </a:r>
            <a:endParaRPr lang="en-US" sz="2400" dirty="0" smtClean="0">
              <a:latin typeface="+mj-lt"/>
            </a:endParaRPr>
          </a:p>
          <a:p>
            <a:pPr lvl="1">
              <a:buFont typeface="Arial" pitchFamily="34" charset="0"/>
              <a:buChar char="•"/>
            </a:pPr>
            <a:r>
              <a:rPr lang="en-US" sz="2200" dirty="0" smtClean="0">
                <a:latin typeface="+mj-lt"/>
              </a:rPr>
              <a:t>Field Computers</a:t>
            </a:r>
          </a:p>
          <a:p>
            <a:pPr lvl="1">
              <a:buFont typeface="Arial" pitchFamily="34" charset="0"/>
              <a:buChar char="•"/>
            </a:pPr>
            <a:r>
              <a:rPr lang="en-US" sz="2200" dirty="0" smtClean="0">
                <a:latin typeface="+mj-lt"/>
              </a:rPr>
              <a:t>Guidance &amp; Steering</a:t>
            </a:r>
          </a:p>
          <a:p>
            <a:pPr lvl="1">
              <a:buFont typeface="Arial" pitchFamily="34" charset="0"/>
              <a:buChar char="•"/>
            </a:pPr>
            <a:r>
              <a:rPr lang="en-US" sz="2200" dirty="0" smtClean="0">
                <a:latin typeface="+mj-lt"/>
              </a:rPr>
              <a:t>Application Controls</a:t>
            </a:r>
          </a:p>
          <a:p>
            <a:pPr lvl="1">
              <a:buFont typeface="Arial" pitchFamily="34" charset="0"/>
              <a:buChar char="•"/>
            </a:pPr>
            <a:r>
              <a:rPr lang="en-US" sz="2200" dirty="0" smtClean="0">
                <a:latin typeface="+mj-lt"/>
              </a:rPr>
              <a:t>Boom Controls</a:t>
            </a:r>
          </a:p>
          <a:p>
            <a:pPr lvl="1">
              <a:buFont typeface="Arial" pitchFamily="34" charset="0"/>
              <a:buChar char="•"/>
            </a:pPr>
            <a:r>
              <a:rPr lang="en-US" sz="2200" dirty="0" smtClean="0">
                <a:latin typeface="+mj-lt"/>
              </a:rPr>
              <a:t>Planter and Seeder Controls</a:t>
            </a:r>
          </a:p>
          <a:p>
            <a:pPr lvl="1">
              <a:buFont typeface="Arial" pitchFamily="34" charset="0"/>
              <a:buChar char="•"/>
            </a:pPr>
            <a:r>
              <a:rPr lang="en-US" sz="2200" dirty="0" smtClean="0">
                <a:latin typeface="+mj-lt"/>
              </a:rPr>
              <a:t>Harvest Controls</a:t>
            </a:r>
          </a:p>
          <a:p>
            <a:pPr lvl="1">
              <a:buFont typeface="Arial" pitchFamily="34" charset="0"/>
              <a:buChar char="•"/>
            </a:pPr>
            <a:r>
              <a:rPr lang="en-US" sz="2200" dirty="0" smtClean="0">
                <a:latin typeface="+mj-lt"/>
              </a:rPr>
              <a:t>Slingshot®</a:t>
            </a:r>
            <a:endParaRPr lang="en-US" sz="2200" dirty="0">
              <a:latin typeface="+mj-lt"/>
            </a:endParaRPr>
          </a:p>
        </p:txBody>
      </p:sp>
      <p:pic>
        <p:nvPicPr>
          <p:cNvPr id="4" name="Picture 2" descr="\\raven\users\Downtown\kct\My Documents\PR\ATD\Raven-6136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814" y="3352800"/>
            <a:ext cx="3544264" cy="23650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Felix Baumgartner – Red Bull</a:t>
            </a:r>
            <a:endParaRPr lang="en-US" dirty="0"/>
          </a:p>
        </p:txBody>
      </p:sp>
      <p:pic>
        <p:nvPicPr>
          <p:cNvPr id="2050" name="Picture 2" descr="http://funnypicturesplus.com/wp-content/uploads/2012/10/felix-space-jump-funny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344"/>
          <a:stretch/>
        </p:blipFill>
        <p:spPr bwMode="auto">
          <a:xfrm>
            <a:off x="609600" y="1745343"/>
            <a:ext cx="6781800" cy="4874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8517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609599" y="1905000"/>
            <a:ext cx="8106785" cy="42359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+mj-lt"/>
              </a:rPr>
              <a:t>World </a:t>
            </a:r>
            <a:r>
              <a:rPr lang="en-US" sz="2400" dirty="0">
                <a:latin typeface="+mj-lt"/>
              </a:rPr>
              <a:t>leader in the design and manufacture of aerospace, surveillance </a:t>
            </a:r>
            <a:r>
              <a:rPr lang="en-US" sz="2400" dirty="0" smtClean="0">
                <a:latin typeface="+mj-lt"/>
              </a:rPr>
              <a:t>technology</a:t>
            </a:r>
            <a:r>
              <a:rPr lang="en-US" sz="2400" dirty="0">
                <a:latin typeface="+mj-lt"/>
              </a:rPr>
              <a:t>, electronics and specialty sewn </a:t>
            </a:r>
            <a:r>
              <a:rPr lang="en-US" sz="2400" dirty="0" smtClean="0">
                <a:latin typeface="+mj-lt"/>
              </a:rPr>
              <a:t>products</a:t>
            </a:r>
            <a:endParaRPr lang="en-US" sz="2400" dirty="0">
              <a:latin typeface="+mj-lt"/>
            </a:endParaRPr>
          </a:p>
          <a:p>
            <a:pPr lvl="1">
              <a:buClr>
                <a:srgbClr val="0073AE"/>
              </a:buClr>
              <a:buFont typeface="Arial" pitchFamily="34" charset="0"/>
              <a:buChar char="•"/>
            </a:pPr>
            <a:r>
              <a:rPr lang="en-US" sz="2000" dirty="0" smtClean="0"/>
              <a:t>Tethered Aerostats</a:t>
            </a:r>
          </a:p>
          <a:p>
            <a:pPr lvl="1">
              <a:buClr>
                <a:srgbClr val="0073AE"/>
              </a:buClr>
              <a:buFont typeface="Arial" pitchFamily="34" charset="0"/>
              <a:buChar char="•"/>
            </a:pPr>
            <a:r>
              <a:rPr lang="en-US" sz="2000" dirty="0" smtClean="0"/>
              <a:t>Radar Systems</a:t>
            </a:r>
          </a:p>
          <a:p>
            <a:pPr lvl="1">
              <a:buClr>
                <a:srgbClr val="0073AE"/>
              </a:buClr>
              <a:buFont typeface="Arial" pitchFamily="34" charset="0"/>
              <a:buChar char="•"/>
            </a:pPr>
            <a:r>
              <a:rPr lang="en-US" sz="2000" dirty="0" smtClean="0"/>
              <a:t>Project Loon, </a:t>
            </a:r>
            <a:br>
              <a:rPr lang="en-US" sz="2000" dirty="0" smtClean="0"/>
            </a:br>
            <a:r>
              <a:rPr lang="en-US" sz="2000" dirty="0" smtClean="0"/>
              <a:t>in Collaboration with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96" r="7278"/>
          <a:stretch/>
        </p:blipFill>
        <p:spPr>
          <a:xfrm>
            <a:off x="5638800" y="3044371"/>
            <a:ext cx="3045139" cy="2743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6172200"/>
            <a:ext cx="1371600" cy="520861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Raven Aerostar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sz="2000" dirty="0">
                <a:solidFill>
                  <a:srgbClr val="0073AE"/>
                </a:solidFill>
              </a:rPr>
              <a:t>Solutions that Save Lives</a:t>
            </a:r>
            <a:endParaRPr lang="en-US" dirty="0">
              <a:latin typeface="+mj-lt"/>
            </a:endParaRPr>
          </a:p>
        </p:txBody>
      </p:sp>
      <p:pic>
        <p:nvPicPr>
          <p:cNvPr id="1029" name="Picture 5" descr="https://www.google.com/images/srpr/logo11w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648200"/>
            <a:ext cx="3657600" cy="1291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674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533400"/>
            <a:ext cx="6858000" cy="914400"/>
          </a:xfrm>
        </p:spPr>
        <p:txBody>
          <a:bodyPr>
            <a:normAutofit/>
          </a:bodyPr>
          <a:lstStyle/>
          <a:p>
            <a:r>
              <a:rPr lang="en-US" dirty="0" smtClean="0">
                <a:effectLst/>
                <a:latin typeface="+mj-lt"/>
              </a:rPr>
              <a:t>Engineered Films Division</a:t>
            </a:r>
            <a:br>
              <a:rPr lang="en-US" dirty="0" smtClean="0">
                <a:effectLst/>
                <a:latin typeface="+mj-lt"/>
              </a:rPr>
            </a:br>
            <a:r>
              <a:rPr lang="en-US" sz="2200" dirty="0">
                <a:solidFill>
                  <a:srgbClr val="0073AE"/>
                </a:solidFill>
              </a:rPr>
              <a:t>Solutions that </a:t>
            </a:r>
            <a:r>
              <a:rPr lang="en-US" sz="2200" dirty="0" smtClean="0">
                <a:solidFill>
                  <a:srgbClr val="0073AE"/>
                </a:solidFill>
              </a:rPr>
              <a:t>Protect the Environment</a:t>
            </a:r>
            <a:endParaRPr lang="en-US" sz="2200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99" y="1752600"/>
            <a:ext cx="8657771" cy="4373563"/>
          </a:xfrm>
        </p:spPr>
        <p:txBody>
          <a:bodyPr>
            <a:noAutofit/>
          </a:bodyPr>
          <a:lstStyle/>
          <a:p>
            <a:pPr marL="342900" indent="-228600">
              <a:spcBef>
                <a:spcPts val="1800"/>
              </a:spcBef>
            </a:pPr>
            <a:r>
              <a:rPr lang="en-US" sz="2400" spc="-20" dirty="0" smtClean="0">
                <a:latin typeface="+mj-lt"/>
              </a:rPr>
              <a:t>Leading manufacturer of high-quality polymer films and sheeting marketed throughout the United States and abroad.</a:t>
            </a:r>
          </a:p>
          <a:p>
            <a:pPr lvl="1">
              <a:spcBef>
                <a:spcPts val="500"/>
              </a:spcBef>
              <a:buFont typeface="Arial" pitchFamily="34" charset="0"/>
              <a:buChar char="•"/>
            </a:pPr>
            <a:r>
              <a:rPr lang="en-US" sz="2200" dirty="0">
                <a:cs typeface="Arial" pitchFamily="34" charset="0"/>
              </a:rPr>
              <a:t>Ag Covers &amp; </a:t>
            </a:r>
            <a:r>
              <a:rPr lang="en-US" sz="2200" dirty="0" smtClean="0">
                <a:cs typeface="Arial" pitchFamily="34" charset="0"/>
              </a:rPr>
              <a:t>Pit Liners</a:t>
            </a:r>
            <a:endParaRPr lang="en-US" sz="2200" dirty="0">
              <a:cs typeface="Arial" pitchFamily="34" charset="0"/>
            </a:endParaRPr>
          </a:p>
          <a:p>
            <a:pPr lvl="1">
              <a:spcBef>
                <a:spcPts val="500"/>
              </a:spcBef>
              <a:buFont typeface="Arial" pitchFamily="34" charset="0"/>
              <a:buChar char="•"/>
            </a:pPr>
            <a:r>
              <a:rPr lang="en-US" sz="2200" dirty="0" smtClean="0">
                <a:latin typeface="+mj-lt"/>
                <a:cs typeface="Arial" pitchFamily="34" charset="0"/>
              </a:rPr>
              <a:t>Geo </a:t>
            </a:r>
            <a:r>
              <a:rPr lang="en-US" sz="2200" dirty="0">
                <a:latin typeface="+mj-lt"/>
                <a:cs typeface="Arial" pitchFamily="34" charset="0"/>
              </a:rPr>
              <a:t>Liners &amp; </a:t>
            </a:r>
            <a:r>
              <a:rPr lang="en-US" sz="2200" dirty="0" smtClean="0">
                <a:latin typeface="+mj-lt"/>
                <a:cs typeface="Arial" pitchFamily="34" charset="0"/>
              </a:rPr>
              <a:t>Covers</a:t>
            </a:r>
          </a:p>
          <a:p>
            <a:pPr lvl="1">
              <a:spcBef>
                <a:spcPts val="500"/>
              </a:spcBef>
              <a:buFont typeface="Arial" pitchFamily="34" charset="0"/>
              <a:buChar char="•"/>
            </a:pPr>
            <a:r>
              <a:rPr lang="en-US" sz="2200" dirty="0" smtClean="0">
                <a:cs typeface="Arial" pitchFamily="34" charset="0"/>
              </a:rPr>
              <a:t>Construction Films</a:t>
            </a:r>
            <a:endParaRPr lang="en-US" sz="2200" dirty="0">
              <a:cs typeface="Arial" pitchFamily="34" charset="0"/>
            </a:endParaRPr>
          </a:p>
          <a:p>
            <a:pPr lvl="1">
              <a:spcBef>
                <a:spcPts val="500"/>
              </a:spcBef>
              <a:buFont typeface="Arial" pitchFamily="34" charset="0"/>
              <a:buChar char="•"/>
            </a:pPr>
            <a:endParaRPr lang="en-US" sz="2200" dirty="0">
              <a:latin typeface="+mj-lt"/>
              <a:cs typeface="Arial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2819400"/>
            <a:ext cx="4267201" cy="28448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57516" y="3849914"/>
            <a:ext cx="2431142" cy="256182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88389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Sioux Falls Developers 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http://www.meetup.com/sfdevs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~150 members</a:t>
            </a:r>
          </a:p>
          <a:p>
            <a:r>
              <a:rPr lang="en-US" dirty="0" smtClean="0"/>
              <a:t>Hosted ‘monthly’ in Sioux Falls</a:t>
            </a:r>
          </a:p>
          <a:p>
            <a:r>
              <a:rPr lang="en-US" dirty="0" smtClean="0"/>
              <a:t>1-2 hour long discussion/presentation, given by local talent all the way up to Scott </a:t>
            </a:r>
            <a:r>
              <a:rPr lang="en-US" dirty="0" err="1" smtClean="0"/>
              <a:t>Hanselman</a:t>
            </a:r>
            <a:endParaRPr lang="en-US" dirty="0" smtClean="0"/>
          </a:p>
          <a:p>
            <a:pPr lvl="1"/>
            <a:r>
              <a:rPr lang="en-US" dirty="0" smtClean="0"/>
              <a:t>Excellent learning opportunity</a:t>
            </a:r>
          </a:p>
          <a:p>
            <a:pPr lvl="1"/>
            <a:r>
              <a:rPr lang="en-US" dirty="0" smtClean="0"/>
              <a:t>Excellent networking opportunity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499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South Dakota Code Camp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http://southdakotacodecamp.net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November 9</a:t>
            </a:r>
            <a:r>
              <a:rPr lang="en-US" baseline="30000" dirty="0" smtClean="0"/>
              <a:t>th</a:t>
            </a:r>
            <a:r>
              <a:rPr lang="en-US" dirty="0" smtClean="0"/>
              <a:t> @ </a:t>
            </a:r>
            <a:r>
              <a:rPr lang="en-US" dirty="0" err="1" smtClean="0"/>
              <a:t>Augustana</a:t>
            </a:r>
            <a:endParaRPr lang="en-US" dirty="0" smtClean="0"/>
          </a:p>
          <a:p>
            <a:r>
              <a:rPr lang="en-US" dirty="0" smtClean="0"/>
              <a:t>What’s a code camp?</a:t>
            </a:r>
          </a:p>
          <a:p>
            <a:pPr lvl="1"/>
            <a:r>
              <a:rPr lang="en-US" dirty="0" smtClean="0"/>
              <a:t>Collection of 1 hour long talks, spread across multiple tracks.</a:t>
            </a:r>
          </a:p>
          <a:p>
            <a:pPr lvl="2"/>
            <a:r>
              <a:rPr lang="en-US" dirty="0" smtClean="0"/>
              <a:t>Angular, </a:t>
            </a:r>
            <a:r>
              <a:rPr lang="en-US" dirty="0" err="1" smtClean="0"/>
              <a:t>Powershell</a:t>
            </a:r>
            <a:r>
              <a:rPr lang="en-US" dirty="0" smtClean="0"/>
              <a:t>, Fiddler, Web Sockets, </a:t>
            </a:r>
            <a:r>
              <a:rPr lang="en-US" dirty="0" err="1" smtClean="0"/>
              <a:t>MongoDB</a:t>
            </a:r>
            <a:r>
              <a:rPr lang="en-US" dirty="0" smtClean="0"/>
              <a:t>, </a:t>
            </a:r>
            <a:r>
              <a:rPr lang="en-US" dirty="0" err="1" smtClean="0"/>
              <a:t>NodeJS</a:t>
            </a:r>
            <a:r>
              <a:rPr lang="en-US" dirty="0" smtClean="0"/>
              <a:t>, ASP.NET Web API, </a:t>
            </a:r>
            <a:r>
              <a:rPr lang="en-US" dirty="0" err="1" smtClean="0"/>
              <a:t>ServiceStack</a:t>
            </a:r>
            <a:r>
              <a:rPr lang="en-US" dirty="0" smtClean="0"/>
              <a:t>, ASP.NET MVC</a:t>
            </a:r>
          </a:p>
          <a:p>
            <a:r>
              <a:rPr lang="en-US" dirty="0" smtClean="0"/>
              <a:t>Lunch, snacks &amp; raffle prizes</a:t>
            </a:r>
          </a:p>
          <a:p>
            <a:pPr lvl="1"/>
            <a:r>
              <a:rPr lang="en-US" dirty="0" smtClean="0"/>
              <a:t>Amazing place to 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651163"/>
      </p:ext>
    </p:extLst>
  </p:cSld>
  <p:clrMapOvr>
    <a:masterClrMapping/>
  </p:clrMapOvr>
</p:sld>
</file>

<file path=ppt/theme/theme1.xml><?xml version="1.0" encoding="utf-8"?>
<a:theme xmlns:a="http://schemas.openxmlformats.org/drawingml/2006/main" name="BusinessBg01_co_18_print_CrystalGraphics.com_PowerPoint_Templates">
  <a:themeElements>
    <a:clrScheme name="Default Design 13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66CCFF"/>
      </a:accent1>
      <a:accent2>
        <a:srgbClr val="FFCC00"/>
      </a:accent2>
      <a:accent3>
        <a:srgbClr val="FFFFFF"/>
      </a:accent3>
      <a:accent4>
        <a:srgbClr val="000000"/>
      </a:accent4>
      <a:accent5>
        <a:srgbClr val="B8E2FF"/>
      </a:accent5>
      <a:accent6>
        <a:srgbClr val="E7B900"/>
      </a:accent6>
      <a:hlink>
        <a:srgbClr val="FF9933"/>
      </a:hlink>
      <a:folHlink>
        <a:srgbClr val="5F5F5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66CCFF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E7B900"/>
        </a:accent6>
        <a:hlink>
          <a:srgbClr val="FF9933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BusinessBg01_co_18_print_CrystalGraphics.com_PowerPoint_Templates</Template>
  <TotalTime>2762</TotalTime>
  <Words>388</Words>
  <Application>Microsoft Office PowerPoint</Application>
  <PresentationFormat>On-screen Show (4:3)</PresentationFormat>
  <Paragraphs>72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BusinessBg01_co_18_print_CrystalGraphics.com_PowerPoint_Templates</vt:lpstr>
      <vt:lpstr>Raven Industries</vt:lpstr>
      <vt:lpstr>About me</vt:lpstr>
      <vt:lpstr>Raven Industries, Inc. CEO- Dan Rykhus</vt:lpstr>
      <vt:lpstr>Applied Technology Division Solutions that Feed the World</vt:lpstr>
      <vt:lpstr>Felix Baumgartner – Red Bull</vt:lpstr>
      <vt:lpstr>Raven Aerostar Solutions that Save Lives</vt:lpstr>
      <vt:lpstr>Engineered Films Division Solutions that Protect the Environment</vt:lpstr>
      <vt:lpstr>Sioux Falls Developers Group</vt:lpstr>
      <vt:lpstr>South Dakota Code Camp</vt:lpstr>
      <vt:lpstr>My interview questions</vt:lpstr>
      <vt:lpstr>Closing</vt:lpstr>
    </vt:vector>
  </TitlesOfParts>
  <Company>Raven Industries,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Raven Industries</dc:title>
  <dc:creator>jlm</dc:creator>
  <cp:lastModifiedBy>Kwen Peterson</cp:lastModifiedBy>
  <cp:revision>198</cp:revision>
  <dcterms:created xsi:type="dcterms:W3CDTF">2010-11-24T17:08:28Z</dcterms:created>
  <dcterms:modified xsi:type="dcterms:W3CDTF">2013-10-17T06:55:28Z</dcterms:modified>
</cp:coreProperties>
</file>