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9"/>
  </p:notesMasterIdLst>
  <p:handoutMasterIdLst>
    <p:handoutMasterId r:id="rId10"/>
  </p:handoutMasterIdLst>
  <p:sldIdLst>
    <p:sldId id="305" r:id="rId2"/>
    <p:sldId id="304" r:id="rId3"/>
    <p:sldId id="306" r:id="rId4"/>
    <p:sldId id="307" r:id="rId5"/>
    <p:sldId id="303" r:id="rId6"/>
    <p:sldId id="309" r:id="rId7"/>
    <p:sldId id="3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en Peterson" initials="KP" lastIdx="2" clrIdx="0">
    <p:extLst>
      <p:ext uri="{19B8F6BF-5375-455C-9EA6-DF929625EA0E}">
        <p15:presenceInfo xmlns:p15="http://schemas.microsoft.com/office/powerpoint/2012/main" userId="S-1-5-21-2711560496-889869848-2104954616-219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86536" autoAdjust="0"/>
  </p:normalViewPr>
  <p:slideViewPr>
    <p:cSldViewPr snapToGrid="0">
      <p:cViewPr varScale="1">
        <p:scale>
          <a:sx n="101" d="100"/>
          <a:sy n="101" d="100"/>
        </p:scale>
        <p:origin x="702" y="96"/>
      </p:cViewPr>
      <p:guideLst/>
    </p:cSldViewPr>
  </p:slideViewPr>
  <p:outlineViewPr>
    <p:cViewPr>
      <p:scale>
        <a:sx n="33" d="100"/>
        <a:sy n="33" d="100"/>
      </p:scale>
      <p:origin x="0" y="-110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51702-F5E9-4FAE-9A57-4B47AA0228E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2F638-E504-4571-8F35-7E0D899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0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7079-807B-45B7-AFA2-01B2DAE5F07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C673-B45A-4FC5-807D-444F990E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3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Basketball</a:t>
            </a:r>
            <a:r>
              <a:rPr lang="en-US" baseline="0" dirty="0" smtClean="0"/>
              <a:t> analogy of shooting free throws after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C673-B45A-4FC5-807D-444F990EA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0" y="0"/>
            <a:ext cx="12192000" cy="519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4200135"/>
            <a:ext cx="12192000" cy="999242"/>
          </a:xfrm>
          <a:solidFill>
            <a:srgbClr val="FFFFFF">
              <a:alpha val="80000"/>
            </a:srgbClr>
          </a:solidFill>
        </p:spPr>
        <p:txBody>
          <a:bodyPr anchor="ctr"/>
          <a:lstStyle>
            <a:lvl1pPr algn="ctr">
              <a:defRPr baseline="0">
                <a:solidFill>
                  <a:schemeClr val="tx2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5298162"/>
            <a:ext cx="9144000" cy="697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00">
                <a:solidFill>
                  <a:schemeClr val="tx1"/>
                </a:solidFill>
              </a:defRPr>
            </a:lvl1pPr>
            <a:lvl2pPr marL="27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5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9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3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0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74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2D72ED8-6D14-44E7-937D-2E2A761133A4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dirty="0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067840"/>
            <a:ext cx="5120640" cy="365760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443802"/>
            <a:ext cx="5120640" cy="2011680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33160" y="1067840"/>
            <a:ext cx="5120640" cy="365760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14FA3AA-9203-4FA6-B8D0-C22E38DE1117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4701"/>
            <a:ext cx="10515600" cy="519458"/>
          </a:xfrm>
        </p:spPr>
        <p:txBody>
          <a:bodyPr anchor="b">
            <a:noAutofit/>
          </a:bodyPr>
          <a:lstStyle>
            <a:lvl1pPr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6"/>
          </p:nvPr>
        </p:nvSpPr>
        <p:spPr>
          <a:xfrm>
            <a:off x="6233160" y="1443802"/>
            <a:ext cx="5120640" cy="2011680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38200" y="3591004"/>
            <a:ext cx="5120640" cy="365760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8"/>
          </p:nvPr>
        </p:nvSpPr>
        <p:spPr>
          <a:xfrm>
            <a:off x="838200" y="3966966"/>
            <a:ext cx="5120640" cy="2011680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33160" y="3591004"/>
            <a:ext cx="5120640" cy="365760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20"/>
          </p:nvPr>
        </p:nvSpPr>
        <p:spPr>
          <a:xfrm>
            <a:off x="6233160" y="3966966"/>
            <a:ext cx="5120640" cy="2011680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5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591378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AF23A80-59F1-4624-824B-4BCD9D24270A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hoto,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1108075"/>
            <a:ext cx="12192000" cy="348138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1108076"/>
            <a:ext cx="5688013" cy="3481388"/>
          </a:xfrm>
          <a:prstGeom prst="homePlat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txBody>
          <a:bodyPr anchor="ctr"/>
          <a:lstStyle>
            <a:lvl1pPr marL="288925" indent="0" algn="l">
              <a:spcBef>
                <a:spcPts val="0"/>
              </a:spcBef>
              <a:defRPr cap="all" baseline="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38413" y="725281"/>
            <a:ext cx="10405787" cy="825224"/>
          </a:xfrm>
        </p:spPr>
        <p:txBody>
          <a:bodyPr>
            <a:noAutofit/>
          </a:bodyPr>
          <a:lstStyle>
            <a:lvl1pPr>
              <a:defRPr sz="4400" cap="all" baseline="0">
                <a:solidFill>
                  <a:schemeClr val="bg2"/>
                </a:solidFill>
                <a:latin typeface="Segoe UI Semibold" panose="020B0702040204020203" pitchFamily="34" charset="0"/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D5A9F92-7DA3-4998-B93B-E0D3A8EADF81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6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hoto, Moderate Tex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3"/>
          <p:cNvSpPr/>
          <p:nvPr userDrawn="1"/>
        </p:nvSpPr>
        <p:spPr bwMode="auto">
          <a:xfrm flipH="1">
            <a:off x="10586905" y="1359017"/>
            <a:ext cx="1605092" cy="3144895"/>
          </a:xfrm>
          <a:custGeom>
            <a:avLst/>
            <a:gdLst>
              <a:gd name="connsiteX0" fmla="*/ 0 w 2448273"/>
              <a:gd name="connsiteY0" fmla="*/ 0 h 3112939"/>
              <a:gd name="connsiteX1" fmla="*/ 1224137 w 2448273"/>
              <a:gd name="connsiteY1" fmla="*/ 0 h 3112939"/>
              <a:gd name="connsiteX2" fmla="*/ 2448273 w 2448273"/>
              <a:gd name="connsiteY2" fmla="*/ 1556470 h 3112939"/>
              <a:gd name="connsiteX3" fmla="*/ 1224137 w 2448273"/>
              <a:gd name="connsiteY3" fmla="*/ 3112939 h 3112939"/>
              <a:gd name="connsiteX4" fmla="*/ 0 w 2448273"/>
              <a:gd name="connsiteY4" fmla="*/ 3112939 h 3112939"/>
              <a:gd name="connsiteX5" fmla="*/ 0 w 2448273"/>
              <a:gd name="connsiteY5" fmla="*/ 0 h 3112939"/>
              <a:gd name="connsiteX0" fmla="*/ 0 w 1224137"/>
              <a:gd name="connsiteY0" fmla="*/ 0 h 3112939"/>
              <a:gd name="connsiteX1" fmla="*/ 1224137 w 1224137"/>
              <a:gd name="connsiteY1" fmla="*/ 0 h 3112939"/>
              <a:gd name="connsiteX2" fmla="*/ 306652 w 1224137"/>
              <a:gd name="connsiteY2" fmla="*/ 1580533 h 3112939"/>
              <a:gd name="connsiteX3" fmla="*/ 1224137 w 1224137"/>
              <a:gd name="connsiteY3" fmla="*/ 3112939 h 3112939"/>
              <a:gd name="connsiteX4" fmla="*/ 0 w 1224137"/>
              <a:gd name="connsiteY4" fmla="*/ 3112939 h 3112939"/>
              <a:gd name="connsiteX5" fmla="*/ 0 w 1224137"/>
              <a:gd name="connsiteY5" fmla="*/ 0 h 3112939"/>
              <a:gd name="connsiteX0" fmla="*/ 0 w 1224137"/>
              <a:gd name="connsiteY0" fmla="*/ 0 h 3112939"/>
              <a:gd name="connsiteX1" fmla="*/ 1224137 w 1224137"/>
              <a:gd name="connsiteY1" fmla="*/ 0 h 3112939"/>
              <a:gd name="connsiteX2" fmla="*/ 186336 w 1224137"/>
              <a:gd name="connsiteY2" fmla="*/ 1556470 h 3112939"/>
              <a:gd name="connsiteX3" fmla="*/ 1224137 w 1224137"/>
              <a:gd name="connsiteY3" fmla="*/ 3112939 h 3112939"/>
              <a:gd name="connsiteX4" fmla="*/ 0 w 1224137"/>
              <a:gd name="connsiteY4" fmla="*/ 3112939 h 3112939"/>
              <a:gd name="connsiteX5" fmla="*/ 0 w 1224137"/>
              <a:gd name="connsiteY5" fmla="*/ 0 h 3112939"/>
              <a:gd name="connsiteX0" fmla="*/ 0 w 1224137"/>
              <a:gd name="connsiteY0" fmla="*/ 0 h 3112939"/>
              <a:gd name="connsiteX1" fmla="*/ 1224137 w 1224137"/>
              <a:gd name="connsiteY1" fmla="*/ 0 h 3112939"/>
              <a:gd name="connsiteX2" fmla="*/ 381134 w 1224137"/>
              <a:gd name="connsiteY2" fmla="*/ 1556470 h 3112939"/>
              <a:gd name="connsiteX3" fmla="*/ 1224137 w 1224137"/>
              <a:gd name="connsiteY3" fmla="*/ 3112939 h 3112939"/>
              <a:gd name="connsiteX4" fmla="*/ 0 w 1224137"/>
              <a:gd name="connsiteY4" fmla="*/ 3112939 h 3112939"/>
              <a:gd name="connsiteX5" fmla="*/ 0 w 1224137"/>
              <a:gd name="connsiteY5" fmla="*/ 0 h 311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137" h="3112939">
                <a:moveTo>
                  <a:pt x="0" y="0"/>
                </a:moveTo>
                <a:lnTo>
                  <a:pt x="1224137" y="0"/>
                </a:lnTo>
                <a:lnTo>
                  <a:pt x="381134" y="1556470"/>
                </a:lnTo>
                <a:lnTo>
                  <a:pt x="1224137" y="3112939"/>
                </a:lnTo>
                <a:lnTo>
                  <a:pt x="0" y="311293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4282" tIns="17141" rIns="34282" bIns="17141"/>
          <a:lstStyle/>
          <a:p>
            <a:pPr algn="ctr">
              <a:defRPr/>
            </a:pPr>
            <a:endParaRPr lang="en-US" sz="1266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1359018"/>
            <a:ext cx="5689229" cy="3144894"/>
          </a:xfrm>
          <a:custGeom>
            <a:avLst/>
            <a:gdLst>
              <a:gd name="connsiteX0" fmla="*/ 0 w 6573838"/>
              <a:gd name="connsiteY0" fmla="*/ 0 h 3057525"/>
              <a:gd name="connsiteX1" fmla="*/ 5045076 w 6573838"/>
              <a:gd name="connsiteY1" fmla="*/ 0 h 3057525"/>
              <a:gd name="connsiteX2" fmla="*/ 6573838 w 6573838"/>
              <a:gd name="connsiteY2" fmla="*/ 1528763 h 3057525"/>
              <a:gd name="connsiteX3" fmla="*/ 5045076 w 6573838"/>
              <a:gd name="connsiteY3" fmla="*/ 3057525 h 3057525"/>
              <a:gd name="connsiteX4" fmla="*/ 0 w 6573838"/>
              <a:gd name="connsiteY4" fmla="*/ 3057525 h 3057525"/>
              <a:gd name="connsiteX5" fmla="*/ 0 w 6573838"/>
              <a:gd name="connsiteY5" fmla="*/ 0 h 3057525"/>
              <a:gd name="connsiteX0" fmla="*/ 0 w 6140701"/>
              <a:gd name="connsiteY0" fmla="*/ 0 h 3057525"/>
              <a:gd name="connsiteX1" fmla="*/ 5045076 w 6140701"/>
              <a:gd name="connsiteY1" fmla="*/ 0 h 3057525"/>
              <a:gd name="connsiteX2" fmla="*/ 6140701 w 6140701"/>
              <a:gd name="connsiteY2" fmla="*/ 1528763 h 3057525"/>
              <a:gd name="connsiteX3" fmla="*/ 5045076 w 6140701"/>
              <a:gd name="connsiteY3" fmla="*/ 3057525 h 3057525"/>
              <a:gd name="connsiteX4" fmla="*/ 0 w 6140701"/>
              <a:gd name="connsiteY4" fmla="*/ 3057525 h 3057525"/>
              <a:gd name="connsiteX5" fmla="*/ 0 w 6140701"/>
              <a:gd name="connsiteY5" fmla="*/ 0 h 3057525"/>
              <a:gd name="connsiteX0" fmla="*/ 0 w 6068511"/>
              <a:gd name="connsiteY0" fmla="*/ 0 h 3057525"/>
              <a:gd name="connsiteX1" fmla="*/ 5045076 w 6068511"/>
              <a:gd name="connsiteY1" fmla="*/ 0 h 3057525"/>
              <a:gd name="connsiteX2" fmla="*/ 6068511 w 6068511"/>
              <a:gd name="connsiteY2" fmla="*/ 1552826 h 3057525"/>
              <a:gd name="connsiteX3" fmla="*/ 5045076 w 6068511"/>
              <a:gd name="connsiteY3" fmla="*/ 3057525 h 3057525"/>
              <a:gd name="connsiteX4" fmla="*/ 0 w 6068511"/>
              <a:gd name="connsiteY4" fmla="*/ 3057525 h 3057525"/>
              <a:gd name="connsiteX5" fmla="*/ 0 w 6068511"/>
              <a:gd name="connsiteY5" fmla="*/ 0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8511" h="3057525">
                <a:moveTo>
                  <a:pt x="0" y="0"/>
                </a:moveTo>
                <a:lnTo>
                  <a:pt x="5045076" y="0"/>
                </a:lnTo>
                <a:lnTo>
                  <a:pt x="6068511" y="1552826"/>
                </a:lnTo>
                <a:lnTo>
                  <a:pt x="5045076" y="3057525"/>
                </a:lnTo>
                <a:lnTo>
                  <a:pt x="0" y="305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1625" y="1359018"/>
            <a:ext cx="4672669" cy="444616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772150" y="1736288"/>
            <a:ext cx="4672013" cy="335793"/>
          </a:xfrm>
        </p:spPr>
        <p:txBody>
          <a:bodyPr>
            <a:noAutofit/>
          </a:bodyPr>
          <a:lstStyle>
            <a:lvl1pPr>
              <a:defRPr sz="2000" cap="all" baseline="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Sub-Title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772150" y="2072080"/>
            <a:ext cx="4672013" cy="243165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F087F7-C135-49A3-83C1-CDCCF72A6B98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0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hoto, Moderate Tex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3179965" y="1590261"/>
            <a:ext cx="8538267" cy="634948"/>
          </a:xfrm>
        </p:spPr>
        <p:txBody>
          <a:bodyPr anchor="b">
            <a:normAutofit/>
          </a:bodyPr>
          <a:lstStyle>
            <a:lvl1pPr>
              <a:defRPr sz="2500" b="0" baseline="0">
                <a:solidFill>
                  <a:schemeClr val="tx2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ADD TITLE IN ALL CAPS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6" hasCustomPrompt="1"/>
          </p:nvPr>
        </p:nvSpPr>
        <p:spPr>
          <a:xfrm>
            <a:off x="517954" y="1590674"/>
            <a:ext cx="2473099" cy="247491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179763" y="2225675"/>
            <a:ext cx="8539162" cy="1839913"/>
          </a:xfrm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DC617C7-1BD9-4746-B23F-162045F5BFE7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32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666666" y="1423921"/>
            <a:ext cx="4757325" cy="43891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642855" y="1423921"/>
            <a:ext cx="4757325" cy="43891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-2559531" y="2072081"/>
            <a:ext cx="614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Segoe UI Light" panose="020B0502040204020203" pitchFamily="34" charset="0"/>
              </a:rPr>
              <a:t>We Solve</a:t>
            </a:r>
            <a:r>
              <a:rPr lang="en-US" sz="3600" baseline="0" dirty="0" smtClean="0">
                <a:solidFill>
                  <a:schemeClr val="bg2"/>
                </a:solidFill>
                <a:latin typeface="Segoe UI Light" panose="020B0502040204020203" pitchFamily="34" charset="0"/>
              </a:rPr>
              <a:t> Great Challenges.</a:t>
            </a:r>
            <a:endParaRPr lang="en-US" sz="3600" dirty="0">
              <a:solidFill>
                <a:schemeClr val="bg2"/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666666" y="434701"/>
            <a:ext cx="9687134" cy="519458"/>
          </a:xfrm>
        </p:spPr>
        <p:txBody>
          <a:bodyPr anchor="b">
            <a:normAutofit/>
          </a:bodyPr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666666" y="904464"/>
            <a:ext cx="9687134" cy="377684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HERE TO EDIT SUB-HEADING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E6BC1B-225E-4747-A53B-152B2FB62E6E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5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395835" y="326820"/>
            <a:ext cx="3383280" cy="262135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 rot="16200000">
            <a:off x="-2559531" y="2072081"/>
            <a:ext cx="614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Segoe UI Light" panose="020B0502040204020203" pitchFamily="34" charset="0"/>
              </a:rPr>
              <a:t>We Solve</a:t>
            </a:r>
            <a:r>
              <a:rPr lang="en-US" sz="3600" baseline="0" dirty="0" smtClean="0">
                <a:solidFill>
                  <a:schemeClr val="bg2"/>
                </a:solidFill>
                <a:latin typeface="Segoe UI Light" panose="020B0502040204020203" pitchFamily="34" charset="0"/>
              </a:rPr>
              <a:t> Great Challenges.</a:t>
            </a:r>
            <a:endParaRPr lang="en-US" sz="3600" dirty="0">
              <a:solidFill>
                <a:schemeClr val="bg2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95835" y="3793245"/>
            <a:ext cx="10424160" cy="2101535"/>
          </a:xfrm>
        </p:spPr>
        <p:txBody>
          <a:bodyPr/>
          <a:lstStyle>
            <a:lvl1pPr>
              <a:defRPr sz="2000" cap="none" baseline="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916275" y="326820"/>
            <a:ext cx="3383280" cy="262135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436715" y="326820"/>
            <a:ext cx="3383280" cy="262135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835" y="2948177"/>
            <a:ext cx="10424160" cy="50523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395835" y="3355095"/>
            <a:ext cx="10424160" cy="438150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Sub-Title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36F8EB2-D0CD-4D25-A907-4462C82C3B76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86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+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18580" y="1420445"/>
            <a:ext cx="2103120" cy="2103120"/>
          </a:xfrm>
          <a:prstGeom prst="ellipse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Text Placeholder 6"/>
          <p:cNvSpPr>
            <a:spLocks noGrp="1"/>
          </p:cNvSpPr>
          <p:nvPr>
            <p:ph idx="17"/>
          </p:nvPr>
        </p:nvSpPr>
        <p:spPr>
          <a:xfrm>
            <a:off x="7811549" y="3774330"/>
            <a:ext cx="2617834" cy="274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sz="1687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idx="16" hasCustomPrompt="1"/>
          </p:nvPr>
        </p:nvSpPr>
        <p:spPr>
          <a:xfrm>
            <a:off x="4936398" y="3774330"/>
            <a:ext cx="2617818" cy="2718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sz="1687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 Text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idx="1"/>
          </p:nvPr>
        </p:nvSpPr>
        <p:spPr>
          <a:xfrm>
            <a:off x="2061231" y="3774330"/>
            <a:ext cx="2617818" cy="2718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sz="1687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5193746" y="1420445"/>
            <a:ext cx="2103120" cy="2103120"/>
          </a:xfrm>
          <a:prstGeom prst="ellipse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068914" y="1426859"/>
            <a:ext cx="2103120" cy="2103120"/>
          </a:xfrm>
          <a:prstGeom prst="ellipse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061231" y="4061278"/>
            <a:ext cx="2617788" cy="165078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936390" y="4061278"/>
            <a:ext cx="2617788" cy="1655064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811573" y="4061278"/>
            <a:ext cx="2617810" cy="1655064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64922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838200" y="228598"/>
            <a:ext cx="10515600" cy="685796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830291"/>
            <a:ext cx="10515600" cy="377684"/>
          </a:xfrm>
        </p:spPr>
        <p:txBody>
          <a:bodyPr>
            <a:noAutofit/>
          </a:bodyPr>
          <a:lstStyle>
            <a:lvl1pPr marL="0" indent="0" algn="l">
              <a:buNone/>
              <a:defRPr sz="2400" cap="all" baseline="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HERE TO EDIT SUB-HEADING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1939016-FB0E-4AD1-B84F-87FCAAD9A2CD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0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7" y="365126"/>
            <a:ext cx="11251095" cy="519458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07988" y="1332050"/>
            <a:ext cx="2743200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243953" y="1332050"/>
            <a:ext cx="2743200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918" y="1332050"/>
            <a:ext cx="2743200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915883" y="1332050"/>
            <a:ext cx="2743200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07988" y="4203837"/>
            <a:ext cx="2743200" cy="16795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243953" y="4203837"/>
            <a:ext cx="2743200" cy="16795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20"/>
          </p:nvPr>
        </p:nvSpPr>
        <p:spPr>
          <a:xfrm>
            <a:off x="6079918" y="4203836"/>
            <a:ext cx="2743200" cy="16795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1"/>
          </p:nvPr>
        </p:nvSpPr>
        <p:spPr>
          <a:xfrm>
            <a:off x="8915883" y="4203836"/>
            <a:ext cx="2743200" cy="16795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840378"/>
            <a:ext cx="11251095" cy="377684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HERE TO EDIT SUB-HEADING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F949D64-A900-4B9C-A077-F6F748A377F0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7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Table/Photo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506436" y="365125"/>
            <a:ext cx="3355597" cy="599609"/>
          </a:xfrm>
        </p:spPr>
        <p:txBody>
          <a:bodyPr>
            <a:no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05825" y="965200"/>
            <a:ext cx="3355975" cy="34480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318782" y="365125"/>
            <a:ext cx="7928281" cy="575945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Insert Photo, Media, Chart or Table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6C4A11B-20DE-489E-A881-7317488481CB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0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/>
          </p:nvPr>
        </p:nvSpPr>
        <p:spPr>
          <a:xfrm>
            <a:off x="0" y="0"/>
            <a:ext cx="12192000" cy="519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200135"/>
            <a:ext cx="12192000" cy="999242"/>
          </a:xfrm>
          <a:solidFill>
            <a:srgbClr val="00629B">
              <a:alpha val="80000"/>
            </a:srgbClr>
          </a:solidFill>
        </p:spPr>
        <p:txBody>
          <a:bodyPr anchor="ctr"/>
          <a:lstStyle>
            <a:lvl1pPr algn="ctr">
              <a:defRPr baseline="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298162"/>
            <a:ext cx="9144000" cy="697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7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5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9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3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0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74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CEF3916-1C39-4B5C-8E2C-0367F1DC8522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6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or 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63538" y="212725"/>
            <a:ext cx="11684000" cy="611705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Chart or Table ONLY slide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6423411"/>
            <a:ext cx="1371600" cy="3549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593319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0A740E1-AB9D-4778-AE75-002AC96C2151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431620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35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/Table/Text + 1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5520906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5910278" y="2268431"/>
            <a:ext cx="2834640" cy="2790131"/>
          </a:xfrm>
        </p:spPr>
        <p:txBody>
          <a:bodyPr/>
          <a:lstStyle>
            <a:lvl1pPr>
              <a:defRPr sz="1800"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910278" y="1563880"/>
            <a:ext cx="2834640" cy="599609"/>
          </a:xfrm>
        </p:spPr>
        <p:txBody>
          <a:bodyPr anchor="b">
            <a:no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Content Placeholder 20"/>
          <p:cNvSpPr>
            <a:spLocks noGrp="1"/>
          </p:cNvSpPr>
          <p:nvPr>
            <p:ph sz="quarter" idx="14"/>
          </p:nvPr>
        </p:nvSpPr>
        <p:spPr>
          <a:xfrm>
            <a:off x="8872990" y="2268431"/>
            <a:ext cx="2834640" cy="2790131"/>
          </a:xfrm>
        </p:spPr>
        <p:txBody>
          <a:bodyPr/>
          <a:lstStyle>
            <a:lvl1pPr>
              <a:defRPr sz="1800"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5"/>
          </p:nvPr>
        </p:nvSpPr>
        <p:spPr>
          <a:xfrm>
            <a:off x="8872990" y="1563880"/>
            <a:ext cx="2834640" cy="599609"/>
          </a:xfrm>
        </p:spPr>
        <p:txBody>
          <a:bodyPr anchor="b">
            <a:noAutofit/>
          </a:bodyPr>
          <a:lstStyle>
            <a:lvl1pPr>
              <a:defRPr sz="2000" cap="all" baseline="0">
                <a:solidFill>
                  <a:schemeClr val="tx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646113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>
              <a:defRPr sz="20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DA4068C-6EA6-46D7-ADF1-7629EE6A767A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5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858"/>
            <a:ext cx="10515600" cy="56703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838200" y="878888"/>
            <a:ext cx="10521950" cy="5044075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53D8DD3-C9E6-4FBF-9A42-E0B163A72F1A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0ADE-4476-442D-818B-96868FA3C336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82880" y="548640"/>
            <a:ext cx="3657600" cy="3749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23360" y="2286000"/>
            <a:ext cx="3474720" cy="3383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680960" y="548640"/>
            <a:ext cx="2926080" cy="1554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052560" y="2286000"/>
            <a:ext cx="2926080" cy="1554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7680960" y="4023360"/>
            <a:ext cx="2926080" cy="1645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182879" y="4480560"/>
            <a:ext cx="3657600" cy="1188720"/>
          </a:xfrm>
          <a:solidFill>
            <a:schemeClr val="tx2"/>
          </a:solidFill>
        </p:spPr>
        <p:txBody>
          <a:bodyPr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023360" y="548640"/>
            <a:ext cx="3474720" cy="1554480"/>
          </a:xfrm>
          <a:solidFill>
            <a:schemeClr val="tx2"/>
          </a:solidFill>
        </p:spPr>
        <p:txBody>
          <a:bodyPr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0789920" y="548640"/>
            <a:ext cx="1188720" cy="1554480"/>
          </a:xfrm>
          <a:solidFill>
            <a:schemeClr val="tx2"/>
          </a:solidFill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7680960" y="2286000"/>
            <a:ext cx="1188720" cy="1554480"/>
          </a:xfrm>
          <a:solidFill>
            <a:schemeClr val="tx2"/>
          </a:solidFill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10789920" y="4023360"/>
            <a:ext cx="1188720" cy="1645920"/>
          </a:xfrm>
          <a:solidFill>
            <a:schemeClr val="tx2"/>
          </a:solidFill>
        </p:spPr>
        <p:txBody>
          <a:bodyPr anchor="ctr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3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ABAE91-2050-4C2C-B3AD-031FDDFDCABD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6363"/>
            <a:ext cx="10515600" cy="46467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4701"/>
            <a:ext cx="10515600" cy="519458"/>
          </a:xfrm>
        </p:spPr>
        <p:txBody>
          <a:bodyPr anchor="b">
            <a:normAutofit/>
          </a:bodyPr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904464"/>
            <a:ext cx="10515600" cy="377684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HERE TO EDIT SUB-HEADING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68580B-DC36-47E0-8F4D-EDF82288D1D9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0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1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7848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162260" y="495770"/>
            <a:ext cx="5466523" cy="993913"/>
          </a:xfrm>
        </p:spPr>
        <p:txBody>
          <a:bodyPr anchor="b">
            <a:normAutofit/>
          </a:bodyPr>
          <a:lstStyle>
            <a:lvl1pPr algn="r">
              <a:defRPr sz="2800" cap="all" baseline="0">
                <a:solidFill>
                  <a:schemeClr val="tx2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6162260" y="1792069"/>
            <a:ext cx="5466523" cy="4071836"/>
          </a:xfrm>
        </p:spPr>
        <p:txBody>
          <a:bodyPr>
            <a:normAutofit/>
          </a:bodyPr>
          <a:lstStyle>
            <a:lvl1pPr marL="0" indent="0" algn="just">
              <a:spcBef>
                <a:spcPts val="0"/>
              </a:spcBef>
              <a:buNone/>
              <a:defRPr sz="1600" baseline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600" dirty="0" smtClean="0"/>
              <a:t>Click to Enter Paragraph Form Text Here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6162675" y="1420110"/>
            <a:ext cx="5466087" cy="371959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TITLE: USE ALL CAPS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646113" cy="6858000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00B3700-8A86-4E3B-8008-F20F97EC7A95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7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4701"/>
            <a:ext cx="7589520" cy="519458"/>
          </a:xfrm>
        </p:spPr>
        <p:txBody>
          <a:bodyPr anchor="b">
            <a:normAutofit/>
          </a:bodyPr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904464"/>
            <a:ext cx="7589520" cy="377684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HERE TO EDIT SUB-HEADING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875713" y="414819"/>
            <a:ext cx="2743200" cy="228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875713" y="2862468"/>
            <a:ext cx="2743200" cy="228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6363"/>
            <a:ext cx="7589520" cy="46467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55DF8C1-4B25-4A00-ADC7-5B7A7590035F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6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82905" y="1493840"/>
            <a:ext cx="1554480" cy="1371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2905" y="3071021"/>
            <a:ext cx="1554480" cy="1371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82905" y="4648203"/>
            <a:ext cx="1554480" cy="1371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320290" y="434701"/>
            <a:ext cx="9326880" cy="519458"/>
          </a:xfrm>
        </p:spPr>
        <p:txBody>
          <a:bodyPr anchor="b">
            <a:normAutofit/>
          </a:bodyPr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320290" y="904464"/>
            <a:ext cx="9326880" cy="377684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HERE TO EDIT SUB-HEADING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320290" y="1376363"/>
            <a:ext cx="9326880" cy="46467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2AD3F87-4494-4253-B0ED-38D1377A18A0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38200" y="1281559"/>
            <a:ext cx="2265363" cy="22653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38200" y="3685481"/>
            <a:ext cx="2265363" cy="22653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61360" y="1281559"/>
            <a:ext cx="2265363" cy="22653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261360" y="3685481"/>
            <a:ext cx="2265363" cy="22653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684520" y="1280865"/>
            <a:ext cx="5669280" cy="46699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515CFA-4DE5-4B30-8379-3C8ADB2A610D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838200" y="1366306"/>
            <a:ext cx="6129130" cy="4645152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7086600" y="1366306"/>
            <a:ext cx="4267200" cy="4647143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4701"/>
            <a:ext cx="10515600" cy="519458"/>
          </a:xfrm>
        </p:spPr>
        <p:txBody>
          <a:bodyPr anchor="b">
            <a:normAutofit/>
          </a:bodyPr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904464"/>
            <a:ext cx="10515600" cy="377684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HERE TO EDIT SUB-HEADING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6520FF8-3D16-43DF-8277-CAFA4926540F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5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plit Layout Charts/Tables/Photo 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577109"/>
            <a:ext cx="10515600" cy="7259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363114"/>
            <a:ext cx="5157787" cy="583865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46979"/>
            <a:ext cx="5157787" cy="3917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363114"/>
            <a:ext cx="5183188" cy="583865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46979"/>
            <a:ext cx="5183188" cy="3917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14FA3AA-9203-4FA6-B8D0-C22E38DE1117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7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493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080792"/>
            <a:ext cx="1828800" cy="4732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7949" y="6313925"/>
            <a:ext cx="4114800" cy="180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0320ADE-4476-442D-818B-96868FA3C336}" type="datetime7">
              <a:rPr lang="en-US" smtClean="0"/>
              <a:t>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949" y="6152226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Legal Marking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8" r:id="rId3"/>
    <p:sldLayoutId id="2147483724" r:id="rId4"/>
    <p:sldLayoutId id="2147483725" r:id="rId5"/>
    <p:sldLayoutId id="2147483726" r:id="rId6"/>
    <p:sldLayoutId id="2147483727" r:id="rId7"/>
    <p:sldLayoutId id="2147483654" r:id="rId8"/>
    <p:sldLayoutId id="2147483730" r:id="rId9"/>
    <p:sldLayoutId id="2147483743" r:id="rId10"/>
    <p:sldLayoutId id="2147483731" r:id="rId11"/>
    <p:sldLayoutId id="2147483732" r:id="rId12"/>
    <p:sldLayoutId id="2147483720" r:id="rId13"/>
    <p:sldLayoutId id="2147483734" r:id="rId14"/>
    <p:sldLayoutId id="2147483735" r:id="rId15"/>
    <p:sldLayoutId id="2147483736" r:id="rId16"/>
    <p:sldLayoutId id="2147483721" r:id="rId17"/>
    <p:sldLayoutId id="2147483680" r:id="rId18"/>
    <p:sldLayoutId id="2147483739" r:id="rId19"/>
    <p:sldLayoutId id="2147483740" r:id="rId20"/>
    <p:sldLayoutId id="2147483741" r:id="rId21"/>
    <p:sldLayoutId id="2147483718" r:id="rId22"/>
    <p:sldLayoutId id="2147483742" r:id="rId23"/>
    <p:sldLayoutId id="2147483688" r:id="rId2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2"/>
          </a:solidFill>
          <a:latin typeface="Segoe UI Semibold" panose="020B07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meetup.com/sfdev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southdakotacodecamp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376362"/>
            <a:ext cx="10515600" cy="52488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900 person </a:t>
            </a:r>
            <a:r>
              <a:rPr lang="en-US" dirty="0" smtClean="0"/>
              <a:t>headquartered </a:t>
            </a:r>
            <a:r>
              <a:rPr lang="en-US" dirty="0" smtClean="0"/>
              <a:t>in Sioux Falls with offices </a:t>
            </a:r>
            <a:r>
              <a:rPr lang="en-US" dirty="0" smtClean="0"/>
              <a:t>in California, Texas, Maryland and the Netherlands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Publicly </a:t>
            </a:r>
            <a:r>
              <a:rPr lang="en-US" dirty="0" smtClean="0"/>
              <a:t>traded, has </a:t>
            </a:r>
            <a:r>
              <a:rPr lang="en-US" dirty="0" smtClean="0"/>
              <a:t>4 </a:t>
            </a:r>
            <a:r>
              <a:rPr lang="en-US" dirty="0" smtClean="0"/>
              <a:t>diverse divisions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Aerostar</a:t>
            </a:r>
            <a:endParaRPr lang="en-US" dirty="0" smtClean="0"/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Partnered </a:t>
            </a:r>
            <a:r>
              <a:rPr lang="en-US" dirty="0" smtClean="0"/>
              <a:t>with Google as part of the Google Loon project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Almost all of the Macy’s Day parade balloons come from Raven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NASA weather balloons, Red Bull balloon used by Felix </a:t>
            </a:r>
            <a:r>
              <a:rPr lang="en-US" dirty="0" smtClean="0"/>
              <a:t>Baumgartner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/>
              <a:t>High altitude aerospace </a:t>
            </a:r>
            <a:r>
              <a:rPr lang="en-US" dirty="0" smtClean="0"/>
              <a:t>balloons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Technology Division (ATD)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/>
              <a:t>Precision GPS, steering assist devices for major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farm </a:t>
            </a:r>
            <a:r>
              <a:rPr lang="en-US" dirty="0"/>
              <a:t>implement dealers, such as John Deere</a:t>
            </a:r>
          </a:p>
          <a:p>
            <a:pPr marL="1543050" lvl="2" indent="-285750">
              <a:buFont typeface="Arial" panose="020B0604020202020204" pitchFamily="34" charset="0"/>
              <a:buChar char="•"/>
            </a:pPr>
            <a:r>
              <a:rPr lang="en-US" dirty="0"/>
              <a:t>Embedded C++ work, PHP, </a:t>
            </a:r>
            <a:r>
              <a:rPr lang="en-US" dirty="0" smtClean="0"/>
              <a:t>Node, MySQL, AWS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Corporate </a:t>
            </a:r>
            <a:r>
              <a:rPr lang="en-US" dirty="0"/>
              <a:t>(CSD)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/>
              <a:t>C#, ASP.NET, </a:t>
            </a:r>
            <a:r>
              <a:rPr lang="en-US" dirty="0" smtClean="0"/>
              <a:t>Angular, SQL, Azure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Engineered </a:t>
            </a:r>
            <a:r>
              <a:rPr lang="en-US" dirty="0" smtClean="0"/>
              <a:t>Films Division (EFD)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polymer films and plastics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Raven Industries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Free pizza in EH201 today at noon!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9" y="3434565"/>
            <a:ext cx="5143501" cy="34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Graduated from DSU in 2003 with a Computer Science Degree and a handful of minors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was one of Professor</a:t>
            </a:r>
            <a:r>
              <a:rPr lang="en-US" dirty="0" smtClean="0"/>
              <a:t> Halverson’s inaugural graduates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Gylling</a:t>
            </a:r>
            <a:r>
              <a:rPr lang="en-US" dirty="0" smtClean="0"/>
              <a:t> Data Management (5) </a:t>
            </a:r>
            <a:r>
              <a:rPr lang="en-US" dirty="0" smtClean="0">
                <a:sym typeface="Wingdings" panose="05000000000000000000" pitchFamily="2" charset="2"/>
              </a:rPr>
              <a:t> Martin Group / CHR Solutions (4)  Raven Industries (4)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Kwen Peterson, Senior Software Developer at Raven Industries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15776"/>
              </p:ext>
            </p:extLst>
          </p:nvPr>
        </p:nvGraphicFramePr>
        <p:xfrm>
          <a:off x="1416858" y="264822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Members of my graduating class work at the following: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Zuercher</a:t>
                      </a:r>
                      <a:r>
                        <a:rPr lang="en-US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Blizzard Entertainment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Raven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nVidia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DocuTAP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Askozia</a:t>
                      </a:r>
                      <a:r>
                        <a:rPr lang="en-US" dirty="0" smtClean="0"/>
                        <a:t> (Founder, in Germany)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MarketBeat.com (Founder, $1m/month in revenue)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9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http://www.meetup.com/sfdevs/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Almost 400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Hosted monthly in Sioux Falls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~1 hour presentation/discussion on &lt;random topic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given </a:t>
            </a:r>
            <a:r>
              <a:rPr lang="en-US" dirty="0" smtClean="0"/>
              <a:t>by local </a:t>
            </a:r>
            <a:r>
              <a:rPr lang="en-US" dirty="0" smtClean="0"/>
              <a:t>talent, </a:t>
            </a:r>
            <a:br>
              <a:rPr lang="en-US" dirty="0" smtClean="0"/>
            </a:br>
            <a:r>
              <a:rPr lang="en-US" dirty="0" smtClean="0"/>
              <a:t>all </a:t>
            </a:r>
            <a:r>
              <a:rPr lang="en-US" dirty="0" smtClean="0"/>
              <a:t>the way up to Scott </a:t>
            </a:r>
            <a:r>
              <a:rPr lang="en-US" dirty="0" err="1" smtClean="0"/>
              <a:t>Hanselman</a:t>
            </a:r>
            <a:r>
              <a:rPr lang="en-US" dirty="0" smtClean="0"/>
              <a:t> from Microsoft.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Excellent </a:t>
            </a:r>
            <a:r>
              <a:rPr lang="en-US" u="sng" dirty="0" smtClean="0"/>
              <a:t>learning</a:t>
            </a:r>
            <a:r>
              <a:rPr lang="en-US" dirty="0" smtClean="0"/>
              <a:t> opportunity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Excellent </a:t>
            </a:r>
            <a:r>
              <a:rPr lang="en-US" u="sng" dirty="0" smtClean="0"/>
              <a:t>networking</a:t>
            </a:r>
            <a:r>
              <a:rPr lang="en-US" dirty="0" smtClean="0"/>
              <a:t> opportunity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Sioux Falls Developers Group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1" y="2877695"/>
            <a:ext cx="5981700" cy="398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http://www.southdakotacodecamp.com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Just had it on November 5</a:t>
            </a:r>
            <a:r>
              <a:rPr lang="en-US" baseline="30000" dirty="0" smtClean="0"/>
              <a:t>th</a:t>
            </a:r>
            <a:r>
              <a:rPr lang="en-US" dirty="0" smtClean="0"/>
              <a:t> at STI in Sioux Falls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100 </a:t>
            </a:r>
            <a:r>
              <a:rPr lang="en-US" dirty="0" smtClean="0"/>
              <a:t>attendees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Lunch, snacks &amp; raffle prizes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/>
              <a:t>Amazing place to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What’s </a:t>
            </a:r>
            <a:r>
              <a:rPr lang="en-US" dirty="0" smtClean="0"/>
              <a:t>a Code Camp?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 event, normally on a Saturday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Collection of 1 hour long talks on various topics, spread out across multiple tracks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Topics ranged from Android development, Functional Patterns, .NET Core, </a:t>
            </a:r>
            <a:r>
              <a:rPr lang="en-US" dirty="0" smtClean="0"/>
              <a:t>&amp; ORMs </a:t>
            </a:r>
            <a:r>
              <a:rPr lang="en-US" dirty="0" smtClean="0"/>
              <a:t>to Remote </a:t>
            </a:r>
            <a:r>
              <a:rPr lang="en-US" dirty="0" smtClean="0"/>
              <a:t>Work</a:t>
            </a:r>
          </a:p>
          <a:p>
            <a:pPr marL="15430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My talk was </a:t>
            </a:r>
            <a:r>
              <a:rPr lang="en-US" i="1" dirty="0" smtClean="0"/>
              <a:t>.NET Core or .NET Framework: Which </a:t>
            </a:r>
            <a:r>
              <a:rPr lang="en-US" i="1" dirty="0"/>
              <a:t>O</a:t>
            </a:r>
            <a:r>
              <a:rPr lang="en-US" i="1" dirty="0" smtClean="0"/>
              <a:t>ne </a:t>
            </a:r>
            <a:r>
              <a:rPr lang="en-US" i="1" dirty="0"/>
              <a:t>S</a:t>
            </a:r>
            <a:r>
              <a:rPr lang="en-US" i="1" dirty="0" smtClean="0"/>
              <a:t>hould I Choose?</a:t>
            </a: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South Dakota Code Camp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57" y="0"/>
            <a:ext cx="592464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hotos-3.dropbox.com/t/2/AAAfYBywBYn2zaN5YTBwGtgIWqNc7znkRKB_8mBrKVLmkQ/12/34408955/jpeg/32x32/3/1478372400/0/2/Sponsor%20Image.jpg/EMmNkB4YhgggAigC/xts6sWNYWXAGlIZoNWZ4RMOJ6rvE86mnDHsTjM2-BBk?size_mode=3&amp;dl=0&amp;size=800x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8" y="206375"/>
            <a:ext cx="9831917" cy="589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Technical Skills:</a:t>
            </a:r>
            <a:endParaRPr lang="en-US" dirty="0" smtClean="0"/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Control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(You are going to have to query databases.)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Debugging </a:t>
            </a:r>
            <a:r>
              <a:rPr lang="en-US" dirty="0" smtClean="0"/>
              <a:t>(Breakpoints, </a:t>
            </a:r>
            <a:r>
              <a:rPr lang="en-US" dirty="0" err="1" smtClean="0"/>
              <a:t>logfiles</a:t>
            </a:r>
            <a:r>
              <a:rPr lang="en-US" dirty="0" smtClean="0"/>
              <a:t>)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Things you can share/demo: phone apps,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things </a:t>
            </a:r>
            <a:r>
              <a:rPr lang="en-US" dirty="0" smtClean="0"/>
              <a:t>you are passionate about</a:t>
            </a:r>
          </a:p>
          <a:p>
            <a:pPr marL="15430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 group of us wrote </a:t>
            </a:r>
            <a:r>
              <a:rPr lang="en-US" dirty="0" err="1" smtClean="0"/>
              <a:t>Frogger</a:t>
            </a:r>
            <a:r>
              <a:rPr lang="en-US" dirty="0" smtClean="0"/>
              <a:t> in Assembly.</a:t>
            </a:r>
          </a:p>
          <a:p>
            <a:pPr marL="15430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My classmate got the job at Blizzard because 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created </a:t>
            </a:r>
            <a:r>
              <a:rPr lang="en-US" dirty="0" smtClean="0"/>
              <a:t>a statistical model in VB6 that simulated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Warrior </a:t>
            </a:r>
            <a:r>
              <a:rPr lang="en-US" dirty="0" smtClean="0"/>
              <a:t>DPS based off gear/stats/talent choices to optimize his DPS.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 you code anything outside of what’s required for classes?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Exposure to multiple languages, even if you “know” you’ll never use them. (Smalltalk, F#, Lisp)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Classes</a:t>
            </a:r>
            <a:r>
              <a:rPr lang="en-US" dirty="0" smtClean="0"/>
              <a:t>:</a:t>
            </a:r>
            <a:endParaRPr lang="en-US" dirty="0" smtClean="0"/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b="1" u="sng" dirty="0" smtClean="0"/>
              <a:t>Statistics!</a:t>
            </a:r>
            <a:endParaRPr lang="en-US" b="1" u="sng" dirty="0" smtClean="0"/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Doc &amp; Pres, Speech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focus 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08" y="0"/>
            <a:ext cx="5754392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technical blogs do you read?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you follow any technical people on Twitter/Facebook?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you have a </a:t>
            </a:r>
            <a:r>
              <a:rPr lang="en-US" dirty="0" err="1" smtClean="0"/>
              <a:t>StackOverFlow</a:t>
            </a:r>
            <a:r>
              <a:rPr lang="en-US" dirty="0" smtClean="0"/>
              <a:t> / GitHub account?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you been to any code camps, conferences or </a:t>
            </a:r>
            <a:r>
              <a:rPr lang="en-US" dirty="0" smtClean="0"/>
              <a:t>tech groups</a:t>
            </a:r>
            <a:r>
              <a:rPr lang="en-US" dirty="0" smtClean="0"/>
              <a:t>? </a:t>
            </a:r>
            <a:endParaRPr lang="en-US" dirty="0" smtClean="0"/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</a:t>
            </a:r>
            <a:r>
              <a:rPr lang="en-US" dirty="0" smtClean="0"/>
              <a:t>you spoken at any?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you contributed to any open source projects?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interview Questions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02268"/>
            <a:ext cx="4591051" cy="3055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128" y="0"/>
            <a:ext cx="3860872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68712"/>
      </p:ext>
    </p:extLst>
  </p:cSld>
  <p:clrMapOvr>
    <a:masterClrMapping/>
  </p:clrMapOvr>
</p:sld>
</file>

<file path=ppt/theme/theme1.xml><?xml version="1.0" encoding="utf-8"?>
<a:theme xmlns:a="http://schemas.openxmlformats.org/drawingml/2006/main" name="Raven Official Microsoft Theme">
  <a:themeElements>
    <a:clrScheme name="Raven Offical Color Theme">
      <a:dk1>
        <a:sysClr val="windowText" lastClr="000000"/>
      </a:dk1>
      <a:lt1>
        <a:sysClr val="window" lastClr="FFFFFF"/>
      </a:lt1>
      <a:dk2>
        <a:srgbClr val="00609C"/>
      </a:dk2>
      <a:lt2>
        <a:srgbClr val="A3AAAD"/>
      </a:lt2>
      <a:accent1>
        <a:srgbClr val="163962"/>
      </a:accent1>
      <a:accent2>
        <a:srgbClr val="62A744"/>
      </a:accent2>
      <a:accent3>
        <a:srgbClr val="5B6770"/>
      </a:accent3>
      <a:accent4>
        <a:srgbClr val="00609C"/>
      </a:accent4>
      <a:accent5>
        <a:srgbClr val="D2AF1F"/>
      </a:accent5>
      <a:accent6>
        <a:srgbClr val="D15F27"/>
      </a:accent6>
      <a:hlink>
        <a:srgbClr val="163962"/>
      </a:hlink>
      <a:folHlink>
        <a:srgbClr val="163962"/>
      </a:folHlink>
    </a:clrScheme>
    <a:fontScheme name="Raven Official Font Them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 Raven Company PowerPoint" id="{C9421A4C-4E50-4F79-BF86-2942C15DE2CE}" vid="{E0AE6408-849E-488B-B3AB-DE26D53346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9296</TotalTime>
  <Words>400</Words>
  <Application>Microsoft Office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Gill Sans</vt:lpstr>
      <vt:lpstr>Segoe UI</vt:lpstr>
      <vt:lpstr>Segoe UI Light</vt:lpstr>
      <vt:lpstr>Segoe UI Semibold</vt:lpstr>
      <vt:lpstr>Segoe UI Semilight</vt:lpstr>
      <vt:lpstr>Wingdings</vt:lpstr>
      <vt:lpstr>ヒラギノ角ゴ ProN W3</vt:lpstr>
      <vt:lpstr>Raven Official Microsoft Theme</vt:lpstr>
      <vt:lpstr>Raven Industries</vt:lpstr>
      <vt:lpstr>About Me</vt:lpstr>
      <vt:lpstr>Sioux Falls Developers Group</vt:lpstr>
      <vt:lpstr>South Dakota Code Camp</vt:lpstr>
      <vt:lpstr>PowerPoint Presentation</vt:lpstr>
      <vt:lpstr>Things to focus on</vt:lpstr>
      <vt:lpstr>My interview Questions</vt:lpstr>
    </vt:vector>
  </TitlesOfParts>
  <Company>Raven Industries,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Kwen Peterson</dc:creator>
  <cp:lastModifiedBy>Kwen Peterson</cp:lastModifiedBy>
  <cp:revision>85</cp:revision>
  <dcterms:created xsi:type="dcterms:W3CDTF">2015-12-29T17:45:17Z</dcterms:created>
  <dcterms:modified xsi:type="dcterms:W3CDTF">2016-11-29T03:45:41Z</dcterms:modified>
</cp:coreProperties>
</file>