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3"/>
  </p:notesMasterIdLst>
  <p:sldIdLst>
    <p:sldId id="256" r:id="rId2"/>
    <p:sldId id="385" r:id="rId3"/>
    <p:sldId id="371" r:id="rId4"/>
    <p:sldId id="375" r:id="rId5"/>
    <p:sldId id="376" r:id="rId6"/>
    <p:sldId id="378" r:id="rId7"/>
    <p:sldId id="393" r:id="rId8"/>
    <p:sldId id="388" r:id="rId9"/>
    <p:sldId id="373" r:id="rId10"/>
    <p:sldId id="387" r:id="rId11"/>
    <p:sldId id="379" r:id="rId12"/>
    <p:sldId id="384" r:id="rId13"/>
    <p:sldId id="380" r:id="rId14"/>
    <p:sldId id="401" r:id="rId15"/>
    <p:sldId id="353" r:id="rId16"/>
    <p:sldId id="354" r:id="rId17"/>
    <p:sldId id="355" r:id="rId18"/>
    <p:sldId id="356" r:id="rId19"/>
    <p:sldId id="358" r:id="rId20"/>
    <p:sldId id="360" r:id="rId21"/>
    <p:sldId id="359" r:id="rId22"/>
    <p:sldId id="386" r:id="rId23"/>
    <p:sldId id="389" r:id="rId24"/>
    <p:sldId id="390" r:id="rId25"/>
    <p:sldId id="361" r:id="rId26"/>
    <p:sldId id="394" r:id="rId27"/>
    <p:sldId id="395" r:id="rId28"/>
    <p:sldId id="392" r:id="rId29"/>
    <p:sldId id="396" r:id="rId30"/>
    <p:sldId id="397" r:id="rId31"/>
    <p:sldId id="363" r:id="rId32"/>
    <p:sldId id="364" r:id="rId33"/>
    <p:sldId id="357" r:id="rId34"/>
    <p:sldId id="398" r:id="rId35"/>
    <p:sldId id="399" r:id="rId36"/>
    <p:sldId id="400" r:id="rId37"/>
    <p:sldId id="391" r:id="rId38"/>
    <p:sldId id="365" r:id="rId39"/>
    <p:sldId id="367" r:id="rId40"/>
    <p:sldId id="352" r:id="rId41"/>
    <p:sldId id="40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E"/>
    <a:srgbClr val="B45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168" autoAdjust="0"/>
  </p:normalViewPr>
  <p:slideViewPr>
    <p:cSldViewPr>
      <p:cViewPr>
        <p:scale>
          <a:sx n="66" d="100"/>
          <a:sy n="66" d="100"/>
        </p:scale>
        <p:origin x="-209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8ED2C-E4FD-49A7-B15B-FF380CBF6027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F4A0-6C12-48A3-AE85-D35A44E1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063" y="2643188"/>
            <a:ext cx="8455025" cy="957262"/>
          </a:xfrm>
          <a:effectLst/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0175" y="3598863"/>
            <a:ext cx="6400800" cy="538162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2D5A87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045E-A912-4E63-A618-125F72855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152401"/>
            <a:ext cx="1295400" cy="4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31387-1EE6-41CA-AFB4-3BDD4617D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2916B-530B-46A2-AD7C-4A58BEF70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5008C-8FC3-441E-914F-8A5E55183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6B608-0E59-49D5-8DC4-F748B62A1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E7293-F54B-4DD1-9C45-1A0AEB7E6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C944-40D5-4024-97C9-6B64F3348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AFDE-560F-4DC4-83AB-2FECFE0EC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9423D-2608-4AB5-BBBF-461E4B9F4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0366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152A9FF-3553-4A5E-B392-EF36A0FEC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wen.peterso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rdel/status/372750244963819522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eorgeTakei/status/385913390377750528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gitextensions/" TargetMode="External"/><Relationship Id="rId3" Type="http://schemas.openxmlformats.org/officeDocument/2006/relationships/hyperlink" Target="http://www.slideshare.net/lemiorhan/git-branching-model?utm_source=slideshow&amp;utm_medium=ssemail&amp;utm_campaign=weekly_digest" TargetMode="External"/><Relationship Id="rId7" Type="http://schemas.openxmlformats.org/officeDocument/2006/relationships/hyperlink" Target="http://zurb.com/article/597/the-one-critical-reason-we-switched-from-" TargetMode="External"/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wiki.kernel.org/index.php/GitSvnComparison" TargetMode="External"/><Relationship Id="rId5" Type="http://schemas.openxmlformats.org/officeDocument/2006/relationships/hyperlink" Target="http://git-scm.com/course/svn.html" TargetMode="External"/><Relationship Id="rId10" Type="http://schemas.openxmlformats.org/officeDocument/2006/relationships/hyperlink" Target="https://github.com/dahlbyk/posh-git" TargetMode="External"/><Relationship Id="rId4" Type="http://schemas.openxmlformats.org/officeDocument/2006/relationships/hyperlink" Target="http://whygitisbetterthanx.com/" TargetMode="External"/><Relationship Id="rId9" Type="http://schemas.openxmlformats.org/officeDocument/2006/relationships/hyperlink" Target="http://sourcetreeapp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en/sdcc2013" TargetMode="External"/><Relationship Id="rId2" Type="http://schemas.openxmlformats.org/officeDocument/2006/relationships/hyperlink" Target="http://tinyurl.com/rsdcc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wen" TargetMode="External"/><Relationship Id="rId4" Type="http://schemas.openxmlformats.org/officeDocument/2006/relationships/hyperlink" Target="mailto:kwen.peterson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455025" cy="957262"/>
          </a:xfrm>
        </p:spPr>
        <p:txBody>
          <a:bodyPr>
            <a:noAutofit/>
          </a:bodyPr>
          <a:lstStyle/>
          <a:p>
            <a:r>
              <a:rPr lang="en-US" sz="4400" dirty="0" err="1" smtClean="0">
                <a:latin typeface="+mj-lt"/>
              </a:rPr>
              <a:t>git</a:t>
            </a:r>
            <a:r>
              <a:rPr lang="en-US" sz="4400" dirty="0" smtClean="0">
                <a:latin typeface="+mj-lt"/>
              </a:rPr>
              <a:t> more done</a:t>
            </a:r>
            <a:endParaRPr lang="en-US" sz="4400" dirty="0">
              <a:latin typeface="+mj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6400800" cy="538162"/>
          </a:xfrm>
        </p:spPr>
        <p:txBody>
          <a:bodyPr/>
          <a:lstStyle/>
          <a:p>
            <a:r>
              <a:rPr lang="en-US" dirty="0" smtClean="0"/>
              <a:t>Kwen Peterson</a:t>
            </a:r>
          </a:p>
          <a:p>
            <a:r>
              <a:rPr lang="en-US" dirty="0" smtClean="0"/>
              <a:t>Senior Software Developer @ Raven</a:t>
            </a:r>
          </a:p>
          <a:p>
            <a:r>
              <a:rPr lang="en-US" dirty="0" smtClean="0">
                <a:hlinkClick r:id="rId2"/>
              </a:rPr>
              <a:t>kwen.peterson@gmail.com</a:t>
            </a:r>
            <a:r>
              <a:rPr lang="en-US" dirty="0" smtClean="0"/>
              <a:t> </a:t>
            </a:r>
          </a:p>
          <a:p>
            <a:r>
              <a:rPr lang="en-US" dirty="0"/>
              <a:t>@</a:t>
            </a:r>
            <a:r>
              <a:rPr lang="en-US" dirty="0" err="1" smtClean="0"/>
              <a:t>kwenarik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it-svn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is the best SVN client out there.” – Keith </a:t>
            </a:r>
            <a:r>
              <a:rPr lang="en-US" dirty="0" err="1" smtClean="0"/>
              <a:t>Dahlby</a:t>
            </a:r>
            <a:endParaRPr lang="en-US" dirty="0" smtClean="0"/>
          </a:p>
          <a:p>
            <a:r>
              <a:rPr lang="en-US" dirty="0" smtClean="0"/>
              <a:t>Gives you ALL the local repository benefits of </a:t>
            </a:r>
            <a:r>
              <a:rPr lang="en-US" dirty="0" err="1" smtClean="0"/>
              <a:t>git</a:t>
            </a:r>
            <a:r>
              <a:rPr lang="en-US" dirty="0" smtClean="0"/>
              <a:t>, while letting you treat your SVN repo as ‘just another remote’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8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Subversion-Style Workflow</a:t>
            </a:r>
          </a:p>
        </p:txBody>
      </p:sp>
      <p:pic>
        <p:nvPicPr>
          <p:cNvPr id="4098" name="Picture 2" descr="Workflow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2626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Manager Workflow</a:t>
            </a:r>
            <a:endParaRPr lang="en-US" dirty="0"/>
          </a:p>
        </p:txBody>
      </p:sp>
      <p:pic>
        <p:nvPicPr>
          <p:cNvPr id="20482" name="Picture 2" descr="Workflow 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0977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7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Dictator &amp; Lieutenants Workflow</a:t>
            </a:r>
          </a:p>
        </p:txBody>
      </p:sp>
      <p:pic>
        <p:nvPicPr>
          <p:cNvPr id="3074" name="Picture 2" descr="Workflow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9107"/>
            <a:ext cx="8236526" cy="44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8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Baumgartner – Red Bull</a:t>
            </a:r>
            <a:endParaRPr lang="en-US" dirty="0"/>
          </a:p>
        </p:txBody>
      </p:sp>
      <p:pic>
        <p:nvPicPr>
          <p:cNvPr id="2050" name="Picture 2" descr="http://funnypicturesplus.com/wp-content/uploads/2012/10/felix-space-jump-funn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4"/>
          <a:stretch/>
        </p:blipFill>
        <p:spPr bwMode="auto">
          <a:xfrm>
            <a:off x="609600" y="1745343"/>
            <a:ext cx="6781800" cy="487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32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Repository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Creates an empty repository at current location</a:t>
            </a:r>
          </a:p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clone &lt;</a:t>
            </a:r>
            <a:r>
              <a:rPr lang="en-US" altLang="en-US" dirty="0" err="1" smtClean="0"/>
              <a:t>url</a:t>
            </a:r>
            <a:r>
              <a:rPr lang="en-US" altLang="en-US" dirty="0" smtClean="0"/>
              <a:t>&gt;</a:t>
            </a:r>
          </a:p>
          <a:p>
            <a:pPr lvl="1" eaLnBrk="1" hangingPunct="1"/>
            <a:r>
              <a:rPr lang="en-US" altLang="en-US" dirty="0" smtClean="0"/>
              <a:t>Creates a local copy of an existing repository</a:t>
            </a:r>
          </a:p>
          <a:p>
            <a:pPr lvl="1" eaLnBrk="1" hangingPunct="1"/>
            <a:r>
              <a:rPr lang="en-US" altLang="en-US" dirty="0" smtClean="0"/>
              <a:t>Examples: </a:t>
            </a:r>
          </a:p>
          <a:p>
            <a:pPr lvl="2" eaLnBrk="1" hangingPunct="1"/>
            <a:r>
              <a:rPr lang="en-US" altLang="en-US" i="1" dirty="0" err="1" smtClean="0"/>
              <a:t>git</a:t>
            </a:r>
            <a:r>
              <a:rPr lang="en-US" altLang="en-US" i="1" dirty="0" smtClean="0"/>
              <a:t> clone http://github.com/jquery/jquery.git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2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Remotes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add &lt;name&gt; &lt;</a:t>
            </a:r>
            <a:r>
              <a:rPr lang="en-US" altLang="en-US" sz="2800" dirty="0" err="1" smtClean="0"/>
              <a:t>url</a:t>
            </a:r>
            <a:r>
              <a:rPr lang="en-US" altLang="en-US" sz="2800" dirty="0" smtClean="0"/>
              <a:t>&gt;</a:t>
            </a:r>
          </a:p>
          <a:p>
            <a:pPr lvl="1" eaLnBrk="1" hangingPunct="1"/>
            <a:r>
              <a:rPr lang="en-US" altLang="en-US" sz="2400" dirty="0" smtClean="0"/>
              <a:t>Maps a remote</a:t>
            </a:r>
          </a:p>
          <a:p>
            <a:pPr lvl="1" eaLnBrk="1" hangingPunct="1"/>
            <a:r>
              <a:rPr lang="en-US" altLang="en-US" sz="2400" dirty="0" smtClean="0"/>
              <a:t>Example:</a:t>
            </a:r>
            <a:br>
              <a:rPr lang="en-US" altLang="en-US" sz="2400" dirty="0" smtClean="0"/>
            </a:br>
            <a:r>
              <a:rPr lang="en-US" altLang="en-US" sz="2400" i="1" dirty="0" err="1" smtClean="0"/>
              <a:t>git</a:t>
            </a:r>
            <a:r>
              <a:rPr lang="en-US" altLang="en-US" sz="2400" i="1" dirty="0" smtClean="0"/>
              <a:t> remote </a:t>
            </a:r>
            <a:r>
              <a:rPr lang="en-US" altLang="en-US" sz="2400" i="1" dirty="0" err="1" smtClean="0"/>
              <a:t>kwen</a:t>
            </a:r>
            <a:r>
              <a:rPr lang="en-US" altLang="en-US" sz="2400" i="1" dirty="0" smtClean="0"/>
              <a:t> git://source/kwen-test.git</a:t>
            </a:r>
          </a:p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show &lt;name&gt;</a:t>
            </a:r>
          </a:p>
          <a:p>
            <a:pPr lvl="1" eaLnBrk="1" hangingPunct="1"/>
            <a:r>
              <a:rPr lang="en-US" altLang="en-US" sz="2400" dirty="0" smtClean="0"/>
              <a:t>Displays a list of branches on the remote, any local branches that track them, fetch URL, etc.</a:t>
            </a:r>
          </a:p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</a:t>
            </a:r>
            <a:r>
              <a:rPr lang="en-US" altLang="en-US" sz="2800" dirty="0" err="1" smtClean="0"/>
              <a:t>rm</a:t>
            </a:r>
            <a:r>
              <a:rPr lang="en-US" altLang="en-US" sz="2800" dirty="0" smtClean="0"/>
              <a:t> &lt;name&gt;</a:t>
            </a:r>
          </a:p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rename &lt;old&gt; &lt;new&gt;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6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Branches</a:t>
            </a:r>
            <a:endParaRPr lang="en-US" altLang="en-US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760413"/>
            <a:ext cx="8407400" cy="59451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0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000" dirty="0">
              <a:cs typeface="Arial" charset="0"/>
              <a:sym typeface="Arial" charset="0"/>
            </a:endParaRPr>
          </a:p>
          <a:p>
            <a:pPr lvl="1" eaLnBrk="1" hangingPunct="1">
              <a:spcBef>
                <a:spcPct val="0"/>
              </a:spcBef>
              <a:buFont typeface="Lucida Grande" charset="0"/>
              <a:buNone/>
            </a:pPr>
            <a:endParaRPr lang="en-US" altLang="en-US" sz="18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checkout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Change to the specified local branch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branch &lt;name&gt; &lt;remote&gt;/&lt;branch&gt;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Create a local branch that tracks the remote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Example: </a:t>
            </a:r>
            <a:r>
              <a:rPr lang="en-US" altLang="en-US" sz="1800" i="1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 branch milestone3 </a:t>
            </a:r>
            <a:r>
              <a:rPr lang="en-US" altLang="en-US" sz="1800" i="1" dirty="0" err="1" smtClean="0">
                <a:cs typeface="Arial" charset="0"/>
                <a:sym typeface="Arial" charset="0"/>
              </a:rPr>
              <a:t>kwen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-test/milestone3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18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sym typeface="Arial" charset="0"/>
              </a:rPr>
              <a:t>git</a:t>
            </a:r>
            <a:r>
              <a:rPr lang="en-US" altLang="en-US" sz="2000" dirty="0" smtClean="0">
                <a:sym typeface="Arial" charset="0"/>
              </a:rPr>
              <a:t> checkout –b &lt;name&gt; &lt;remote&gt;/&lt;branch&gt;</a:t>
            </a:r>
            <a:endParaRPr lang="en-US" altLang="en-US" sz="1800" dirty="0" smtClean="0">
              <a:sym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sym typeface="Arial" charset="0"/>
              </a:rPr>
              <a:t>Creates a new local branch and immediately checks it out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sym typeface="Arial" charset="0"/>
              </a:rPr>
              <a:t>Example: </a:t>
            </a:r>
            <a:r>
              <a:rPr lang="en-US" altLang="en-US" sz="1800" i="1" dirty="0" err="1" smtClean="0">
                <a:sym typeface="Arial" charset="0"/>
              </a:rPr>
              <a:t>git</a:t>
            </a:r>
            <a:r>
              <a:rPr lang="en-US" altLang="en-US" sz="1800" i="1" dirty="0" smtClean="0">
                <a:sym typeface="Arial" charset="0"/>
              </a:rPr>
              <a:t> co –b </a:t>
            </a:r>
            <a:r>
              <a:rPr lang="en-US" altLang="en-US" sz="1800" i="1" dirty="0" err="1" smtClean="0">
                <a:sym typeface="Arial" charset="0"/>
              </a:rPr>
              <a:t>codereview</a:t>
            </a:r>
            <a:r>
              <a:rPr lang="en-US" altLang="en-US" sz="1800" i="1" dirty="0" smtClean="0">
                <a:sym typeface="Arial" charset="0"/>
              </a:rPr>
              <a:t> </a:t>
            </a:r>
            <a:r>
              <a:rPr lang="en-US" altLang="en-US" sz="1800" i="1" dirty="0" err="1" smtClean="0">
                <a:sym typeface="Arial" charset="0"/>
              </a:rPr>
              <a:t>kwen</a:t>
            </a:r>
            <a:r>
              <a:rPr lang="en-US" altLang="en-US" sz="1800" i="1" dirty="0" smtClean="0">
                <a:sym typeface="Arial" charset="0"/>
              </a:rPr>
              <a:t>-test/milestone4</a:t>
            </a:r>
          </a:p>
        </p:txBody>
      </p:sp>
    </p:spTree>
    <p:extLst>
      <p:ext uri="{BB962C8B-B14F-4D97-AF65-F5344CB8AC3E}">
        <p14:creationId xmlns:p14="http://schemas.microsoft.com/office/powerpoint/2010/main" val="40746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Dealing with Changes</a:t>
            </a:r>
            <a:endParaRPr lang="en-US" altLang="en-US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760413"/>
            <a:ext cx="8407400" cy="57927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</a:t>
            </a:r>
            <a:r>
              <a:rPr lang="en-US" altLang="en-US" sz="2400" dirty="0" err="1" smtClean="0">
                <a:cs typeface="Arial" charset="0"/>
                <a:sym typeface="Arial" charset="0"/>
              </a:rPr>
              <a:t>st</a:t>
            </a:r>
            <a:endParaRPr lang="en-US" altLang="en-US" sz="2400" dirty="0" smtClean="0">
              <a:cs typeface="Arial" charset="0"/>
              <a:sym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Shows you the status of currently modified files (tracked &amp; untracked)</a:t>
            </a:r>
            <a:endParaRPr lang="en-US" altLang="en-US" sz="2000" dirty="0" smtClean="0">
              <a:solidFill>
                <a:srgbClr val="FF0000"/>
              </a:solidFill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add &lt;file&gt; 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(use </a:t>
            </a:r>
            <a:r>
              <a:rPr lang="en-US" altLang="en-US" sz="2400" b="1" dirty="0">
                <a:cs typeface="Arial" charset="0"/>
                <a:sym typeface="Arial" charset="0"/>
              </a:rPr>
              <a:t>a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</a:t>
            </a:r>
            <a:r>
              <a:rPr lang="en-US" altLang="en-US" sz="2400" b="1" dirty="0" err="1" smtClean="0">
                <a:cs typeface="Arial" charset="0"/>
                <a:sym typeface="Arial" charset="0"/>
              </a:rPr>
              <a:t>gui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instead!)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adds the specified file to the list of tracked changes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commit –m &lt;message&gt; 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(use </a:t>
            </a:r>
            <a:r>
              <a:rPr lang="en-US" altLang="en-US" sz="2400" b="1" dirty="0">
                <a:cs typeface="Arial" charset="0"/>
                <a:sym typeface="Arial" charset="0"/>
              </a:rPr>
              <a:t>a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</a:t>
            </a:r>
            <a:r>
              <a:rPr lang="en-US" altLang="en-US" sz="2400" b="1" dirty="0" err="1" smtClean="0">
                <a:cs typeface="Arial" charset="0"/>
                <a:sym typeface="Arial" charset="0"/>
              </a:rPr>
              <a:t>gui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instead!)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Commits all tracked changes to the current branch</a:t>
            </a:r>
            <a:endParaRPr lang="en-US" altLang="en-US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reset HEAD –hard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Reset current branch and lose ALL changes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stash &lt;tag&gt;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Store all current changes away temporarily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The tag is optional, and it will generate one for you if not provided</a:t>
            </a:r>
            <a:endParaRPr lang="en-US" altLang="en-US" sz="2400" i="1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stash apply &lt;tag&gt;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Reapply the last set of stashed changes onto</a:t>
            </a:r>
            <a:br>
              <a:rPr lang="en-US" altLang="en-US" sz="2000" dirty="0" smtClean="0">
                <a:cs typeface="Arial" charset="0"/>
                <a:sym typeface="Arial" charset="0"/>
              </a:rPr>
            </a:br>
            <a:r>
              <a:rPr lang="en-US" altLang="en-US" sz="2000" dirty="0" smtClean="0">
                <a:cs typeface="Arial" charset="0"/>
                <a:sym typeface="Arial" charset="0"/>
              </a:rPr>
              <a:t> the current branch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 smtClean="0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Pushing and Pulling Changes</a:t>
            </a:r>
            <a:endParaRPr lang="en-US" altLang="en-US" dirty="0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295400"/>
            <a:ext cx="8407400" cy="47879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 dirty="0" smtClean="0">
              <a:cs typeface="Arial" charset="0"/>
              <a:sym typeface="Arial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 err="1">
                <a:cs typeface="Arial" charset="0"/>
                <a:sym typeface="Arial" charset="0"/>
              </a:rPr>
              <a:t>git</a:t>
            </a:r>
            <a:r>
              <a:rPr lang="en-US" altLang="en-US" sz="2000" dirty="0">
                <a:cs typeface="Arial" charset="0"/>
                <a:sym typeface="Arial" charset="0"/>
              </a:rPr>
              <a:t> fetch &lt;name&gt;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Gets the latest updates from the remote, but does NOT apply them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Example: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fetch 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origin</a:t>
            </a:r>
            <a:endParaRPr lang="en-US" altLang="en-US" sz="1800" i="1" dirty="0">
              <a:cs typeface="Arial" charset="0"/>
              <a:sym typeface="Arial" charset="0"/>
            </a:endParaRPr>
          </a:p>
          <a:p>
            <a:pPr>
              <a:spcBef>
                <a:spcPct val="0"/>
              </a:spcBef>
            </a:pPr>
            <a:endParaRPr lang="en-US" altLang="en-US" sz="2000" dirty="0">
              <a:cs typeface="Arial" charset="0"/>
              <a:sym typeface="Arial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</a:t>
            </a:r>
            <a:r>
              <a:rPr lang="en-US" altLang="en-US" sz="2000" dirty="0">
                <a:cs typeface="Arial" charset="0"/>
                <a:sym typeface="Arial" charset="0"/>
              </a:rPr>
              <a:t>pull &lt;remote&gt; &lt;branch&gt;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Runs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fetch </a:t>
            </a:r>
            <a:r>
              <a:rPr lang="en-US" altLang="en-US" sz="1800" dirty="0">
                <a:cs typeface="Arial" charset="0"/>
                <a:sym typeface="Arial" charset="0"/>
              </a:rPr>
              <a:t>and then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merge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If you are on a branch that already tracks a remote, you can just use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pull</a:t>
            </a:r>
            <a:r>
              <a:rPr lang="en-US" altLang="en-US" sz="1800" dirty="0">
                <a:cs typeface="Arial" charset="0"/>
                <a:sym typeface="Arial" charset="0"/>
              </a:rPr>
              <a:t>, and it will merge any updates in the tracked remote branch into your local branch.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Can pass a </a:t>
            </a:r>
            <a:r>
              <a:rPr lang="en-US" altLang="en-US" sz="1800" i="1" dirty="0">
                <a:cs typeface="Arial" charset="0"/>
                <a:sym typeface="Arial" charset="0"/>
              </a:rPr>
              <a:t>--rebase</a:t>
            </a:r>
            <a:r>
              <a:rPr lang="en-US" altLang="en-US" sz="1800" dirty="0">
                <a:cs typeface="Arial" charset="0"/>
                <a:sym typeface="Arial" charset="0"/>
              </a:rPr>
              <a:t> parameter to rebase instead of merge</a:t>
            </a:r>
            <a:endParaRPr lang="en-US" altLang="en-US" dirty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24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sz="2000" dirty="0" smtClean="0">
                <a:cs typeface="Arial" charset="0"/>
                <a:sym typeface="Arial" charset="0"/>
              </a:rPr>
              <a:t> push &lt;remote&gt; &lt;name&gt;:&lt;branch&gt;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800" dirty="0" smtClean="0">
                <a:cs typeface="Arial" charset="0"/>
                <a:sym typeface="Arial" charset="0"/>
              </a:rPr>
              <a:t>Pushes the updates in my current local branch out to a remote branch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800" dirty="0" smtClean="0">
                <a:cs typeface="Arial" charset="0"/>
                <a:sym typeface="Arial" charset="0"/>
              </a:rPr>
              <a:t>Example: </a:t>
            </a:r>
            <a:r>
              <a:rPr lang="en-US" sz="1800" i="1" dirty="0" err="1" smtClean="0">
                <a:cs typeface="Arial" charset="0"/>
                <a:sym typeface="Arial" charset="0"/>
              </a:rPr>
              <a:t>git</a:t>
            </a:r>
            <a:r>
              <a:rPr lang="en-US" sz="1800" i="1" dirty="0" smtClean="0">
                <a:cs typeface="Arial" charset="0"/>
                <a:sym typeface="Arial" charset="0"/>
              </a:rPr>
              <a:t> push origin milestone3:milestone3</a:t>
            </a:r>
          </a:p>
          <a:p>
            <a:pPr marL="419100" lvl="1" indent="0" eaLnBrk="1" hangingPunct="1">
              <a:spcBef>
                <a:spcPct val="0"/>
              </a:spcBef>
              <a:buFont typeface="Lucida Grande" charset="0"/>
              <a:buNone/>
              <a:defRPr/>
            </a:pPr>
            <a:endParaRPr lang="en-US" sz="2000" i="1" dirty="0" smtClean="0">
              <a:latin typeface="Arial" charset="0"/>
              <a:cs typeface="Arial" charset="0"/>
              <a:sym typeface="Arial" charset="0"/>
            </a:endParaRPr>
          </a:p>
          <a:p>
            <a:pPr lvl="1" eaLnBrk="1" hangingPunct="1">
              <a:spcBef>
                <a:spcPct val="0"/>
              </a:spcBef>
              <a:buFont typeface="Lucida Grande" charset="0"/>
              <a:buNone/>
              <a:defRPr/>
            </a:pPr>
            <a:endParaRPr lang="en-US" sz="1000" dirty="0" smtClean="0">
              <a:latin typeface="Arial" charset="0"/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2400" dirty="0" smtClean="0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</a:t>
            </a:r>
            <a:r>
              <a:rPr lang="en-US" i="1" dirty="0"/>
              <a:t>"You're already in the top tier of developers just by showing up here tonight. I don't know how talented you are, how much experience you have, but you showed up. You're putting yourself out there because you care to improve. Thanks for caring</a:t>
            </a:r>
            <a:r>
              <a:rPr lang="en-US" i="1" dirty="0" smtClean="0"/>
              <a:t>.“ – Scott </a:t>
            </a:r>
            <a:r>
              <a:rPr lang="en-US" i="1" dirty="0" err="1" smtClean="0"/>
              <a:t>Hanselman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5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master:master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+</a:t>
            </a:r>
            <a:r>
              <a:rPr lang="en-US" dirty="0" err="1" smtClean="0"/>
              <a:t>master:master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–f </a:t>
            </a:r>
            <a:r>
              <a:rPr lang="en-US" dirty="0" err="1" smtClean="0"/>
              <a:t>master:master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48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&amp; Applying Patches</a:t>
            </a:r>
            <a:endParaRPr lang="en-US" altLang="en-US" dirty="0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143000"/>
            <a:ext cx="8559800" cy="49403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format-patch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Creates patches for the diff between the current branch </a:t>
            </a:r>
            <a:r>
              <a:rPr lang="en-US" altLang="en-US" sz="2000" dirty="0">
                <a:latin typeface="Arial" charset="0"/>
                <a:cs typeface="Arial" charset="0"/>
                <a:sym typeface="Arial" charset="0"/>
              </a:rPr>
              <a:t>&amp;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Example: My local </a:t>
            </a:r>
            <a:r>
              <a:rPr lang="en-US" altLang="en-US" sz="2000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branch has updates that have not been committed to origin/</a:t>
            </a:r>
            <a:r>
              <a:rPr lang="en-US" altLang="en-US" sz="2000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yet, but that I need to send to Wes. Running 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format-patch origin/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creates patches for each of the commits that are on my local </a:t>
            </a:r>
            <a:r>
              <a:rPr lang="en-US" altLang="en-US" sz="2000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branch that are not in origin/dev.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format-patch -#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Same as above, except this method simply takes the last X commits and creates patches for them.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Example: 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format-patch -3 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(creates patches for the last 3 commits you made on this branch)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am -3 –s –</a:t>
            </a: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i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&lt;file or folder&gt;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Apply the specified patches to the current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Example: 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am -3 –s –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i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patches/* 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(applies all the patches located in my \patches folder)</a:t>
            </a:r>
          </a:p>
        </p:txBody>
      </p:sp>
    </p:spTree>
    <p:extLst>
      <p:ext uri="{BB962C8B-B14F-4D97-AF65-F5344CB8AC3E}">
        <p14:creationId xmlns:p14="http://schemas.microsoft.com/office/powerpoint/2010/main" val="14038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 a commit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 &lt;hash&gt;</a:t>
            </a:r>
          </a:p>
          <a:p>
            <a:pPr lvl="1"/>
            <a:r>
              <a:rPr lang="en-US" dirty="0" smtClean="0"/>
              <a:t>Copies the </a:t>
            </a:r>
            <a:r>
              <a:rPr lang="en-US" dirty="0" err="1" smtClean="0"/>
              <a:t>changeset</a:t>
            </a:r>
            <a:r>
              <a:rPr lang="en-US" dirty="0" smtClean="0"/>
              <a:t> for the given commit onto the current branch</a:t>
            </a:r>
          </a:p>
          <a:p>
            <a:pPr lvl="1"/>
            <a:r>
              <a:rPr lang="en-US" dirty="0" smtClean="0"/>
              <a:t>(Great way to apply a hotfix to multiple different branches.)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86" y="64447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9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Bug, or…</a:t>
            </a:r>
            <a:endParaRPr lang="en-US" dirty="0"/>
          </a:p>
        </p:txBody>
      </p:sp>
      <p:pic>
        <p:nvPicPr>
          <p:cNvPr id="21508" name="Picture 4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91575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44734"/>
            <a:ext cx="657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twitter.com/pardel/status/372750244963819522/photo/1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9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600200"/>
            <a:ext cx="648066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399" y="6383048"/>
            <a:ext cx="723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twitter.com/GeorgeTakei/status/385913390377750528/photo/1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branching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3 core branches: master, </a:t>
            </a:r>
            <a:r>
              <a:rPr lang="en-US" sz="2800" dirty="0" err="1" smtClean="0"/>
              <a:t>dev</a:t>
            </a:r>
            <a:r>
              <a:rPr lang="en-US" sz="2800" dirty="0" smtClean="0"/>
              <a:t>, release</a:t>
            </a:r>
          </a:p>
          <a:p>
            <a:pPr lvl="1"/>
            <a:r>
              <a:rPr lang="en-US" sz="2400" b="1" dirty="0" smtClean="0"/>
              <a:t>Master</a:t>
            </a:r>
            <a:r>
              <a:rPr lang="en-US" sz="2400" dirty="0" smtClean="0"/>
              <a:t> is “the truth” and should always be in a stable, fully-functional state. This is where new topic/feature branches are cloned from. </a:t>
            </a:r>
            <a:r>
              <a:rPr lang="en-US" dirty="0" smtClean="0"/>
              <a:t>(nightly builds)</a:t>
            </a:r>
            <a:endParaRPr lang="en-US" sz="2400" dirty="0" smtClean="0"/>
          </a:p>
          <a:p>
            <a:pPr lvl="1"/>
            <a:r>
              <a:rPr lang="en-US" sz="2400" b="1" dirty="0" err="1" smtClean="0"/>
              <a:t>Dev</a:t>
            </a:r>
            <a:r>
              <a:rPr lang="en-US" sz="2400" dirty="0" smtClean="0"/>
              <a:t> is where integration testing happens. This is where topic branches are pushed and tested PRIOR to being signed off on as stable enough to go to master. (</a:t>
            </a:r>
            <a:r>
              <a:rPr lang="en-US" dirty="0" smtClean="0"/>
              <a:t>continuous integration, test 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b="1" dirty="0" smtClean="0"/>
              <a:t>Release</a:t>
            </a:r>
            <a:r>
              <a:rPr lang="en-US" sz="2400" dirty="0" smtClean="0"/>
              <a:t> is where the last live build lives. This exists so that if an </a:t>
            </a:r>
            <a:r>
              <a:rPr lang="en-US" sz="2400" u="sng" dirty="0" smtClean="0"/>
              <a:t>absolutely critical issue arises</a:t>
            </a:r>
            <a:r>
              <a:rPr lang="en-US" sz="2400" dirty="0" smtClean="0"/>
              <a:t>, we can make the fix here and release the build, being confident that the ONLY change going out is the critical bug fix.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2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image.slidesharecdn.com/git-branching-model-121114065938-phpapp01/95/slide-12-638.jpg?1367239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" y="7256"/>
            <a:ext cx="9140371" cy="686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84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image.slidesharecdn.com/git-branching-model-121114065938-phpapp01/95/slide-13-638.jpg?1367239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4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Awesomest</a:t>
            </a:r>
            <a:r>
              <a:rPr lang="en-US" dirty="0" smtClean="0"/>
              <a:t>. Baby Bib. Ever.</a:t>
            </a:r>
            <a:endParaRPr lang="en-US" dirty="0"/>
          </a:p>
        </p:txBody>
      </p:sp>
      <p:pic>
        <p:nvPicPr>
          <p:cNvPr id="25602" name="Picture 2" descr="http://ecx.images-amazon.com/images/I/613X1gk356L._SL1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7629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63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vs. Merge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Merging</a:t>
            </a:r>
            <a:r>
              <a:rPr lang="en-US" dirty="0" smtClean="0"/>
              <a:t> brings two lines of development together while </a:t>
            </a:r>
            <a:r>
              <a:rPr lang="en-US" u="sng" dirty="0" smtClean="0"/>
              <a:t>preserving</a:t>
            </a:r>
            <a:r>
              <a:rPr lang="en-US" dirty="0" smtClean="0"/>
              <a:t> the ancestry of each commit history.</a:t>
            </a:r>
          </a:p>
          <a:p>
            <a:r>
              <a:rPr lang="en-US" dirty="0" smtClean="0"/>
              <a:t>In contrast, </a:t>
            </a:r>
            <a:r>
              <a:rPr lang="en-US" b="1" dirty="0" smtClean="0"/>
              <a:t>rebasing</a:t>
            </a:r>
            <a:r>
              <a:rPr lang="en-US" dirty="0" smtClean="0"/>
              <a:t> unifies the lines of development by </a:t>
            </a:r>
            <a:r>
              <a:rPr lang="en-US" u="sng" dirty="0" smtClean="0"/>
              <a:t>re-writing</a:t>
            </a:r>
            <a:r>
              <a:rPr lang="en-US" dirty="0" smtClean="0"/>
              <a:t> changes from the source branch so that they appear as children of the destination branch – effectively pretending that those commits were written on top of the destination branch all along.</a:t>
            </a:r>
          </a:p>
        </p:txBody>
      </p:sp>
    </p:spTree>
    <p:extLst>
      <p:ext uri="{BB962C8B-B14F-4D97-AF65-F5344CB8AC3E}">
        <p14:creationId xmlns:p14="http://schemas.microsoft.com/office/powerpoint/2010/main" val="179158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Distributed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pitchFamily="34" charset="-128"/>
              </a:rPr>
              <a:t>One of the coolest features of any of the Distributed VCSs, </a:t>
            </a:r>
            <a:r>
              <a:rPr lang="en-US" altLang="en-US" sz="2800" dirty="0" err="1" smtClean="0">
                <a:ea typeface="ＭＳ Ｐゴシック" pitchFamily="34" charset="-128"/>
              </a:rPr>
              <a:t>Git</a:t>
            </a:r>
            <a:r>
              <a:rPr lang="en-US" altLang="en-US" sz="2800" dirty="0" smtClean="0">
                <a:ea typeface="ＭＳ Ｐゴシック" pitchFamily="34" charset="-128"/>
              </a:rPr>
              <a:t> included, is that it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isn’t centralized</a:t>
            </a:r>
            <a:r>
              <a:rPr lang="en-US" altLang="en-US" sz="2800" dirty="0" smtClean="0">
                <a:ea typeface="ＭＳ Ｐゴシック" pitchFamily="34" charset="-128"/>
              </a:rPr>
              <a:t>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This means that even if you're using a centralized workflow, every user has what is essentially a full backup of the main server, each of which could be pushed up to replace the main server in the event of a crash or corruption.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There is basically no single point of failure with a distributed VCS.</a:t>
            </a:r>
          </a:p>
          <a:p>
            <a:endParaRPr lang="en-US" alt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3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vs. Merge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Rebase</a:t>
            </a:r>
            <a:r>
              <a:rPr lang="en-US" dirty="0" smtClean="0"/>
              <a:t> requires the commits on the source branch to be re-written, which changes their </a:t>
            </a:r>
            <a:r>
              <a:rPr lang="en-US" u="sng" dirty="0" smtClean="0"/>
              <a:t>content</a:t>
            </a:r>
            <a:r>
              <a:rPr lang="en-US" dirty="0" smtClean="0"/>
              <a:t> and their </a:t>
            </a:r>
            <a:r>
              <a:rPr lang="en-US" u="sng" dirty="0" smtClean="0"/>
              <a:t>SHAS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Merging</a:t>
            </a:r>
            <a:r>
              <a:rPr lang="en-US" dirty="0" smtClean="0"/>
              <a:t> is better if you only have one (or few trusted) </a:t>
            </a:r>
            <a:r>
              <a:rPr lang="en-US" dirty="0" err="1" smtClean="0"/>
              <a:t>commiter</a:t>
            </a:r>
            <a:r>
              <a:rPr lang="en-US" dirty="0" smtClean="0"/>
              <a:t>(s) and you don’t care much about reading your history.</a:t>
            </a:r>
          </a:p>
          <a:p>
            <a:r>
              <a:rPr lang="en-US" b="1" dirty="0" smtClean="0"/>
              <a:t>Rebasing</a:t>
            </a:r>
            <a:r>
              <a:rPr lang="en-US" dirty="0" smtClean="0"/>
              <a:t> makes you sure that your commits go on top of the ‘public’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31387-1EE6-41CA-AFB4-3BDD4617D0D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7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(merge)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199"/>
            <a:ext cx="7162800" cy="47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35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(rebase)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5147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445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ym typeface="Arial Bold" charset="0"/>
              </a:rPr>
              <a:t>Rebase vs. Merge (3)</a:t>
            </a:r>
            <a:endParaRPr lang="en-US" altLang="en-US" dirty="0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71600"/>
            <a:ext cx="8407400" cy="47117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0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merge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Merge changes in the specified branch onto the current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If you run into merge conflicts, the current branch is called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local</a:t>
            </a:r>
            <a:r>
              <a:rPr lang="en-US" altLang="en-US" sz="1800" dirty="0" smtClean="0">
                <a:cs typeface="Arial" charset="0"/>
                <a:sym typeface="Arial" charset="0"/>
              </a:rPr>
              <a:t>, and the branch you are merging in is referred to as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remote</a:t>
            </a:r>
            <a:r>
              <a:rPr lang="en-US" altLang="en-US" sz="1800" dirty="0" smtClean="0">
                <a:cs typeface="Arial" charset="0"/>
                <a:sym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rebase &lt;remote&gt;/&lt;branch&gt;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Base the current branch you are on off the specified remote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Takes the specified branch as the base, and then applies any changes you have in your local branch on top of that. For conflicts, the current branch is called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remote</a:t>
            </a:r>
            <a:r>
              <a:rPr lang="en-US" altLang="en-US" sz="1800" dirty="0" smtClean="0">
                <a:cs typeface="Arial" charset="0"/>
                <a:sym typeface="Arial" charset="0"/>
              </a:rPr>
              <a:t>, and the branch you are rebasing off of is treated as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local</a:t>
            </a:r>
            <a:r>
              <a:rPr lang="en-US" altLang="en-US" sz="1800" dirty="0" smtClean="0">
                <a:cs typeface="Arial" charset="0"/>
                <a:sym typeface="Arial" charset="0"/>
              </a:rPr>
              <a:t>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Example: </a:t>
            </a:r>
            <a:r>
              <a:rPr lang="en-US" altLang="en-US" sz="1800" i="1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 rebase origin/master</a:t>
            </a:r>
            <a:endParaRPr lang="en-US" altLang="en-US" sz="1600" i="1" dirty="0" smtClean="0"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7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86"/>
            <a:ext cx="8229600" cy="1036638"/>
          </a:xfrm>
        </p:spPr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sz="2200" b="1" dirty="0" smtClean="0"/>
          </a:p>
          <a:p>
            <a:r>
              <a:rPr lang="en-US" sz="2200" b="1" dirty="0" smtClean="0"/>
              <a:t>Pros</a:t>
            </a:r>
          </a:p>
          <a:p>
            <a:pPr lvl="1"/>
            <a:r>
              <a:rPr lang="en-US" sz="2200" dirty="0" smtClean="0"/>
              <a:t>Simple to use and understand</a:t>
            </a:r>
          </a:p>
          <a:p>
            <a:pPr lvl="1"/>
            <a:r>
              <a:rPr lang="en-US" sz="2200" dirty="0" smtClean="0"/>
              <a:t>The commits on the source branch remain separate from other branch commits, provided you don’t perform a fast-forward merge. </a:t>
            </a:r>
            <a:r>
              <a:rPr lang="en-US" sz="2200" i="1" dirty="0" smtClean="0"/>
              <a:t>(This separation can be useful in the case of feature branches, where you might want to take a feature and merge it into another branch later.)</a:t>
            </a:r>
          </a:p>
          <a:p>
            <a:pPr lvl="1"/>
            <a:r>
              <a:rPr lang="en-US" sz="2200" dirty="0" smtClean="0"/>
              <a:t>Existing commits on the source branch are unchanged and remain valid; it doesn’t matter if they’ve been shared.</a:t>
            </a:r>
          </a:p>
          <a:p>
            <a:r>
              <a:rPr lang="en-US" sz="2200" b="1" dirty="0" smtClean="0"/>
              <a:t>Cons</a:t>
            </a:r>
          </a:p>
          <a:p>
            <a:pPr lvl="1"/>
            <a:r>
              <a:rPr lang="en-US" sz="2200" dirty="0" smtClean="0"/>
              <a:t>If the need to merge arises simply because multiple people are working on the same branch in parallel, the merges don’t serve any useful historical purpose &amp; create clutter.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4115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Simplifies your history.</a:t>
            </a:r>
          </a:p>
          <a:p>
            <a:pPr lvl="1"/>
            <a:r>
              <a:rPr lang="en-US" dirty="0" smtClean="0"/>
              <a:t>Is the most intuitive and clutter-free way to combine commits from multiple developers in a shared branch.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Slightly more complex, conflicts require resolution on a per commit basis.</a:t>
            </a:r>
          </a:p>
          <a:p>
            <a:pPr lvl="1"/>
            <a:r>
              <a:rPr lang="en-US" dirty="0" smtClean="0"/>
              <a:t>Rewriting of history has ramifications if you’ve previously pushed those commits elsewhere.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3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 of Rebasing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NEVER EVER</a:t>
            </a:r>
            <a:r>
              <a:rPr lang="en-US" sz="4000" dirty="0" smtClean="0"/>
              <a:t> rebase a branch that you pushed, or that you pulled from another person.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31387-1EE6-41CA-AFB4-3BDD4617D0D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3.googleusercontent.com/-I5Iw5rrIqxk/UctcMfOYl3I/AAAAAAAEqqI/Cux99s7NG6I/w447-h637-no/winterco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49"/>
            <a:ext cx="4791075" cy="68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1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Rebase (Squash)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pick f392171 Added new feature X </a:t>
            </a:r>
          </a:p>
          <a:p>
            <a:pPr lvl="1"/>
            <a:r>
              <a:rPr lang="en-US" dirty="0"/>
              <a:t>pick ba9dd9a Added new elements to page design </a:t>
            </a:r>
          </a:p>
          <a:p>
            <a:pPr lvl="1"/>
            <a:r>
              <a:rPr lang="en-US" dirty="0"/>
              <a:t>pick df71a27 Updated CSS for new elements</a:t>
            </a:r>
          </a:p>
          <a:p>
            <a:r>
              <a:rPr lang="en-US" dirty="0"/>
              <a:t>Change to:</a:t>
            </a:r>
          </a:p>
          <a:p>
            <a:pPr lvl="1"/>
            <a:r>
              <a:rPr lang="en-US" dirty="0"/>
              <a:t>pick f392171 Added new feature X </a:t>
            </a:r>
          </a:p>
          <a:p>
            <a:pPr lvl="1"/>
            <a:r>
              <a:rPr lang="en-US" b="1" dirty="0"/>
              <a:t>squash</a:t>
            </a:r>
            <a:r>
              <a:rPr lang="en-US" dirty="0"/>
              <a:t> ba9dd9a Added new elements to page design </a:t>
            </a:r>
          </a:p>
          <a:p>
            <a:pPr lvl="1"/>
            <a:r>
              <a:rPr lang="en-US" b="1" dirty="0"/>
              <a:t>squash</a:t>
            </a:r>
            <a:r>
              <a:rPr lang="en-US" dirty="0"/>
              <a:t> df71a27 Updated CSS for new elements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081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Reflog</a:t>
            </a:r>
            <a:r>
              <a:rPr lang="en-US" dirty="0" smtClean="0"/>
              <a:t>, Detached Heads, </a:t>
            </a:r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r>
              <a:rPr lang="en-US" dirty="0" smtClean="0"/>
              <a:t> – ‘restore points’ for everything you do!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–hard &lt;hash&gt;</a:t>
            </a:r>
          </a:p>
          <a:p>
            <a:endParaRPr lang="en-US" dirty="0"/>
          </a:p>
          <a:p>
            <a:r>
              <a:rPr lang="en-US" dirty="0" smtClean="0"/>
              <a:t>Detached Head – Tracking a specific commit, not a branch!</a:t>
            </a:r>
          </a:p>
          <a:p>
            <a:endParaRPr lang="en-US" dirty="0"/>
          </a:p>
          <a:p>
            <a:r>
              <a:rPr lang="en-US" dirty="0" err="1" smtClean="0"/>
              <a:t>Submodules</a:t>
            </a:r>
            <a:r>
              <a:rPr lang="en-US" dirty="0" smtClean="0"/>
              <a:t> – Shared ‘child’ </a:t>
            </a:r>
            <a:r>
              <a:rPr lang="en-US" dirty="0" err="1" smtClean="0"/>
              <a:t>git</a:t>
            </a:r>
            <a:r>
              <a:rPr lang="en-US" dirty="0" smtClean="0"/>
              <a:t> repository (notorious for detached HEAD issues…)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Git is Fast</a:t>
            </a:r>
          </a:p>
        </p:txBody>
      </p:sp>
      <p:sp>
        <p:nvSpPr>
          <p:cNvPr id="112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 smtClean="0">
                <a:ea typeface="ＭＳ Ｐゴシック" pitchFamily="34" charset="-128"/>
              </a:rPr>
              <a:t>Git</a:t>
            </a:r>
            <a:r>
              <a:rPr lang="en-US" altLang="en-US" sz="2800" dirty="0" smtClean="0">
                <a:ea typeface="ＭＳ Ｐゴシック" pitchFamily="34" charset="-128"/>
              </a:rPr>
              <a:t> is extremely fast. Since all operations (except for push and fetch) are local there is no network latency involved to: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Perform a diff.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View file history.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Commit changes.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Merge branches.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Obtain any other revision of a file (not just the prior committed revision).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Switch branches. </a:t>
            </a:r>
          </a:p>
          <a:p>
            <a:endParaRPr lang="en-US" alt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6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Recommended</a:t>
            </a:r>
          </a:p>
          <a:p>
            <a:pPr lvl="1"/>
            <a:r>
              <a:rPr lang="en-US" sz="1800" dirty="0" smtClean="0">
                <a:hlinkClick r:id="rId2"/>
              </a:rPr>
              <a:t>http://rogerdudler.github.io/git-guide/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>
                <a:hlinkClick r:id="rId3"/>
              </a:rPr>
              <a:t>http://www.slideshare.net/lemiorhan/git-branching-model?utm_source=slideshow&amp;utm_medium=ssemail&amp;utm_campaign=weekly_digest</a:t>
            </a:r>
            <a:endParaRPr lang="en-US" sz="1800" dirty="0" smtClean="0"/>
          </a:p>
          <a:p>
            <a:r>
              <a:rPr lang="en-US" sz="2400" dirty="0" smtClean="0"/>
              <a:t>Comparison vs. SVN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4"/>
              </a:rPr>
              <a:t>http://whygitisbetterthanx.com/</a:t>
            </a:r>
            <a:endParaRPr lang="en-US" altLang="en-US" sz="1600" dirty="0">
              <a:ea typeface="ＭＳ Ｐゴシック" pitchFamily="34" charset="-128"/>
            </a:endParaRP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5"/>
              </a:rPr>
              <a:t>http://git-scm.com/course/svn.html</a:t>
            </a:r>
            <a:endParaRPr lang="en-US" altLang="en-US" sz="1600" dirty="0">
              <a:ea typeface="ＭＳ Ｐゴシック" pitchFamily="34" charset="-128"/>
            </a:endParaRP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6"/>
              </a:rPr>
              <a:t>https://</a:t>
            </a:r>
            <a:r>
              <a:rPr lang="en-US" altLang="en-US" sz="1600" dirty="0" smtClean="0">
                <a:ea typeface="ＭＳ Ｐゴシック" pitchFamily="34" charset="-128"/>
                <a:hlinkClick r:id="rId6"/>
              </a:rPr>
              <a:t>git.wiki.kernel.org/index.php/GitSvnComparison</a:t>
            </a:r>
            <a:endParaRPr lang="en-US" altLang="en-US" sz="1600" dirty="0" smtClean="0">
              <a:ea typeface="ＭＳ Ｐゴシック" pitchFamily="34" charset="-128"/>
            </a:endParaRP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7"/>
              </a:rPr>
              <a:t>http://</a:t>
            </a:r>
            <a:r>
              <a:rPr lang="en-US" altLang="en-US" sz="1600" dirty="0" smtClean="0">
                <a:ea typeface="ＭＳ Ｐゴシック" pitchFamily="34" charset="-128"/>
                <a:hlinkClick r:id="rId7"/>
              </a:rPr>
              <a:t>zurb.com/article/597/the-one-critical-reason-we-switched-from-</a:t>
            </a:r>
            <a:r>
              <a:rPr lang="en-US" altLang="en-US" sz="1600" dirty="0" smtClean="0">
                <a:ea typeface="ＭＳ Ｐゴシック" pitchFamily="34" charset="-128"/>
              </a:rPr>
              <a:t> </a:t>
            </a:r>
            <a:endParaRPr lang="en-US" altLang="en-US" sz="1600" dirty="0">
              <a:ea typeface="ＭＳ Ｐゴシック" pitchFamily="34" charset="-128"/>
            </a:endParaRP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Clients</a:t>
            </a:r>
            <a:endParaRPr lang="en-US" sz="2400" dirty="0" smtClean="0">
              <a:hlinkClick r:id="rId8"/>
            </a:endParaRPr>
          </a:p>
          <a:p>
            <a:pPr lvl="1"/>
            <a:r>
              <a:rPr lang="en-US" sz="1800" dirty="0" smtClean="0">
                <a:hlinkClick r:id="rId8"/>
              </a:rPr>
              <a:t>https://code.google.com/p/gitextensions/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9"/>
              </a:rPr>
              <a:t>http://sourcetreeapp.com/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10"/>
              </a:rPr>
              <a:t>https://github.com/dahlbyk/posh-git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0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Kwen Peterson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tinyurl.com/rsdcc13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github.com/Kwen/sdcc2013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/>
              <a:t>I will upload the slides to </a:t>
            </a:r>
            <a:r>
              <a:rPr lang="en-US" dirty="0" err="1"/>
              <a:t>speakerdeck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I will upload the slides to </a:t>
            </a:r>
            <a:r>
              <a:rPr lang="en-US" dirty="0" err="1"/>
              <a:t>slideshare</a:t>
            </a:r>
            <a:r>
              <a:rPr lang="en-US" dirty="0" smtClean="0"/>
              <a:t>*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kwenarik</a:t>
            </a:r>
            <a:r>
              <a:rPr lang="en-US" dirty="0" smtClean="0"/>
              <a:t> 	#sdcc2013</a:t>
            </a:r>
            <a:endParaRPr lang="en-US" dirty="0"/>
          </a:p>
          <a:p>
            <a:r>
              <a:rPr lang="en-US" dirty="0" smtClean="0"/>
              <a:t>plus.google.com</a:t>
            </a:r>
            <a:r>
              <a:rPr lang="en-US" dirty="0"/>
              <a:t>/+</a:t>
            </a:r>
            <a:r>
              <a:rPr lang="en-US" dirty="0" err="1" smtClean="0"/>
              <a:t>KwenPeterson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kwen.peterson@gmail.com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github.com/Kwen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8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itchFamily="34" charset="-128"/>
              </a:rPr>
              <a:t>Git</a:t>
            </a:r>
            <a:r>
              <a:rPr lang="en-US" altLang="en-US" dirty="0" smtClean="0">
                <a:ea typeface="ＭＳ Ｐゴシック" pitchFamily="34" charset="-128"/>
              </a:rPr>
              <a:t> is orders of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magnitude faster than SVN.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428523"/>
              </p:ext>
            </p:extLst>
          </p:nvPr>
        </p:nvGraphicFramePr>
        <p:xfrm>
          <a:off x="457200" y="167640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 Files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 Images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 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 Recent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(File)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49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Git is Small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>
                <a:ea typeface="ＭＳ Ｐゴシック" pitchFamily="34" charset="-128"/>
              </a:rPr>
              <a:t>Git's repository and working directory sizes are extremely small when compared to SVN. 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The Mozilla repository is reported to be almost 12 Gb stored across 240,000 files in SVN. 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The exact same history is stored in Git using two files totaling just over 420 Mb. </a:t>
            </a:r>
          </a:p>
          <a:p>
            <a:r>
              <a:rPr lang="en-US" altLang="en-US" sz="2000" smtClean="0">
                <a:ea typeface="ＭＳ Ｐゴシック" pitchFamily="34" charset="-128"/>
              </a:rPr>
              <a:t>This means that SVN requires 30x the disk space to store the same history!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One of the reasons for the smaller repo size is that an SVN working directory always contains two copies of each file: one for the user to actually work with and another hidden in .svn/ to aid operations such as status, diff and commit. 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In contrast a Git working directory requires only one small index file that stores about 100 bytes of data per tracked file. On projects with a large number of files this can be a substantial difference in the disk space required per working copy. </a:t>
            </a:r>
          </a:p>
          <a:p>
            <a:endParaRPr lang="en-US" altLang="en-US" sz="20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4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3 million+ users</a:t>
            </a:r>
          </a:p>
          <a:p>
            <a:pPr lvl="1"/>
            <a:r>
              <a:rPr lang="en-US" dirty="0" smtClean="0"/>
              <a:t>5 million+ repositories</a:t>
            </a:r>
          </a:p>
          <a:p>
            <a:pPr lvl="1"/>
            <a:r>
              <a:rPr lang="en-US" dirty="0" smtClean="0"/>
              <a:t>THE place for open-source projects</a:t>
            </a:r>
          </a:p>
          <a:p>
            <a:r>
              <a:rPr lang="en-US" dirty="0" smtClean="0"/>
              <a:t>Merging &amp; Branching are easy</a:t>
            </a:r>
          </a:p>
          <a:p>
            <a:pPr lvl="1"/>
            <a:r>
              <a:rPr lang="en-US" dirty="0" smtClean="0"/>
              <a:t>(unlike in many centralized systems)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branch Dilemma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I have a 120 hour work package to do!</a:t>
            </a:r>
          </a:p>
          <a:p>
            <a:pPr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SVN: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sit on 3 weeks worth of changes </a:t>
            </a:r>
            <a:r>
              <a:rPr lang="en-US" altLang="en-US" sz="1800" dirty="0" err="1" smtClean="0">
                <a:ea typeface="ＭＳ Ｐゴシック" pitchFamily="34" charset="-128"/>
              </a:rPr>
              <a:t>unversioned</a:t>
            </a:r>
            <a:r>
              <a:rPr lang="en-US" altLang="en-US" sz="1800" dirty="0" smtClean="0">
                <a:ea typeface="ＭＳ Ｐゴシック" pitchFamily="34" charset="-128"/>
              </a:rPr>
              <a:t> and then finally push 1 massive commit?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push updates to trunk/branch as necessary and possibly break functionality for anyone else working on project (but get to keep commit history, and not have 1 massive commit)</a:t>
            </a:r>
          </a:p>
          <a:p>
            <a:pPr>
              <a:buFontTx/>
              <a:buNone/>
            </a:pPr>
            <a:r>
              <a:rPr lang="en-US" altLang="en-US" sz="2000" dirty="0" err="1" smtClean="0">
                <a:ea typeface="ＭＳ Ｐゴシック" pitchFamily="34" charset="-128"/>
              </a:rPr>
              <a:t>Git</a:t>
            </a:r>
            <a:r>
              <a:rPr lang="en-US" altLang="en-US" sz="2000" dirty="0" smtClean="0">
                <a:ea typeface="ＭＳ Ｐゴシック" pitchFamily="34" charset="-128"/>
              </a:rPr>
              <a:t>: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make daily commits to my local branch (full history, </a:t>
            </a:r>
            <a:r>
              <a:rPr lang="en-US" altLang="en-US" sz="1800" u="sng" dirty="0" smtClean="0">
                <a:ea typeface="ＭＳ Ｐゴシック" pitchFamily="34" charset="-128"/>
              </a:rPr>
              <a:t>able to rollback to intermediate stages</a:t>
            </a:r>
            <a:r>
              <a:rPr lang="en-US" altLang="en-US" sz="1800" dirty="0" smtClean="0">
                <a:ea typeface="ＭＳ Ｐゴシック" pitchFamily="34" charset="-128"/>
              </a:rPr>
              <a:t>!)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merge in changes that others have pushed to the master branch at my convenience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hold off pushing to master until my code is fully polished and tested out, minimizing impact on other developers</a:t>
            </a:r>
            <a:r>
              <a:rPr lang="en-US" altLang="en-US" sz="2000" dirty="0" smtClean="0">
                <a:ea typeface="ＭＳ Ｐゴシック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443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Code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SVN</a:t>
            </a:r>
          </a:p>
          <a:p>
            <a:pPr lvl="1">
              <a:defRPr/>
            </a:pPr>
            <a:r>
              <a:rPr lang="en-US" dirty="0" smtClean="0"/>
              <a:t>Make a patch of </a:t>
            </a:r>
            <a:r>
              <a:rPr lang="en-US" b="1" dirty="0" smtClean="0"/>
              <a:t>uncommitted changes </a:t>
            </a:r>
            <a:r>
              <a:rPr lang="en-US" dirty="0" smtClean="0"/>
              <a:t>and send it to another developer, and hope that they have an SVN branch at the </a:t>
            </a:r>
            <a:r>
              <a:rPr lang="en-US" b="1" dirty="0" smtClean="0"/>
              <a:t>exact</a:t>
            </a:r>
            <a:r>
              <a:rPr lang="en-US" dirty="0" smtClean="0"/>
              <a:t> commit as yours to apply it to.</a:t>
            </a:r>
          </a:p>
          <a:p>
            <a:pPr marL="514350" indent="-514350">
              <a:defRPr/>
            </a:pPr>
            <a:r>
              <a:rPr lang="en-US" dirty="0" err="1" smtClean="0"/>
              <a:t>Git</a:t>
            </a:r>
            <a:endParaRPr lang="en-US" dirty="0" smtClean="0"/>
          </a:p>
          <a:p>
            <a:pPr marL="914400" lvl="1" indent="-514350">
              <a:defRPr/>
            </a:pPr>
            <a:r>
              <a:rPr lang="en-US" dirty="0" smtClean="0"/>
              <a:t>Push a copy of your local branch (and all its commits) out to a remote branch on a repository, where anyone can easily pull down a copy and build your code, no matter where there current branch is.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598941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Bg01_co_18_print_CrystalGraphics.com_PowerPoint_Templates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6CCFF"/>
      </a:accent1>
      <a:accent2>
        <a:srgbClr val="FFCC00"/>
      </a:accent2>
      <a:accent3>
        <a:srgbClr val="FFFFFF"/>
      </a:accent3>
      <a:accent4>
        <a:srgbClr val="000000"/>
      </a:accent4>
      <a:accent5>
        <a:srgbClr val="B8E2FF"/>
      </a:accent5>
      <a:accent6>
        <a:srgbClr val="E7B900"/>
      </a:accent6>
      <a:hlink>
        <a:srgbClr val="FF9933"/>
      </a:hlink>
      <a:folHlink>
        <a:srgbClr val="5F5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6CCFF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E7B900"/>
        </a:accent6>
        <a:hlink>
          <a:srgbClr val="FF9933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BusinessBg01_co_18_print_CrystalGraphics.com_PowerPoint_Templates</Template>
  <TotalTime>5286</TotalTime>
  <Words>1977</Words>
  <Application>Microsoft Office PowerPoint</Application>
  <PresentationFormat>On-screen Show (4:3)</PresentationFormat>
  <Paragraphs>266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BusinessBg01_co_18_print_CrystalGraphics.com_PowerPoint_Templates</vt:lpstr>
      <vt:lpstr>git more done</vt:lpstr>
      <vt:lpstr>PowerPoint Presentation</vt:lpstr>
      <vt:lpstr>Distributed</vt:lpstr>
      <vt:lpstr>Git is Fast</vt:lpstr>
      <vt:lpstr>Git is orders of  magnitude faster than SVN.</vt:lpstr>
      <vt:lpstr>Git is Small</vt:lpstr>
      <vt:lpstr>Git is *</vt:lpstr>
      <vt:lpstr>The branch Dilemma</vt:lpstr>
      <vt:lpstr>Code Reviews</vt:lpstr>
      <vt:lpstr>git-svn</vt:lpstr>
      <vt:lpstr>Subversion-Style Workflow</vt:lpstr>
      <vt:lpstr>Integration Manager Workflow</vt:lpstr>
      <vt:lpstr>Dictator &amp; Lieutenants Workflow</vt:lpstr>
      <vt:lpstr>Felix Baumgartner – Red Bull</vt:lpstr>
      <vt:lpstr>Creating a Repository</vt:lpstr>
      <vt:lpstr>Working with Remotes</vt:lpstr>
      <vt:lpstr>Working with Branches</vt:lpstr>
      <vt:lpstr>Dealing with Changes</vt:lpstr>
      <vt:lpstr>Pushing and Pulling Changes</vt:lpstr>
      <vt:lpstr>Git Trivia</vt:lpstr>
      <vt:lpstr>Creating &amp; Applying Patches</vt:lpstr>
      <vt:lpstr>Copy/Paste a commit locally</vt:lpstr>
      <vt:lpstr>Bug, or…</vt:lpstr>
      <vt:lpstr>PowerPoint Presentation</vt:lpstr>
      <vt:lpstr>Common git branching strategy</vt:lpstr>
      <vt:lpstr>PowerPoint Presentation</vt:lpstr>
      <vt:lpstr>PowerPoint Presentation</vt:lpstr>
      <vt:lpstr>Awesomest. Baby Bib. Ever.</vt:lpstr>
      <vt:lpstr>Rebase vs. Merge (1)</vt:lpstr>
      <vt:lpstr>Rebase vs. Merge (2)</vt:lpstr>
      <vt:lpstr>Commit graph (merge)</vt:lpstr>
      <vt:lpstr>Commit graph (rebase)</vt:lpstr>
      <vt:lpstr>Rebase vs. Merge (3)</vt:lpstr>
      <vt:lpstr>Merge</vt:lpstr>
      <vt:lpstr>Rebase</vt:lpstr>
      <vt:lpstr>Golden Rule of Rebasing</vt:lpstr>
      <vt:lpstr>PowerPoint Presentation</vt:lpstr>
      <vt:lpstr>Interactive Rebase (Squash)</vt:lpstr>
      <vt:lpstr>Reflog, Detached Heads, Submodules</vt:lpstr>
      <vt:lpstr>Resources</vt:lpstr>
      <vt:lpstr>Kwen Peterson</vt:lpstr>
    </vt:vector>
  </TitlesOfParts>
  <Company>Raven Industries,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 Industries</dc:title>
  <dc:creator>jlm</dc:creator>
  <cp:lastModifiedBy>Kwen Peterson</cp:lastModifiedBy>
  <cp:revision>239</cp:revision>
  <dcterms:created xsi:type="dcterms:W3CDTF">2010-11-24T17:08:28Z</dcterms:created>
  <dcterms:modified xsi:type="dcterms:W3CDTF">2013-11-09T18:32:30Z</dcterms:modified>
</cp:coreProperties>
</file>