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67" r:id="rId3"/>
    <p:sldId id="262" r:id="rId4"/>
    <p:sldId id="263" r:id="rId5"/>
    <p:sldId id="261" r:id="rId6"/>
    <p:sldId id="257" r:id="rId7"/>
    <p:sldId id="269" r:id="rId8"/>
    <p:sldId id="264" r:id="rId9"/>
    <p:sldId id="259" r:id="rId10"/>
    <p:sldId id="273" r:id="rId11"/>
    <p:sldId id="270" r:id="rId12"/>
    <p:sldId id="271" r:id="rId13"/>
    <p:sldId id="268" r:id="rId14"/>
    <p:sldId id="265" r:id="rId15"/>
    <p:sldId id="266" r:id="rId16"/>
    <p:sldId id="272" r:id="rId17"/>
    <p:sldId id="258" r:id="rId18"/>
    <p:sldId id="26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E939A4-8844-4F6B-BDDC-2DDC766D0751}" type="datetimeFigureOut">
              <a:rPr lang="en-US" smtClean="0"/>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86427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939A4-8844-4F6B-BDDC-2DDC766D0751}" type="datetimeFigureOut">
              <a:rPr lang="en-US" smtClean="0"/>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171514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939A4-8844-4F6B-BDDC-2DDC766D0751}" type="datetimeFigureOut">
              <a:rPr lang="en-US" smtClean="0"/>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410563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E939A4-8844-4F6B-BDDC-2DDC766D0751}" type="datetimeFigureOut">
              <a:rPr lang="en-US" smtClean="0"/>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375018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E939A4-8844-4F6B-BDDC-2DDC766D0751}" type="datetimeFigureOut">
              <a:rPr lang="en-US" smtClean="0"/>
              <a:t>5/19/2013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106389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E939A4-8844-4F6B-BDDC-2DDC766D0751}" type="datetimeFigureOut">
              <a:rPr lang="en-US" smtClean="0"/>
              <a:t>5/19/2013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1513377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E939A4-8844-4F6B-BDDC-2DDC766D0751}" type="datetimeFigureOut">
              <a:rPr lang="en-US" smtClean="0"/>
              <a:t>5/19/2013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227640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E939A4-8844-4F6B-BDDC-2DDC766D0751}" type="datetimeFigureOut">
              <a:rPr lang="en-US" smtClean="0"/>
              <a:t>5/19/2013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2737257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939A4-8844-4F6B-BDDC-2DDC766D0751}" type="datetimeFigureOut">
              <a:rPr lang="en-US" smtClean="0"/>
              <a:t>5/19/2013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33790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939A4-8844-4F6B-BDDC-2DDC766D0751}" type="datetimeFigureOut">
              <a:rPr lang="en-US" smtClean="0"/>
              <a:t>5/19/2013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95449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E939A4-8844-4F6B-BDDC-2DDC766D0751}" type="datetimeFigureOut">
              <a:rPr lang="en-US" smtClean="0"/>
              <a:t>5/19/2013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2E651A-C794-44B4-BCEB-9BB59A325685}" type="slidenum">
              <a:rPr lang="en-US" smtClean="0"/>
              <a:t>‹#›</a:t>
            </a:fld>
            <a:endParaRPr lang="en-US"/>
          </a:p>
        </p:txBody>
      </p:sp>
    </p:spTree>
    <p:extLst>
      <p:ext uri="{BB962C8B-B14F-4D97-AF65-F5344CB8AC3E}">
        <p14:creationId xmlns:p14="http://schemas.microsoft.com/office/powerpoint/2010/main" val="142253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939A4-8844-4F6B-BDDC-2DDC766D0751}" type="datetimeFigureOut">
              <a:rPr lang="en-US" smtClean="0"/>
              <a:t>5/19/2013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E651A-C794-44B4-BCEB-9BB59A325685}" type="slidenum">
              <a:rPr lang="en-US" smtClean="0"/>
              <a:t>‹#›</a:t>
            </a:fld>
            <a:endParaRPr lang="en-US"/>
          </a:p>
        </p:txBody>
      </p:sp>
    </p:spTree>
    <p:extLst>
      <p:ext uri="{BB962C8B-B14F-4D97-AF65-F5344CB8AC3E}">
        <p14:creationId xmlns:p14="http://schemas.microsoft.com/office/powerpoint/2010/main" val="3116035390"/>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wen.peterson@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slideshare.net/lemiorhan/git-branching-model?utm_source=slideshow&amp;utm_medium=ssemail&amp;utm_campaign=weekly_dige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ercurial.selenic.com/wiki/HisteditExtens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sympy/sympy/wiki/Git-hg-rosetta-stone/eb04a48a4830c1cb71fd04a56e8aaf8b4517329c" TargetMode="External"/><Relationship Id="rId13" Type="http://schemas.openxmlformats.org/officeDocument/2006/relationships/hyperlink" Target="http://martinfowler.com/bliki/MercurialSquashCommit.html" TargetMode="External"/><Relationship Id="rId3" Type="http://schemas.openxmlformats.org/officeDocument/2006/relationships/hyperlink" Target="http://www.slideshare.net/lemiorhan/git-branching-model?utm_source=slideshow&amp;utm_medium=ssemail&amp;utm_campaign=weekly_digest" TargetMode="External"/><Relationship Id="rId7" Type="http://schemas.openxmlformats.org/officeDocument/2006/relationships/hyperlink" Target="http://blogs.atlassian.com/2012/02/mercurial-vs-git-why-mercurial/?s" TargetMode="External"/><Relationship Id="rId12" Type="http://schemas.openxmlformats.org/officeDocument/2006/relationships/hyperlink" Target="http://blog.fogcreek.com/kiln-harmony-internals-the-basics/" TargetMode="External"/><Relationship Id="rId2" Type="http://schemas.openxmlformats.org/officeDocument/2006/relationships/hyperlink" Target="http://rogerdudler.github.io/git-guide/" TargetMode="External"/><Relationship Id="rId1" Type="http://schemas.openxmlformats.org/officeDocument/2006/relationships/slideLayout" Target="../slideLayouts/slideLayout2.xml"/><Relationship Id="rId6" Type="http://schemas.openxmlformats.org/officeDocument/2006/relationships/hyperlink" Target="http://hyperpolyglot.org/version-control" TargetMode="External"/><Relationship Id="rId11" Type="http://schemas.openxmlformats.org/officeDocument/2006/relationships/hyperlink" Target="https://github.com/dahlbyk/posh-git" TargetMode="External"/><Relationship Id="rId5" Type="http://schemas.openxmlformats.org/officeDocument/2006/relationships/hyperlink" Target="http://jgrasstechtips.blogspot.com/2011/03/mercurial-and-git-cheatsheet.html" TargetMode="External"/><Relationship Id="rId10" Type="http://schemas.openxmlformats.org/officeDocument/2006/relationships/hyperlink" Target="http://sourcetreeapp.com/" TargetMode="External"/><Relationship Id="rId4" Type="http://schemas.openxmlformats.org/officeDocument/2006/relationships/hyperlink" Target="http://mercurial.selenic.com/wiki/GitConcepts" TargetMode="External"/><Relationship Id="rId9" Type="http://schemas.openxmlformats.org/officeDocument/2006/relationships/hyperlink" Target="https://code.google.com/p/gitextens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Compare &amp; Contrast DCVS Tools</a:t>
            </a:r>
            <a:br>
              <a:rPr lang="en-US" dirty="0" smtClean="0"/>
            </a:br>
            <a:r>
              <a:rPr lang="en-US" sz="3200" dirty="0" smtClean="0"/>
              <a:t>(</a:t>
            </a:r>
            <a:r>
              <a:rPr lang="en-US" sz="3200" dirty="0" err="1" smtClean="0"/>
              <a:t>Git</a:t>
            </a:r>
            <a:r>
              <a:rPr lang="en-US" sz="3200" dirty="0" smtClean="0"/>
              <a:t> &amp; Mercurial)</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By Kwen Peterson</a:t>
            </a:r>
            <a:br>
              <a:rPr lang="en-US" dirty="0" smtClean="0"/>
            </a:br>
            <a:r>
              <a:rPr lang="en-US" dirty="0" smtClean="0"/>
              <a:t>Twitter: @</a:t>
            </a:r>
            <a:r>
              <a:rPr lang="en-US" dirty="0" err="1" smtClean="0"/>
              <a:t>kwenarik</a:t>
            </a:r>
            <a:r>
              <a:rPr lang="en-US" dirty="0" smtClean="0"/>
              <a:t/>
            </a:r>
            <a:br>
              <a:rPr lang="en-US" dirty="0" smtClean="0"/>
            </a:br>
            <a:r>
              <a:rPr lang="en-US" dirty="0" smtClean="0"/>
              <a:t>Email: </a:t>
            </a:r>
            <a:r>
              <a:rPr lang="en-US" dirty="0" smtClean="0">
                <a:hlinkClick r:id="rId2"/>
              </a:rPr>
              <a:t>kwen.peterson@gmail.com</a:t>
            </a:r>
            <a:endParaRPr lang="en-US" dirty="0" smtClean="0"/>
          </a:p>
          <a:p>
            <a:r>
              <a:rPr lang="en-US" dirty="0" smtClean="0"/>
              <a:t>Raven Industries</a:t>
            </a:r>
          </a:p>
        </p:txBody>
      </p:sp>
    </p:spTree>
    <p:extLst>
      <p:ext uri="{BB962C8B-B14F-4D97-AF65-F5344CB8AC3E}">
        <p14:creationId xmlns:p14="http://schemas.microsoft.com/office/powerpoint/2010/main" val="2464513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Rebase vs. Merge</a:t>
            </a:r>
            <a:endParaRPr lang="en-US" dirty="0"/>
          </a:p>
        </p:txBody>
      </p:sp>
      <p:sp>
        <p:nvSpPr>
          <p:cNvPr id="3" name="Content Placeholder 2"/>
          <p:cNvSpPr>
            <a:spLocks noGrp="1"/>
          </p:cNvSpPr>
          <p:nvPr>
            <p:ph idx="1"/>
          </p:nvPr>
        </p:nvSpPr>
        <p:spPr/>
        <p:txBody>
          <a:bodyPr/>
          <a:lstStyle/>
          <a:p>
            <a:r>
              <a:rPr lang="en-US" dirty="0" smtClean="0">
                <a:hlinkClick r:id="rId2"/>
              </a:rPr>
              <a:t>http://www.slideshare.net/lemiorhan/git-branching-model?utm_source=slideshow&amp;utm_medium=ssemail&amp;utm_campaign=weekly_digest</a:t>
            </a:r>
            <a:r>
              <a:rPr lang="en-US" dirty="0" smtClean="0"/>
              <a:t> </a:t>
            </a:r>
            <a:endParaRPr lang="en-US" dirty="0"/>
          </a:p>
        </p:txBody>
      </p:sp>
    </p:spTree>
    <p:extLst>
      <p:ext uri="{BB962C8B-B14F-4D97-AF65-F5344CB8AC3E}">
        <p14:creationId xmlns:p14="http://schemas.microsoft.com/office/powerpoint/2010/main" val="98790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graph (merge)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199"/>
            <a:ext cx="7162800" cy="4797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78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graph (rebase)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35147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5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 Rebase</a:t>
            </a:r>
            <a:endParaRPr lang="en-US" dirty="0"/>
          </a:p>
        </p:txBody>
      </p:sp>
      <p:sp>
        <p:nvSpPr>
          <p:cNvPr id="3" name="Content Placeholder 2"/>
          <p:cNvSpPr>
            <a:spLocks noGrp="1"/>
          </p:cNvSpPr>
          <p:nvPr>
            <p:ph idx="1"/>
          </p:nvPr>
        </p:nvSpPr>
        <p:spPr/>
        <p:txBody>
          <a:bodyPr/>
          <a:lstStyle/>
          <a:p>
            <a:r>
              <a:rPr lang="en-US" dirty="0" err="1" smtClean="0"/>
              <a:t>Git</a:t>
            </a:r>
            <a:endParaRPr lang="en-US" dirty="0" smtClean="0"/>
          </a:p>
          <a:p>
            <a:pPr lvl="1"/>
            <a:r>
              <a:rPr lang="en-US" dirty="0" err="1" smtClean="0"/>
              <a:t>git</a:t>
            </a:r>
            <a:r>
              <a:rPr lang="en-US" dirty="0" smtClean="0"/>
              <a:t> rebase –</a:t>
            </a:r>
            <a:r>
              <a:rPr lang="en-US" dirty="0" err="1" smtClean="0"/>
              <a:t>i</a:t>
            </a:r>
            <a:r>
              <a:rPr lang="en-US" dirty="0" smtClean="0"/>
              <a:t> HEAD~3</a:t>
            </a:r>
          </a:p>
          <a:p>
            <a:r>
              <a:rPr lang="en-US" dirty="0" smtClean="0"/>
              <a:t>Mercurial</a:t>
            </a:r>
          </a:p>
          <a:p>
            <a:pPr lvl="1"/>
            <a:r>
              <a:rPr lang="en-US" dirty="0" smtClean="0"/>
              <a:t>Plugin: </a:t>
            </a:r>
            <a:r>
              <a:rPr lang="en-US" dirty="0" err="1" smtClean="0"/>
              <a:t>HistEdit</a:t>
            </a:r>
            <a:r>
              <a:rPr lang="en-US" dirty="0" smtClean="0"/>
              <a:t> Extension</a:t>
            </a:r>
          </a:p>
          <a:p>
            <a:pPr lvl="1"/>
            <a:r>
              <a:rPr lang="en-US" dirty="0" smtClean="0">
                <a:hlinkClick r:id="rId2"/>
              </a:rPr>
              <a:t>http://mercurial.selenic.com/wiki/HisteditExtension</a:t>
            </a:r>
            <a:r>
              <a:rPr lang="en-US" dirty="0" smtClean="0"/>
              <a:t> </a:t>
            </a:r>
            <a:endParaRPr lang="en-US" dirty="0"/>
          </a:p>
        </p:txBody>
      </p:sp>
    </p:spTree>
    <p:extLst>
      <p:ext uri="{BB962C8B-B14F-4D97-AF65-F5344CB8AC3E}">
        <p14:creationId xmlns:p14="http://schemas.microsoft.com/office/powerpoint/2010/main" val="218399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Squash</a:t>
            </a:r>
            <a:endParaRPr lang="en-US" dirty="0"/>
          </a:p>
        </p:txBody>
      </p:sp>
      <p:sp>
        <p:nvSpPr>
          <p:cNvPr id="3" name="Content Placeholder 2"/>
          <p:cNvSpPr>
            <a:spLocks noGrp="1"/>
          </p:cNvSpPr>
          <p:nvPr>
            <p:ph idx="1"/>
          </p:nvPr>
        </p:nvSpPr>
        <p:spPr/>
        <p:txBody>
          <a:bodyPr>
            <a:normAutofit/>
          </a:bodyPr>
          <a:lstStyle/>
          <a:p>
            <a:r>
              <a:rPr lang="en-US" sz="2800" dirty="0" err="1" smtClean="0"/>
              <a:t>git</a:t>
            </a:r>
            <a:r>
              <a:rPr lang="en-US" sz="2800" dirty="0" smtClean="0"/>
              <a:t> rebase –</a:t>
            </a:r>
            <a:r>
              <a:rPr lang="en-US" sz="2800" dirty="0" err="1" smtClean="0"/>
              <a:t>i</a:t>
            </a:r>
            <a:r>
              <a:rPr lang="en-US" sz="2800" dirty="0" smtClean="0"/>
              <a:t> HEAD~3</a:t>
            </a:r>
          </a:p>
          <a:p>
            <a:pPr lvl="1"/>
            <a:r>
              <a:rPr lang="en-US" sz="2400" dirty="0" smtClean="0"/>
              <a:t>pick f392171 Added new feature X </a:t>
            </a:r>
          </a:p>
          <a:p>
            <a:pPr lvl="1"/>
            <a:r>
              <a:rPr lang="en-US" sz="2400" dirty="0" smtClean="0"/>
              <a:t>pick ba9dd9a Added new elements to page design </a:t>
            </a:r>
          </a:p>
          <a:p>
            <a:pPr lvl="1"/>
            <a:r>
              <a:rPr lang="en-US" sz="2400" dirty="0" smtClean="0"/>
              <a:t>pick df71a27 Updated CSS for new elements</a:t>
            </a:r>
          </a:p>
          <a:p>
            <a:r>
              <a:rPr lang="en-US" sz="2800" dirty="0" smtClean="0"/>
              <a:t>Change to:</a:t>
            </a:r>
          </a:p>
          <a:p>
            <a:pPr lvl="1"/>
            <a:r>
              <a:rPr lang="en-US" sz="2400" dirty="0" smtClean="0"/>
              <a:t>pick f392171 Added new feature X </a:t>
            </a:r>
          </a:p>
          <a:p>
            <a:pPr lvl="1"/>
            <a:r>
              <a:rPr lang="en-US" sz="2400" b="1" dirty="0" smtClean="0"/>
              <a:t>squash</a:t>
            </a:r>
            <a:r>
              <a:rPr lang="en-US" sz="2400" dirty="0" smtClean="0"/>
              <a:t> ba9dd9a Added new elements to page design </a:t>
            </a:r>
          </a:p>
          <a:p>
            <a:pPr lvl="1"/>
            <a:r>
              <a:rPr lang="en-US" sz="2400" b="1" dirty="0" smtClean="0"/>
              <a:t>squash</a:t>
            </a:r>
            <a:r>
              <a:rPr lang="en-US" sz="2400" dirty="0" smtClean="0"/>
              <a:t> df71a27 Updated CSS for new elements</a:t>
            </a:r>
            <a:endParaRPr lang="en-US" sz="2400" dirty="0"/>
          </a:p>
        </p:txBody>
      </p:sp>
    </p:spTree>
    <p:extLst>
      <p:ext uri="{BB962C8B-B14F-4D97-AF65-F5344CB8AC3E}">
        <p14:creationId xmlns:p14="http://schemas.microsoft.com/office/powerpoint/2010/main" val="159620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Mercurial Squash</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smtClean="0"/>
              <a:t>Enable the </a:t>
            </a:r>
            <a:r>
              <a:rPr lang="en-US" dirty="0" err="1" smtClean="0"/>
              <a:t>mq</a:t>
            </a:r>
            <a:r>
              <a:rPr lang="en-US" dirty="0" smtClean="0"/>
              <a:t> extension (mercurial queues)</a:t>
            </a:r>
          </a:p>
          <a:p>
            <a:pPr marL="514350" indent="-514350">
              <a:buFont typeface="+mj-lt"/>
              <a:buAutoNum type="arabicPeriod"/>
            </a:pPr>
            <a:r>
              <a:rPr lang="en-US" dirty="0" smtClean="0"/>
              <a:t>Set diffs to </a:t>
            </a:r>
            <a:r>
              <a:rPr lang="en-US" dirty="0" err="1" smtClean="0"/>
              <a:t>git</a:t>
            </a:r>
            <a:r>
              <a:rPr lang="en-US" dirty="0" smtClean="0"/>
              <a:t> style</a:t>
            </a:r>
          </a:p>
          <a:p>
            <a:pPr marL="514350" indent="-514350">
              <a:buFont typeface="+mj-lt"/>
              <a:buAutoNum type="arabicPeriod"/>
            </a:pPr>
            <a:r>
              <a:rPr lang="en-US" dirty="0" err="1" smtClean="0"/>
              <a:t>Commandline</a:t>
            </a:r>
            <a:r>
              <a:rPr lang="en-US" dirty="0" smtClean="0"/>
              <a:t>: (11 commands!)</a:t>
            </a:r>
          </a:p>
          <a:p>
            <a:pPr marL="914400" lvl="1" indent="-514350">
              <a:buFont typeface="+mj-lt"/>
              <a:buAutoNum type="alphaLcPeriod"/>
            </a:pPr>
            <a:r>
              <a:rPr lang="en-US" dirty="0" smtClean="0"/>
              <a:t>hg clone base working </a:t>
            </a:r>
            <a:br>
              <a:rPr lang="en-US" dirty="0" smtClean="0"/>
            </a:br>
            <a:r>
              <a:rPr lang="en-US" dirty="0" smtClean="0"/>
              <a:t># tip of base is revision 73 </a:t>
            </a:r>
          </a:p>
          <a:p>
            <a:pPr marL="914400" lvl="1" indent="-514350">
              <a:buFont typeface="+mj-lt"/>
              <a:buAutoNum type="alphaLcPeriod"/>
            </a:pPr>
            <a:r>
              <a:rPr lang="en-US" dirty="0" smtClean="0"/>
              <a:t>cd working </a:t>
            </a:r>
            <a:br>
              <a:rPr lang="en-US" dirty="0" smtClean="0"/>
            </a:br>
            <a:r>
              <a:rPr lang="en-US" dirty="0" smtClean="0"/>
              <a:t># do work, committing on the way </a:t>
            </a:r>
          </a:p>
          <a:p>
            <a:pPr marL="914400" lvl="1" indent="-514350">
              <a:buFont typeface="+mj-lt"/>
              <a:buAutoNum type="alphaLcPeriod"/>
            </a:pPr>
            <a:r>
              <a:rPr lang="en-US" dirty="0" smtClean="0"/>
              <a:t>cd ..</a:t>
            </a:r>
          </a:p>
          <a:p>
            <a:pPr marL="914400" lvl="1" indent="-514350">
              <a:buFont typeface="+mj-lt"/>
              <a:buAutoNum type="alphaLcPeriod"/>
            </a:pPr>
            <a:r>
              <a:rPr lang="en-US" dirty="0" smtClean="0"/>
              <a:t>hg clone working squash</a:t>
            </a:r>
          </a:p>
          <a:p>
            <a:pPr marL="914400" lvl="1" indent="-514350">
              <a:buFont typeface="+mj-lt"/>
              <a:buAutoNum type="alphaLcPeriod"/>
            </a:pPr>
            <a:r>
              <a:rPr lang="en-US" dirty="0" smtClean="0"/>
              <a:t>cd squash </a:t>
            </a:r>
          </a:p>
          <a:p>
            <a:pPr marL="914400" lvl="1" indent="-514350">
              <a:buFont typeface="+mj-lt"/>
              <a:buAutoNum type="alphaLcPeriod"/>
            </a:pPr>
            <a:r>
              <a:rPr lang="en-US" dirty="0" smtClean="0"/>
              <a:t>hg </a:t>
            </a:r>
            <a:r>
              <a:rPr lang="en-US" dirty="0" err="1" smtClean="0"/>
              <a:t>qimport</a:t>
            </a:r>
            <a:r>
              <a:rPr lang="en-US" dirty="0" smtClean="0"/>
              <a:t> -r 74:tip</a:t>
            </a:r>
          </a:p>
          <a:p>
            <a:pPr marL="914400" lvl="1" indent="-514350">
              <a:buFont typeface="+mj-lt"/>
              <a:buAutoNum type="alphaLcPeriod"/>
            </a:pPr>
            <a:r>
              <a:rPr lang="en-US" dirty="0" smtClean="0"/>
              <a:t>hg </a:t>
            </a:r>
            <a:r>
              <a:rPr lang="en-US" dirty="0" err="1" smtClean="0"/>
              <a:t>qgoto</a:t>
            </a:r>
            <a:r>
              <a:rPr lang="en-US" dirty="0" smtClean="0"/>
              <a:t> 74.diff</a:t>
            </a:r>
          </a:p>
          <a:p>
            <a:pPr marL="914400" lvl="1" indent="-514350">
              <a:buFont typeface="+mj-lt"/>
              <a:buAutoNum type="alphaLcPeriod"/>
            </a:pPr>
            <a:r>
              <a:rPr lang="en-US" dirty="0" smtClean="0"/>
              <a:t>hg </a:t>
            </a:r>
            <a:r>
              <a:rPr lang="en-US" dirty="0" err="1" smtClean="0"/>
              <a:t>qfold</a:t>
            </a:r>
            <a:r>
              <a:rPr lang="en-US" dirty="0" smtClean="0"/>
              <a:t> $(hg </a:t>
            </a:r>
            <a:r>
              <a:rPr lang="en-US" dirty="0" err="1" smtClean="0"/>
              <a:t>qunapp</a:t>
            </a:r>
            <a:r>
              <a:rPr lang="en-US" dirty="0" smtClean="0"/>
              <a:t>) </a:t>
            </a:r>
          </a:p>
          <a:p>
            <a:pPr marL="914400" lvl="1" indent="-514350">
              <a:buFont typeface="+mj-lt"/>
              <a:buAutoNum type="alphaLcPeriod"/>
            </a:pPr>
            <a:r>
              <a:rPr lang="en-US" dirty="0" smtClean="0"/>
              <a:t>hg </a:t>
            </a:r>
            <a:r>
              <a:rPr lang="en-US" dirty="0" err="1" smtClean="0"/>
              <a:t>qfinish</a:t>
            </a:r>
            <a:r>
              <a:rPr lang="en-US" dirty="0" smtClean="0"/>
              <a:t> –a</a:t>
            </a:r>
          </a:p>
          <a:p>
            <a:pPr marL="914400" lvl="1" indent="-514350">
              <a:buFont typeface="+mj-lt"/>
              <a:buAutoNum type="alphaLcPeriod"/>
            </a:pPr>
            <a:r>
              <a:rPr lang="en-US" dirty="0" smtClean="0"/>
              <a:t>cd ../base</a:t>
            </a:r>
          </a:p>
          <a:p>
            <a:pPr marL="914400" lvl="1" indent="-514350">
              <a:buFont typeface="+mj-lt"/>
              <a:buAutoNum type="alphaLcPeriod"/>
            </a:pPr>
            <a:r>
              <a:rPr lang="en-US" dirty="0" smtClean="0"/>
              <a:t>hg pull ../squash</a:t>
            </a:r>
            <a:endParaRPr lang="en-US" dirty="0"/>
          </a:p>
        </p:txBody>
      </p:sp>
    </p:spTree>
    <p:extLst>
      <p:ext uri="{BB962C8B-B14F-4D97-AF65-F5344CB8AC3E}">
        <p14:creationId xmlns:p14="http://schemas.microsoft.com/office/powerpoint/2010/main" val="121214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Machine!</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a:t>
            </a:r>
            <a:r>
              <a:rPr lang="en-US" dirty="0" err="1" smtClean="0"/>
              <a:t>reflog</a:t>
            </a:r>
            <a:endParaRPr lang="en-US" dirty="0" smtClean="0"/>
          </a:p>
          <a:p>
            <a:r>
              <a:rPr lang="en-US" dirty="0" err="1" smtClean="0"/>
              <a:t>Git</a:t>
            </a:r>
            <a:r>
              <a:rPr lang="en-US" dirty="0" smtClean="0"/>
              <a:t> reset –hard &lt;hash&gt;</a:t>
            </a:r>
            <a:endParaRPr lang="en-US" dirty="0"/>
          </a:p>
        </p:txBody>
      </p:sp>
    </p:spTree>
    <p:extLst>
      <p:ext uri="{BB962C8B-B14F-4D97-AF65-F5344CB8AC3E}">
        <p14:creationId xmlns:p14="http://schemas.microsoft.com/office/powerpoint/2010/main" val="1731716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 Equivalence Cheat Sheet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71585381"/>
              </p:ext>
            </p:extLst>
          </p:nvPr>
        </p:nvGraphicFramePr>
        <p:xfrm>
          <a:off x="685800" y="1371600"/>
          <a:ext cx="7924800" cy="5156200"/>
        </p:xfrm>
        <a:graphic>
          <a:graphicData uri="http://schemas.openxmlformats.org/drawingml/2006/table">
            <a:tbl>
              <a:tblPr firstRow="1" bandRow="1">
                <a:tableStyleId>{5C22544A-7EE6-4342-B048-85BDC9FD1C3A}</a:tableStyleId>
              </a:tblPr>
              <a:tblGrid>
                <a:gridCol w="2641600"/>
                <a:gridCol w="2692400"/>
                <a:gridCol w="2590800"/>
              </a:tblGrid>
              <a:tr h="370840">
                <a:tc>
                  <a:txBody>
                    <a:bodyPr/>
                    <a:lstStyle/>
                    <a:p>
                      <a:r>
                        <a:rPr lang="en-US" dirty="0" smtClean="0"/>
                        <a:t>Hg command</a:t>
                      </a:r>
                      <a:endParaRPr lang="en-US" dirty="0"/>
                    </a:p>
                  </a:txBody>
                  <a:tcPr/>
                </a:tc>
                <a:tc>
                  <a:txBody>
                    <a:bodyPr/>
                    <a:lstStyle/>
                    <a:p>
                      <a:r>
                        <a:rPr lang="en-US" dirty="0" err="1" smtClean="0"/>
                        <a:t>Git</a:t>
                      </a:r>
                      <a:r>
                        <a:rPr lang="en-US" dirty="0" smtClean="0"/>
                        <a:t> command</a:t>
                      </a:r>
                      <a:endParaRPr lang="en-US" dirty="0"/>
                    </a:p>
                  </a:txBody>
                  <a:tcPr/>
                </a:tc>
                <a:tc>
                  <a:txBody>
                    <a:bodyPr/>
                    <a:lstStyle/>
                    <a:p>
                      <a:r>
                        <a:rPr lang="en-US" dirty="0" smtClean="0"/>
                        <a:t>Notes</a:t>
                      </a:r>
                      <a:endParaRPr lang="en-US" dirty="0"/>
                    </a:p>
                  </a:txBody>
                  <a:tcPr/>
                </a:tc>
              </a:tr>
              <a:tr h="370840">
                <a:tc>
                  <a:txBody>
                    <a:bodyPr/>
                    <a:lstStyle/>
                    <a:p>
                      <a:r>
                        <a:rPr lang="en-US" dirty="0" smtClean="0"/>
                        <a:t>Hg pull</a:t>
                      </a:r>
                      <a:r>
                        <a:rPr lang="en-US" baseline="0" dirty="0" smtClean="0"/>
                        <a:t> –u</a:t>
                      </a:r>
                      <a:endParaRPr lang="en-US" dirty="0"/>
                    </a:p>
                  </a:txBody>
                  <a:tcPr/>
                </a:tc>
                <a:tc>
                  <a:txBody>
                    <a:bodyPr/>
                    <a:lstStyle/>
                    <a:p>
                      <a:r>
                        <a:rPr lang="en-US" dirty="0" err="1" smtClean="0"/>
                        <a:t>Git</a:t>
                      </a:r>
                      <a:r>
                        <a:rPr lang="en-US" dirty="0" smtClean="0"/>
                        <a:t> pull</a:t>
                      </a:r>
                      <a:endParaRPr lang="en-US" dirty="0"/>
                    </a:p>
                  </a:txBody>
                  <a:tcPr/>
                </a:tc>
                <a:tc>
                  <a:txBody>
                    <a:bodyPr/>
                    <a:lstStyle/>
                    <a:p>
                      <a:r>
                        <a:rPr lang="en-US" dirty="0" smtClean="0"/>
                        <a:t>Shorthand for fetch + merge.</a:t>
                      </a:r>
                      <a:r>
                        <a:rPr lang="en-US" baseline="0" dirty="0" smtClean="0"/>
                        <a:t> </a:t>
                      </a:r>
                      <a:r>
                        <a:rPr lang="en-US" i="1" dirty="0" smtClean="0"/>
                        <a:t>(Nathan method)</a:t>
                      </a:r>
                      <a:endParaRPr lang="en-US" i="1" dirty="0"/>
                    </a:p>
                  </a:txBody>
                  <a:tcPr/>
                </a:tc>
              </a:tr>
              <a:tr h="370840">
                <a:tc>
                  <a:txBody>
                    <a:bodyPr/>
                    <a:lstStyle/>
                    <a:p>
                      <a:endParaRPr lang="en-US" dirty="0"/>
                    </a:p>
                  </a:txBody>
                  <a:tcPr/>
                </a:tc>
                <a:tc>
                  <a:txBody>
                    <a:bodyPr/>
                    <a:lstStyle/>
                    <a:p>
                      <a:r>
                        <a:rPr lang="en-US" dirty="0" err="1" smtClean="0"/>
                        <a:t>Git</a:t>
                      </a:r>
                      <a:r>
                        <a:rPr lang="en-US" dirty="0" smtClean="0"/>
                        <a:t> pull --rebase</a:t>
                      </a:r>
                      <a:endParaRPr lang="en-US" dirty="0"/>
                    </a:p>
                  </a:txBody>
                  <a:tcPr/>
                </a:tc>
                <a:tc>
                  <a:txBody>
                    <a:bodyPr/>
                    <a:lstStyle/>
                    <a:p>
                      <a:r>
                        <a:rPr lang="en-US" i="0" dirty="0" smtClean="0"/>
                        <a:t>Shorthand for fetch + rebase.</a:t>
                      </a:r>
                      <a:r>
                        <a:rPr lang="en-US" i="0" baseline="0" dirty="0" smtClean="0"/>
                        <a:t> </a:t>
                      </a:r>
                      <a:r>
                        <a:rPr lang="en-US" i="1" baseline="0" dirty="0" smtClean="0"/>
                        <a:t>(Kwen method)</a:t>
                      </a:r>
                      <a:endParaRPr lang="en-US" i="1" dirty="0"/>
                    </a:p>
                  </a:txBody>
                  <a:tcPr/>
                </a:tc>
              </a:tr>
              <a:tr h="370840">
                <a:tc>
                  <a:txBody>
                    <a:bodyPr/>
                    <a:lstStyle/>
                    <a:p>
                      <a:r>
                        <a:rPr lang="en-US" dirty="0" smtClean="0"/>
                        <a:t>Hg pull</a:t>
                      </a:r>
                      <a:endParaRPr lang="en-US" dirty="0"/>
                    </a:p>
                  </a:txBody>
                  <a:tcPr/>
                </a:tc>
                <a:tc>
                  <a:txBody>
                    <a:bodyPr/>
                    <a:lstStyle/>
                    <a:p>
                      <a:r>
                        <a:rPr lang="en-US" dirty="0" err="1" smtClean="0"/>
                        <a:t>Git</a:t>
                      </a:r>
                      <a:r>
                        <a:rPr lang="en-US" dirty="0" smtClean="0"/>
                        <a:t> fetch</a:t>
                      </a:r>
                      <a:endParaRPr lang="en-US" dirty="0"/>
                    </a:p>
                  </a:txBody>
                  <a:tcPr/>
                </a:tc>
                <a:tc>
                  <a:txBody>
                    <a:bodyPr/>
                    <a:lstStyle/>
                    <a:p>
                      <a:r>
                        <a:rPr lang="en-US" i="0" dirty="0" smtClean="0"/>
                        <a:t>Get</a:t>
                      </a:r>
                      <a:r>
                        <a:rPr lang="en-US" i="0" baseline="0" dirty="0" smtClean="0"/>
                        <a:t> changes, but don’t apply</a:t>
                      </a:r>
                      <a:endParaRPr lang="en-US" i="0" dirty="0"/>
                    </a:p>
                  </a:txBody>
                  <a:tcPr/>
                </a:tc>
              </a:tr>
              <a:tr h="370840">
                <a:tc>
                  <a:txBody>
                    <a:bodyPr/>
                    <a:lstStyle/>
                    <a:p>
                      <a:r>
                        <a:rPr lang="en-US" dirty="0" smtClean="0"/>
                        <a:t>Hg clone &lt;path&gt; &lt;name&gt;</a:t>
                      </a:r>
                      <a:endParaRPr lang="en-US" dirty="0"/>
                    </a:p>
                  </a:txBody>
                  <a:tcPr/>
                </a:tc>
                <a:tc>
                  <a:txBody>
                    <a:bodyPr/>
                    <a:lstStyle/>
                    <a:p>
                      <a:r>
                        <a:rPr lang="en-US" dirty="0" err="1" smtClean="0"/>
                        <a:t>Git</a:t>
                      </a:r>
                      <a:r>
                        <a:rPr lang="en-US" dirty="0" smtClean="0"/>
                        <a:t> clone &lt;path&gt; &lt;name&gt;</a:t>
                      </a:r>
                      <a:endParaRPr lang="en-US" dirty="0"/>
                    </a:p>
                  </a:txBody>
                  <a:tcPr/>
                </a:tc>
                <a:tc>
                  <a:txBody>
                    <a:bodyPr/>
                    <a:lstStyle/>
                    <a:p>
                      <a:endParaRPr lang="en-US" i="0" dirty="0"/>
                    </a:p>
                  </a:txBody>
                  <a:tcPr/>
                </a:tc>
              </a:tr>
              <a:tr h="370840">
                <a:tc>
                  <a:txBody>
                    <a:bodyPr/>
                    <a:lstStyle/>
                    <a:p>
                      <a:r>
                        <a:rPr lang="en-US" dirty="0" smtClean="0"/>
                        <a:t>Hg push</a:t>
                      </a:r>
                      <a:endParaRPr lang="en-US" dirty="0"/>
                    </a:p>
                  </a:txBody>
                  <a:tcPr/>
                </a:tc>
                <a:tc>
                  <a:txBody>
                    <a:bodyPr/>
                    <a:lstStyle/>
                    <a:p>
                      <a:r>
                        <a:rPr lang="en-US" dirty="0" err="1" smtClean="0"/>
                        <a:t>Git</a:t>
                      </a:r>
                      <a:r>
                        <a:rPr lang="en-US" dirty="0" smtClean="0"/>
                        <a:t> push &lt;local&gt;:&lt;remote&gt;</a:t>
                      </a:r>
                      <a:endParaRPr lang="en-US" dirty="0"/>
                    </a:p>
                  </a:txBody>
                  <a:tcPr/>
                </a:tc>
                <a:tc>
                  <a:txBody>
                    <a:bodyPr/>
                    <a:lstStyle/>
                    <a:p>
                      <a:endParaRPr lang="en-US" i="0" dirty="0"/>
                    </a:p>
                  </a:txBody>
                  <a:tcPr/>
                </a:tc>
              </a:tr>
              <a:tr h="370840">
                <a:tc>
                  <a:txBody>
                    <a:bodyPr/>
                    <a:lstStyle/>
                    <a:p>
                      <a:r>
                        <a:rPr lang="en-US" dirty="0" smtClean="0"/>
                        <a:t>Hg add</a:t>
                      </a:r>
                      <a:endParaRPr lang="en-US" dirty="0"/>
                    </a:p>
                  </a:txBody>
                  <a:tcPr/>
                </a:tc>
                <a:tc>
                  <a:txBody>
                    <a:bodyPr/>
                    <a:lstStyle/>
                    <a:p>
                      <a:r>
                        <a:rPr lang="en-US" dirty="0" err="1" smtClean="0"/>
                        <a:t>Git</a:t>
                      </a:r>
                      <a:r>
                        <a:rPr lang="en-US" dirty="0" smtClean="0"/>
                        <a:t> add</a:t>
                      </a:r>
                      <a:endParaRPr lang="en-US" dirty="0"/>
                    </a:p>
                  </a:txBody>
                  <a:tcPr/>
                </a:tc>
                <a:tc>
                  <a:txBody>
                    <a:bodyPr/>
                    <a:lstStyle/>
                    <a:p>
                      <a:endParaRPr lang="en-US" i="0" dirty="0"/>
                    </a:p>
                  </a:txBody>
                  <a:tcPr/>
                </a:tc>
              </a:tr>
              <a:tr h="370840">
                <a:tc>
                  <a:txBody>
                    <a:bodyPr/>
                    <a:lstStyle/>
                    <a:p>
                      <a:r>
                        <a:rPr lang="en-US" dirty="0" smtClean="0"/>
                        <a:t>Hg merge</a:t>
                      </a:r>
                      <a:endParaRPr lang="en-US" dirty="0"/>
                    </a:p>
                  </a:txBody>
                  <a:tcPr/>
                </a:tc>
                <a:tc>
                  <a:txBody>
                    <a:bodyPr/>
                    <a:lstStyle/>
                    <a:p>
                      <a:r>
                        <a:rPr lang="en-US" dirty="0" err="1" smtClean="0"/>
                        <a:t>Git</a:t>
                      </a:r>
                      <a:r>
                        <a:rPr lang="en-US" dirty="0" smtClean="0"/>
                        <a:t> merge &lt;branch&gt;</a:t>
                      </a:r>
                      <a:endParaRPr lang="en-US" dirty="0"/>
                    </a:p>
                  </a:txBody>
                  <a:tcPr/>
                </a:tc>
                <a:tc>
                  <a:txBody>
                    <a:bodyPr/>
                    <a:lstStyle/>
                    <a:p>
                      <a:endParaRPr lang="en-US" i="0" dirty="0"/>
                    </a:p>
                  </a:txBody>
                  <a:tcPr/>
                </a:tc>
              </a:tr>
              <a:tr h="370840">
                <a:tc>
                  <a:txBody>
                    <a:bodyPr/>
                    <a:lstStyle/>
                    <a:p>
                      <a:r>
                        <a:rPr lang="en-US" dirty="0" smtClean="0"/>
                        <a:t>Hg rebase –d &lt;</a:t>
                      </a:r>
                      <a:r>
                        <a:rPr lang="en-US" dirty="0" err="1" smtClean="0"/>
                        <a:t>changeset</a:t>
                      </a:r>
                      <a:r>
                        <a:rPr lang="en-US" dirty="0" smtClean="0"/>
                        <a:t>&gt;</a:t>
                      </a:r>
                      <a:endParaRPr lang="en-US" dirty="0"/>
                    </a:p>
                  </a:txBody>
                  <a:tcPr/>
                </a:tc>
                <a:tc>
                  <a:txBody>
                    <a:bodyPr/>
                    <a:lstStyle/>
                    <a:p>
                      <a:r>
                        <a:rPr lang="en-US" dirty="0" err="1" smtClean="0"/>
                        <a:t>Git</a:t>
                      </a:r>
                      <a:r>
                        <a:rPr lang="en-US" dirty="0" smtClean="0"/>
                        <a:t> rebase &lt;branch&gt;</a:t>
                      </a:r>
                      <a:endParaRPr lang="en-US" dirty="0"/>
                    </a:p>
                  </a:txBody>
                  <a:tcPr/>
                </a:tc>
                <a:tc>
                  <a:txBody>
                    <a:bodyPr/>
                    <a:lstStyle/>
                    <a:p>
                      <a:endParaRPr lang="en-US" i="0" dirty="0"/>
                    </a:p>
                  </a:txBody>
                  <a:tcPr/>
                </a:tc>
              </a:tr>
              <a:tr h="370840">
                <a:tc>
                  <a:txBody>
                    <a:bodyPr/>
                    <a:lstStyle/>
                    <a:p>
                      <a:r>
                        <a:rPr lang="en-US" dirty="0" smtClean="0"/>
                        <a:t>Hg status</a:t>
                      </a:r>
                      <a:endParaRPr lang="en-US" dirty="0"/>
                    </a:p>
                  </a:txBody>
                  <a:tcPr/>
                </a:tc>
                <a:tc>
                  <a:txBody>
                    <a:bodyPr/>
                    <a:lstStyle/>
                    <a:p>
                      <a:r>
                        <a:rPr lang="en-US" dirty="0" err="1" smtClean="0"/>
                        <a:t>Git</a:t>
                      </a:r>
                      <a:r>
                        <a:rPr lang="en-US" dirty="0" smtClean="0"/>
                        <a:t> status</a:t>
                      </a:r>
                      <a:endParaRPr lang="en-US" dirty="0"/>
                    </a:p>
                  </a:txBody>
                  <a:tcPr/>
                </a:tc>
                <a:tc>
                  <a:txBody>
                    <a:bodyPr/>
                    <a:lstStyle/>
                    <a:p>
                      <a:endParaRPr lang="en-US" i="0" dirty="0"/>
                    </a:p>
                  </a:txBody>
                  <a:tcPr/>
                </a:tc>
              </a:tr>
              <a:tr h="370840">
                <a:tc>
                  <a:txBody>
                    <a:bodyPr/>
                    <a:lstStyle/>
                    <a:p>
                      <a:r>
                        <a:rPr lang="en-US" dirty="0" smtClean="0"/>
                        <a:t>Hg transplant &lt;</a:t>
                      </a:r>
                      <a:r>
                        <a:rPr lang="en-US" dirty="0" err="1" smtClean="0"/>
                        <a:t>cset</a:t>
                      </a:r>
                      <a:r>
                        <a:rPr lang="en-US" dirty="0" smtClean="0"/>
                        <a:t>&gt;</a:t>
                      </a:r>
                      <a:br>
                        <a:rPr lang="en-US" dirty="0" smtClean="0"/>
                      </a:br>
                      <a:r>
                        <a:rPr lang="en-US" dirty="0" smtClean="0"/>
                        <a:t>Hg</a:t>
                      </a:r>
                      <a:r>
                        <a:rPr lang="en-US" baseline="0" dirty="0" smtClean="0"/>
                        <a:t> graft &lt;</a:t>
                      </a:r>
                      <a:r>
                        <a:rPr lang="en-US" baseline="0" dirty="0" err="1" smtClean="0"/>
                        <a:t>changeset</a:t>
                      </a:r>
                      <a:r>
                        <a:rPr lang="en-US" baseline="0" dirty="0" smtClean="0"/>
                        <a:t>&gt;</a:t>
                      </a:r>
                      <a:endParaRPr lang="en-US" dirty="0"/>
                    </a:p>
                  </a:txBody>
                  <a:tcPr/>
                </a:tc>
                <a:tc>
                  <a:txBody>
                    <a:bodyPr/>
                    <a:lstStyle/>
                    <a:p>
                      <a:r>
                        <a:rPr lang="en-US" dirty="0" err="1" smtClean="0"/>
                        <a:t>Git</a:t>
                      </a:r>
                      <a:r>
                        <a:rPr lang="en-US" dirty="0" smtClean="0"/>
                        <a:t> cherry-pick</a:t>
                      </a:r>
                      <a:r>
                        <a:rPr lang="en-US" baseline="0" dirty="0" smtClean="0"/>
                        <a:t> &lt;commit&gt;</a:t>
                      </a:r>
                      <a:endParaRPr lang="en-US" dirty="0"/>
                    </a:p>
                  </a:txBody>
                  <a:tcPr/>
                </a:tc>
                <a:tc>
                  <a:txBody>
                    <a:bodyPr/>
                    <a:lstStyle/>
                    <a:p>
                      <a:endParaRPr lang="en-US" i="0" dirty="0"/>
                    </a:p>
                  </a:txBody>
                  <a:tcPr/>
                </a:tc>
              </a:tr>
            </a:tbl>
          </a:graphicData>
        </a:graphic>
      </p:graphicFrame>
    </p:spTree>
    <p:extLst>
      <p:ext uri="{BB962C8B-B14F-4D97-AF65-F5344CB8AC3E}">
        <p14:creationId xmlns:p14="http://schemas.microsoft.com/office/powerpoint/2010/main" val="1472086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Recommended</a:t>
            </a:r>
          </a:p>
          <a:p>
            <a:pPr lvl="1"/>
            <a:r>
              <a:rPr lang="en-US" sz="1600" dirty="0" smtClean="0">
                <a:hlinkClick r:id="rId2"/>
              </a:rPr>
              <a:t>http://rogerdudler.github.io/git-guide/</a:t>
            </a:r>
            <a:r>
              <a:rPr lang="en-US" sz="1600" dirty="0" smtClean="0"/>
              <a:t> </a:t>
            </a:r>
          </a:p>
          <a:p>
            <a:pPr lvl="1"/>
            <a:r>
              <a:rPr lang="en-US" sz="1600" dirty="0" smtClean="0">
                <a:hlinkClick r:id="rId3"/>
              </a:rPr>
              <a:t>http://www.slideshare.net/lemiorhan/git-branching-model?utm_source=slideshow&amp;utm_medium=ssemail&amp;utm_campaign=weekly_digest</a:t>
            </a:r>
            <a:endParaRPr lang="en-US" sz="1600" dirty="0" smtClean="0"/>
          </a:p>
          <a:p>
            <a:r>
              <a:rPr lang="en-US" sz="2000" dirty="0" err="1" smtClean="0"/>
              <a:t>Git</a:t>
            </a:r>
            <a:r>
              <a:rPr lang="en-US" sz="2000" dirty="0" smtClean="0"/>
              <a:t> ~ Hg Cheat Sheets</a:t>
            </a:r>
          </a:p>
          <a:p>
            <a:pPr lvl="1"/>
            <a:r>
              <a:rPr lang="en-US" sz="1600" dirty="0">
                <a:hlinkClick r:id="rId4"/>
              </a:rPr>
              <a:t>http://</a:t>
            </a:r>
            <a:r>
              <a:rPr lang="en-US" sz="1600" dirty="0" smtClean="0">
                <a:hlinkClick r:id="rId4"/>
              </a:rPr>
              <a:t>mercurial.selenic.com/wiki/GitConcepts</a:t>
            </a:r>
            <a:r>
              <a:rPr lang="en-US" sz="1600" dirty="0" smtClean="0"/>
              <a:t> *</a:t>
            </a:r>
          </a:p>
          <a:p>
            <a:pPr lvl="1"/>
            <a:r>
              <a:rPr lang="en-US" sz="1600" dirty="0">
                <a:hlinkClick r:id="rId5"/>
              </a:rPr>
              <a:t>http://</a:t>
            </a:r>
            <a:r>
              <a:rPr lang="en-US" sz="1600" dirty="0" smtClean="0">
                <a:hlinkClick r:id="rId5"/>
              </a:rPr>
              <a:t>jgrasstechtips.blogspot.com/2011/03/mercurial-and-git-cheatsheet.html</a:t>
            </a:r>
            <a:r>
              <a:rPr lang="en-US" sz="1600" dirty="0" smtClean="0"/>
              <a:t> </a:t>
            </a:r>
          </a:p>
          <a:p>
            <a:pPr lvl="1"/>
            <a:r>
              <a:rPr lang="en-US" sz="1600" dirty="0">
                <a:hlinkClick r:id="rId6"/>
              </a:rPr>
              <a:t>http://</a:t>
            </a:r>
            <a:r>
              <a:rPr lang="en-US" sz="1600" dirty="0" smtClean="0">
                <a:hlinkClick r:id="rId6"/>
              </a:rPr>
              <a:t>hyperpolyglot.org/version-control</a:t>
            </a:r>
            <a:r>
              <a:rPr lang="en-US" sz="1600" dirty="0" smtClean="0"/>
              <a:t> </a:t>
            </a:r>
          </a:p>
          <a:p>
            <a:pPr lvl="1"/>
            <a:r>
              <a:rPr lang="en-US" sz="1600" dirty="0">
                <a:hlinkClick r:id="rId7"/>
              </a:rPr>
              <a:t>http://blogs.atlassian.com/2012/02/mercurial-vs-git-why-mercurial/?</a:t>
            </a:r>
            <a:r>
              <a:rPr lang="en-US" sz="1600" dirty="0" smtClean="0">
                <a:hlinkClick r:id="rId7"/>
              </a:rPr>
              <a:t>s</a:t>
            </a:r>
            <a:r>
              <a:rPr lang="en-US" sz="1600" dirty="0"/>
              <a:t> </a:t>
            </a:r>
            <a:endParaRPr lang="en-US" sz="1600" dirty="0" smtClean="0"/>
          </a:p>
          <a:p>
            <a:pPr lvl="1"/>
            <a:r>
              <a:rPr lang="en-US" sz="1600" dirty="0">
                <a:hlinkClick r:id="rId8"/>
              </a:rPr>
              <a:t>https://</a:t>
            </a:r>
            <a:r>
              <a:rPr lang="en-US" sz="1600" dirty="0" smtClean="0">
                <a:hlinkClick r:id="rId8"/>
              </a:rPr>
              <a:t>github.com/sympy/sympy/wiki/Git-hg-rosetta-stone/eb04a48a4830c1cb71fd04a56e8aaf8b4517329c</a:t>
            </a:r>
            <a:r>
              <a:rPr lang="en-US" sz="1600" dirty="0" smtClean="0"/>
              <a:t> </a:t>
            </a:r>
            <a:endParaRPr lang="en-US" sz="1600" dirty="0"/>
          </a:p>
          <a:p>
            <a:r>
              <a:rPr lang="en-US" sz="2000" dirty="0" err="1" smtClean="0"/>
              <a:t>Git</a:t>
            </a:r>
            <a:r>
              <a:rPr lang="en-US" sz="2000" dirty="0" smtClean="0"/>
              <a:t> Clients</a:t>
            </a:r>
            <a:endParaRPr lang="en-US" sz="2000" dirty="0" smtClean="0">
              <a:hlinkClick r:id="rId9"/>
            </a:endParaRPr>
          </a:p>
          <a:p>
            <a:pPr lvl="1"/>
            <a:r>
              <a:rPr lang="en-US" sz="1600" dirty="0" smtClean="0">
                <a:hlinkClick r:id="rId9"/>
              </a:rPr>
              <a:t>https://code.google.com/p/gitextensions/</a:t>
            </a:r>
            <a:endParaRPr lang="en-US" sz="1600" dirty="0" smtClean="0"/>
          </a:p>
          <a:p>
            <a:pPr lvl="1"/>
            <a:r>
              <a:rPr lang="en-US" sz="1600" dirty="0" smtClean="0">
                <a:hlinkClick r:id="rId10"/>
              </a:rPr>
              <a:t>http://sourcetreeapp.com/</a:t>
            </a:r>
            <a:endParaRPr lang="en-US" sz="1600" dirty="0" smtClean="0"/>
          </a:p>
          <a:p>
            <a:pPr lvl="1"/>
            <a:r>
              <a:rPr lang="en-US" sz="1600" dirty="0" smtClean="0">
                <a:hlinkClick r:id="rId11"/>
              </a:rPr>
              <a:t>https://github.com/dahlbyk/posh-git</a:t>
            </a:r>
            <a:r>
              <a:rPr lang="en-US" sz="1600" dirty="0" smtClean="0"/>
              <a:t> </a:t>
            </a:r>
            <a:endParaRPr lang="en-US" sz="1600" dirty="0" smtClean="0"/>
          </a:p>
          <a:p>
            <a:r>
              <a:rPr lang="en-US" sz="2000" dirty="0" smtClean="0"/>
              <a:t>Kiln Blog: </a:t>
            </a:r>
            <a:r>
              <a:rPr lang="en-US" sz="2000" dirty="0" smtClean="0">
                <a:hlinkClick r:id="rId12"/>
              </a:rPr>
              <a:t>http://blog.fogcreek.com/kiln-harmony-internals-the-basics/</a:t>
            </a:r>
            <a:r>
              <a:rPr lang="en-US" sz="2000" dirty="0" smtClean="0"/>
              <a:t> </a:t>
            </a:r>
          </a:p>
          <a:p>
            <a:r>
              <a:rPr lang="en-US" sz="2000" dirty="0" smtClean="0"/>
              <a:t>Mercurial Squash: </a:t>
            </a:r>
            <a:r>
              <a:rPr lang="en-US" sz="2000" dirty="0" smtClean="0">
                <a:hlinkClick r:id="rId13"/>
              </a:rPr>
              <a:t>http://martinfowler.com/bliki/MercurialSquashCommit.html</a:t>
            </a:r>
            <a:r>
              <a:rPr lang="en-US" sz="2000" dirty="0" smtClean="0"/>
              <a:t> </a:t>
            </a:r>
          </a:p>
        </p:txBody>
      </p:sp>
    </p:spTree>
    <p:extLst>
      <p:ext uri="{BB962C8B-B14F-4D97-AF65-F5344CB8AC3E}">
        <p14:creationId xmlns:p14="http://schemas.microsoft.com/office/powerpoint/2010/main" val="3663805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Centralized vs. Distributed</a:t>
            </a:r>
            <a:endParaRPr lang="en-US" dirty="0"/>
          </a:p>
        </p:txBody>
      </p:sp>
      <p:sp>
        <p:nvSpPr>
          <p:cNvPr id="3" name="Content Placeholder 2"/>
          <p:cNvSpPr>
            <a:spLocks noGrp="1"/>
          </p:cNvSpPr>
          <p:nvPr>
            <p:ph idx="1"/>
          </p:nvPr>
        </p:nvSpPr>
        <p:spPr/>
        <p:txBody>
          <a:bodyPr/>
          <a:lstStyle/>
          <a:p>
            <a:r>
              <a:rPr lang="en-US" dirty="0" smtClean="0"/>
              <a:t>No single point of failure</a:t>
            </a:r>
          </a:p>
          <a:p>
            <a:r>
              <a:rPr lang="en-US" dirty="0" smtClean="0"/>
              <a:t>120 hour work package. How do you handle?</a:t>
            </a:r>
          </a:p>
          <a:p>
            <a:r>
              <a:rPr lang="en-US" dirty="0" smtClean="0"/>
              <a:t>Code Reviews, sharing changes, patches</a:t>
            </a:r>
          </a:p>
        </p:txBody>
      </p:sp>
    </p:spTree>
    <p:extLst>
      <p:ext uri="{BB962C8B-B14F-4D97-AF65-F5344CB8AC3E}">
        <p14:creationId xmlns:p14="http://schemas.microsoft.com/office/powerpoint/2010/main" val="320210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Text Placeholder 2"/>
          <p:cNvSpPr>
            <a:spLocks noGrp="1"/>
          </p:cNvSpPr>
          <p:nvPr>
            <p:ph type="body" idx="1"/>
          </p:nvPr>
        </p:nvSpPr>
        <p:spPr/>
        <p:txBody>
          <a:bodyPr/>
          <a:lstStyle/>
          <a:p>
            <a:r>
              <a:rPr lang="en-US" dirty="0" err="1" smtClean="0"/>
              <a:t>git</a:t>
            </a:r>
            <a:endParaRPr lang="en-US" dirty="0"/>
          </a:p>
        </p:txBody>
      </p:sp>
      <p:sp>
        <p:nvSpPr>
          <p:cNvPr id="4" name="Content Placeholder 3"/>
          <p:cNvSpPr>
            <a:spLocks noGrp="1"/>
          </p:cNvSpPr>
          <p:nvPr>
            <p:ph sz="half" idx="2"/>
          </p:nvPr>
        </p:nvSpPr>
        <p:spPr/>
        <p:txBody>
          <a:bodyPr>
            <a:normAutofit/>
          </a:bodyPr>
          <a:lstStyle/>
          <a:p>
            <a:r>
              <a:rPr lang="en-US" dirty="0" smtClean="0"/>
              <a:t>Most popular, widely supported (</a:t>
            </a:r>
            <a:r>
              <a:rPr lang="en-US" dirty="0" err="1" smtClean="0"/>
              <a:t>github</a:t>
            </a:r>
            <a:r>
              <a:rPr lang="en-US" dirty="0" smtClean="0"/>
              <a:t>, TFS)</a:t>
            </a:r>
          </a:p>
          <a:p>
            <a:r>
              <a:rPr lang="en-US" dirty="0" err="1" smtClean="0"/>
              <a:t>Reflog</a:t>
            </a:r>
            <a:r>
              <a:rPr lang="en-US" dirty="0" smtClean="0"/>
              <a:t> (time machine)</a:t>
            </a:r>
          </a:p>
          <a:p>
            <a:r>
              <a:rPr lang="en-US" dirty="0" smtClean="0"/>
              <a:t>Meta-data light commits</a:t>
            </a:r>
          </a:p>
          <a:p>
            <a:pPr lvl="1"/>
            <a:r>
              <a:rPr lang="en-US" dirty="0" smtClean="0"/>
              <a:t>Branches are nothing but pointers to the tip commit</a:t>
            </a:r>
          </a:p>
        </p:txBody>
      </p:sp>
      <p:sp>
        <p:nvSpPr>
          <p:cNvPr id="5" name="Text Placeholder 4"/>
          <p:cNvSpPr>
            <a:spLocks noGrp="1"/>
          </p:cNvSpPr>
          <p:nvPr>
            <p:ph type="body" sz="quarter" idx="3"/>
          </p:nvPr>
        </p:nvSpPr>
        <p:spPr/>
        <p:txBody>
          <a:bodyPr/>
          <a:lstStyle/>
          <a:p>
            <a:r>
              <a:rPr lang="en-US" dirty="0" smtClean="0"/>
              <a:t>Mercurial</a:t>
            </a:r>
            <a:endParaRPr lang="en-US" dirty="0"/>
          </a:p>
        </p:txBody>
      </p:sp>
      <p:sp>
        <p:nvSpPr>
          <p:cNvPr id="6" name="Content Placeholder 5"/>
          <p:cNvSpPr>
            <a:spLocks noGrp="1"/>
          </p:cNvSpPr>
          <p:nvPr>
            <p:ph sz="quarter" idx="4"/>
          </p:nvPr>
        </p:nvSpPr>
        <p:spPr/>
        <p:txBody>
          <a:bodyPr>
            <a:normAutofit/>
          </a:bodyPr>
          <a:lstStyle/>
          <a:p>
            <a:r>
              <a:rPr lang="en-US" dirty="0" smtClean="0"/>
              <a:t>Historically had better GUI clients for Windows (I would contest this at this point)</a:t>
            </a:r>
          </a:p>
          <a:p>
            <a:r>
              <a:rPr lang="en-US" dirty="0" smtClean="0"/>
              <a:t>“SVN mode by default”</a:t>
            </a:r>
          </a:p>
          <a:p>
            <a:pPr lvl="1"/>
            <a:r>
              <a:rPr lang="en-US" dirty="0" smtClean="0"/>
              <a:t>Rebasing, Bookmarks, etc. are all optional extensions you have to enable</a:t>
            </a:r>
          </a:p>
          <a:p>
            <a:r>
              <a:rPr lang="en-US" dirty="0" smtClean="0"/>
              <a:t>Highly extendible via </a:t>
            </a:r>
            <a:r>
              <a:rPr lang="en-US" dirty="0" err="1" smtClean="0"/>
              <a:t>addins</a:t>
            </a:r>
            <a:endParaRPr lang="en-US" dirty="0" smtClean="0"/>
          </a:p>
          <a:p>
            <a:r>
              <a:rPr lang="en-US" dirty="0" smtClean="0"/>
              <a:t>Meta-data heavy commits</a:t>
            </a:r>
            <a:endParaRPr lang="en-US" dirty="0"/>
          </a:p>
        </p:txBody>
      </p:sp>
    </p:spTree>
    <p:extLst>
      <p:ext uri="{BB962C8B-B14F-4D97-AF65-F5344CB8AC3E}">
        <p14:creationId xmlns:p14="http://schemas.microsoft.com/office/powerpoint/2010/main" val="28323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a:t>
            </a:r>
            <a:endParaRPr lang="en-US" dirty="0"/>
          </a:p>
        </p:txBody>
      </p:sp>
      <p:sp>
        <p:nvSpPr>
          <p:cNvPr id="3" name="Text Placeholder 2"/>
          <p:cNvSpPr>
            <a:spLocks noGrp="1"/>
          </p:cNvSpPr>
          <p:nvPr>
            <p:ph type="body" idx="1"/>
          </p:nvPr>
        </p:nvSpPr>
        <p:spPr/>
        <p:txBody>
          <a:bodyPr/>
          <a:lstStyle/>
          <a:p>
            <a:r>
              <a:rPr lang="en-US" dirty="0" err="1" smtClean="0"/>
              <a:t>git</a:t>
            </a:r>
            <a:endParaRPr lang="en-US" dirty="0"/>
          </a:p>
        </p:txBody>
      </p:sp>
      <p:sp>
        <p:nvSpPr>
          <p:cNvPr id="4" name="Content Placeholder 3"/>
          <p:cNvSpPr>
            <a:spLocks noGrp="1"/>
          </p:cNvSpPr>
          <p:nvPr>
            <p:ph sz="half" idx="2"/>
          </p:nvPr>
        </p:nvSpPr>
        <p:spPr/>
        <p:txBody>
          <a:bodyPr>
            <a:normAutofit fontScale="92500"/>
          </a:bodyPr>
          <a:lstStyle/>
          <a:p>
            <a:r>
              <a:rPr lang="en-US" dirty="0" err="1" smtClean="0"/>
              <a:t>Git</a:t>
            </a:r>
            <a:r>
              <a:rPr lang="en-US" dirty="0" smtClean="0"/>
              <a:t> Extensions (VS integration)</a:t>
            </a:r>
          </a:p>
          <a:p>
            <a:r>
              <a:rPr lang="en-US" dirty="0" err="1" smtClean="0"/>
              <a:t>SourceTree</a:t>
            </a:r>
            <a:r>
              <a:rPr lang="en-US" dirty="0" smtClean="0"/>
              <a:t> (Mac, in beta on Windows)</a:t>
            </a:r>
          </a:p>
          <a:p>
            <a:r>
              <a:rPr lang="en-US" dirty="0" smtClean="0"/>
              <a:t>Microsoft </a:t>
            </a:r>
            <a:r>
              <a:rPr lang="en-US" dirty="0" err="1" smtClean="0"/>
              <a:t>Git</a:t>
            </a:r>
            <a:r>
              <a:rPr lang="en-US" dirty="0" smtClean="0"/>
              <a:t> Provider (VS plugin)</a:t>
            </a:r>
          </a:p>
          <a:p>
            <a:r>
              <a:rPr lang="en-US" dirty="0" err="1" smtClean="0"/>
              <a:t>Git</a:t>
            </a:r>
            <a:r>
              <a:rPr lang="en-US" dirty="0" smtClean="0"/>
              <a:t> Source Control Provider (VS plugin)</a:t>
            </a:r>
          </a:p>
          <a:p>
            <a:r>
              <a:rPr lang="en-US" dirty="0" smtClean="0"/>
              <a:t>Posh-</a:t>
            </a:r>
            <a:r>
              <a:rPr lang="en-US" dirty="0" err="1" smtClean="0"/>
              <a:t>git</a:t>
            </a:r>
            <a:r>
              <a:rPr lang="en-US" dirty="0" smtClean="0"/>
              <a:t> (PowerShell </a:t>
            </a:r>
            <a:r>
              <a:rPr lang="en-US" dirty="0" err="1" smtClean="0"/>
              <a:t>git</a:t>
            </a:r>
            <a:r>
              <a:rPr lang="en-US" dirty="0" smtClean="0"/>
              <a:t> bash)</a:t>
            </a:r>
          </a:p>
          <a:p>
            <a:r>
              <a:rPr lang="en-US" dirty="0" err="1" smtClean="0"/>
              <a:t>TortoiseGit</a:t>
            </a:r>
            <a:r>
              <a:rPr lang="en-US" dirty="0" smtClean="0"/>
              <a:t> (don’t use this!)</a:t>
            </a:r>
          </a:p>
          <a:p>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Mercurial</a:t>
            </a:r>
            <a:endParaRPr lang="en-US" dirty="0"/>
          </a:p>
        </p:txBody>
      </p:sp>
      <p:sp>
        <p:nvSpPr>
          <p:cNvPr id="6" name="Content Placeholder 5"/>
          <p:cNvSpPr>
            <a:spLocks noGrp="1"/>
          </p:cNvSpPr>
          <p:nvPr>
            <p:ph sz="quarter" idx="4"/>
          </p:nvPr>
        </p:nvSpPr>
        <p:spPr/>
        <p:txBody>
          <a:bodyPr/>
          <a:lstStyle/>
          <a:p>
            <a:r>
              <a:rPr lang="en-US" dirty="0" err="1" smtClean="0"/>
              <a:t>TortoiseHg</a:t>
            </a:r>
            <a:endParaRPr lang="en-US" dirty="0" smtClean="0"/>
          </a:p>
          <a:p>
            <a:r>
              <a:rPr lang="en-US" dirty="0" err="1" smtClean="0"/>
              <a:t>VisualHg</a:t>
            </a:r>
            <a:r>
              <a:rPr lang="en-US" dirty="0" smtClean="0"/>
              <a:t> (VS plugin)</a:t>
            </a:r>
          </a:p>
          <a:p>
            <a:r>
              <a:rPr lang="en-US" dirty="0" err="1" smtClean="0"/>
              <a:t>SourceTree</a:t>
            </a:r>
            <a:r>
              <a:rPr lang="en-US" dirty="0" smtClean="0"/>
              <a:t> (Mac, Windows eventually)</a:t>
            </a:r>
            <a:endParaRPr lang="en-US" dirty="0"/>
          </a:p>
        </p:txBody>
      </p:sp>
    </p:spTree>
    <p:extLst>
      <p:ext uri="{BB962C8B-B14F-4D97-AF65-F5344CB8AC3E}">
        <p14:creationId xmlns:p14="http://schemas.microsoft.com/office/powerpoint/2010/main" val="55045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Pain points for Mercurial</a:t>
            </a:r>
            <a:endParaRPr lang="en-US" dirty="0"/>
          </a:p>
        </p:txBody>
      </p:sp>
      <p:sp>
        <p:nvSpPr>
          <p:cNvPr id="3" name="Content Placeholder 2"/>
          <p:cNvSpPr>
            <a:spLocks noGrp="1"/>
          </p:cNvSpPr>
          <p:nvPr>
            <p:ph idx="1"/>
          </p:nvPr>
        </p:nvSpPr>
        <p:spPr/>
        <p:txBody>
          <a:bodyPr/>
          <a:lstStyle/>
          <a:p>
            <a:r>
              <a:rPr lang="en-US" dirty="0" smtClean="0"/>
              <a:t>Python conflicts!</a:t>
            </a:r>
          </a:p>
          <a:p>
            <a:pPr lvl="1"/>
            <a:r>
              <a:rPr lang="en-US" dirty="0" smtClean="0"/>
              <a:t>Multiple side-by-side installs of Python</a:t>
            </a:r>
          </a:p>
          <a:p>
            <a:pPr lvl="1"/>
            <a:r>
              <a:rPr lang="en-US" dirty="0" smtClean="0"/>
              <a:t>Build from source</a:t>
            </a:r>
          </a:p>
          <a:p>
            <a:r>
              <a:rPr lang="en-US" dirty="0" smtClean="0"/>
              <a:t>Very limited “by default”</a:t>
            </a:r>
          </a:p>
          <a:p>
            <a:pPr lvl="1"/>
            <a:r>
              <a:rPr lang="en-US" dirty="0" smtClean="0"/>
              <a:t>Majority of “</a:t>
            </a:r>
            <a:r>
              <a:rPr lang="en-US" dirty="0" err="1" smtClean="0"/>
              <a:t>git</a:t>
            </a:r>
            <a:r>
              <a:rPr lang="en-US" dirty="0" smtClean="0"/>
              <a:t>-like” features come from extensions</a:t>
            </a:r>
          </a:p>
          <a:p>
            <a:pPr lvl="1"/>
            <a:r>
              <a:rPr lang="en-US" dirty="0" smtClean="0"/>
              <a:t>Usually not quite as easy to use as </a:t>
            </a:r>
            <a:r>
              <a:rPr lang="en-US" dirty="0" err="1" smtClean="0"/>
              <a:t>git</a:t>
            </a:r>
            <a:r>
              <a:rPr lang="en-US" dirty="0" smtClean="0"/>
              <a:t> equivalent (see squash…), or don’t exist (</a:t>
            </a:r>
            <a:r>
              <a:rPr lang="en-US" dirty="0" err="1" smtClean="0"/>
              <a:t>reflog</a:t>
            </a:r>
            <a:r>
              <a:rPr lang="en-US" dirty="0" smtClean="0"/>
              <a:t>)</a:t>
            </a:r>
            <a:endParaRPr lang="en-US" dirty="0"/>
          </a:p>
        </p:txBody>
      </p:sp>
    </p:spTree>
    <p:extLst>
      <p:ext uri="{BB962C8B-B14F-4D97-AF65-F5344CB8AC3E}">
        <p14:creationId xmlns:p14="http://schemas.microsoft.com/office/powerpoint/2010/main" val="275503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for </a:t>
            </a:r>
            <a:r>
              <a:rPr lang="en-US" dirty="0" err="1" smtClean="0"/>
              <a:t>Git</a:t>
            </a:r>
            <a:endParaRPr lang="en-US" dirty="0"/>
          </a:p>
        </p:txBody>
      </p:sp>
      <p:sp>
        <p:nvSpPr>
          <p:cNvPr id="3" name="Content Placeholder 2"/>
          <p:cNvSpPr>
            <a:spLocks noGrp="1"/>
          </p:cNvSpPr>
          <p:nvPr>
            <p:ph idx="1"/>
          </p:nvPr>
        </p:nvSpPr>
        <p:spPr/>
        <p:txBody>
          <a:bodyPr>
            <a:normAutofit/>
          </a:bodyPr>
          <a:lstStyle/>
          <a:p>
            <a:r>
              <a:rPr lang="en-US" sz="2800" dirty="0" smtClean="0"/>
              <a:t>“I don’t like command-line.”</a:t>
            </a:r>
          </a:p>
          <a:p>
            <a:r>
              <a:rPr lang="en-US" sz="2800" dirty="0" smtClean="0"/>
              <a:t>47 different ways to do the same thing</a:t>
            </a:r>
          </a:p>
          <a:p>
            <a:pPr lvl="1"/>
            <a:r>
              <a:rPr lang="en-US" sz="2400" dirty="0" smtClean="0"/>
              <a:t>pull vs. fetch + merge/rebase, branch + checkout vs. checkout-b</a:t>
            </a:r>
          </a:p>
          <a:p>
            <a:r>
              <a:rPr lang="en-US" sz="2800" dirty="0" smtClean="0"/>
              <a:t>Line Endings!</a:t>
            </a:r>
          </a:p>
          <a:p>
            <a:pPr lvl="1"/>
            <a:r>
              <a:rPr lang="en-US" sz="2400" dirty="0" smtClean="0"/>
              <a:t>Windows</a:t>
            </a:r>
          </a:p>
          <a:p>
            <a:pPr lvl="1"/>
            <a:r>
              <a:rPr lang="en-US" sz="2400" dirty="0" smtClean="0"/>
              <a:t>Unix</a:t>
            </a:r>
          </a:p>
          <a:p>
            <a:pPr lvl="1"/>
            <a:r>
              <a:rPr lang="en-US" sz="2400" dirty="0" smtClean="0"/>
              <a:t>“Leave them alone”</a:t>
            </a:r>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124200"/>
            <a:ext cx="4343400" cy="33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224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Trivia</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push origin </a:t>
            </a:r>
            <a:r>
              <a:rPr lang="en-US" dirty="0" err="1" smtClean="0"/>
              <a:t>master:master</a:t>
            </a:r>
            <a:endParaRPr lang="en-US" dirty="0" smtClean="0"/>
          </a:p>
          <a:p>
            <a:endParaRPr lang="en-US" dirty="0"/>
          </a:p>
          <a:p>
            <a:r>
              <a:rPr lang="en-US" dirty="0" err="1" smtClean="0"/>
              <a:t>Git</a:t>
            </a:r>
            <a:r>
              <a:rPr lang="en-US" dirty="0" smtClean="0"/>
              <a:t> push origin +</a:t>
            </a:r>
            <a:r>
              <a:rPr lang="en-US" dirty="0" err="1" smtClean="0"/>
              <a:t>master:master</a:t>
            </a:r>
            <a:endParaRPr lang="en-US" dirty="0" smtClean="0"/>
          </a:p>
          <a:p>
            <a:endParaRPr lang="en-US" dirty="0"/>
          </a:p>
          <a:p>
            <a:r>
              <a:rPr lang="en-US" dirty="0" err="1" smtClean="0"/>
              <a:t>Git</a:t>
            </a:r>
            <a:r>
              <a:rPr lang="en-US" dirty="0" smtClean="0"/>
              <a:t> push origin –f </a:t>
            </a:r>
            <a:r>
              <a:rPr lang="en-US" dirty="0" err="1" smtClean="0"/>
              <a:t>master:master</a:t>
            </a:r>
            <a:endParaRPr lang="en-US" dirty="0"/>
          </a:p>
        </p:txBody>
      </p:sp>
    </p:spTree>
    <p:extLst>
      <p:ext uri="{BB962C8B-B14F-4D97-AF65-F5344CB8AC3E}">
        <p14:creationId xmlns:p14="http://schemas.microsoft.com/office/powerpoint/2010/main" val="398528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did Kiln Harmony teach us?</a:t>
            </a:r>
            <a:endParaRPr lang="en-US" dirty="0"/>
          </a:p>
        </p:txBody>
      </p:sp>
      <p:sp>
        <p:nvSpPr>
          <p:cNvPr id="3" name="Content Placeholder 2"/>
          <p:cNvSpPr>
            <a:spLocks noGrp="1"/>
          </p:cNvSpPr>
          <p:nvPr>
            <p:ph idx="1"/>
          </p:nvPr>
        </p:nvSpPr>
        <p:spPr/>
        <p:txBody>
          <a:bodyPr>
            <a:normAutofit/>
          </a:bodyPr>
          <a:lstStyle/>
          <a:p>
            <a:r>
              <a:rPr lang="en-US" dirty="0" smtClean="0"/>
              <a:t>“…you can end up with (Mercurial) repositories you can convert to </a:t>
            </a:r>
            <a:r>
              <a:rPr lang="en-US" dirty="0" err="1" smtClean="0"/>
              <a:t>Git</a:t>
            </a:r>
            <a:r>
              <a:rPr lang="en-US" dirty="0" smtClean="0"/>
              <a:t>, but that you </a:t>
            </a:r>
            <a:r>
              <a:rPr lang="en-US" i="1" dirty="0" smtClean="0"/>
              <a:t>cannot convert back to Mercurial.”</a:t>
            </a:r>
          </a:p>
          <a:p>
            <a:pPr lvl="1"/>
            <a:r>
              <a:rPr lang="en-US" dirty="0" err="1" smtClean="0"/>
              <a:t>Git</a:t>
            </a:r>
            <a:r>
              <a:rPr lang="en-US" dirty="0" smtClean="0"/>
              <a:t> </a:t>
            </a:r>
            <a:r>
              <a:rPr lang="en-US" dirty="0" err="1" smtClean="0"/>
              <a:t>timezones</a:t>
            </a:r>
            <a:r>
              <a:rPr lang="en-US" dirty="0" smtClean="0"/>
              <a:t> are not always valid.</a:t>
            </a:r>
          </a:p>
          <a:p>
            <a:pPr lvl="1"/>
            <a:r>
              <a:rPr lang="en-US" dirty="0" err="1" smtClean="0"/>
              <a:t>Git</a:t>
            </a:r>
            <a:r>
              <a:rPr lang="en-US" dirty="0" smtClean="0"/>
              <a:t>/Hg handle </a:t>
            </a:r>
            <a:r>
              <a:rPr lang="en-US" dirty="0" err="1" smtClean="0"/>
              <a:t>endlines</a:t>
            </a:r>
            <a:r>
              <a:rPr lang="en-US" dirty="0" smtClean="0"/>
              <a:t> differently.</a:t>
            </a:r>
          </a:p>
          <a:p>
            <a:pPr lvl="1"/>
            <a:r>
              <a:rPr lang="en-US" dirty="0" err="1" smtClean="0"/>
              <a:t>Git</a:t>
            </a:r>
            <a:r>
              <a:rPr lang="en-US" dirty="0" smtClean="0"/>
              <a:t> has authors &amp; committers: Hg has username</a:t>
            </a:r>
          </a:p>
          <a:p>
            <a:endParaRPr lang="en-US" dirty="0"/>
          </a:p>
        </p:txBody>
      </p:sp>
    </p:spTree>
    <p:extLst>
      <p:ext uri="{BB962C8B-B14F-4D97-AF65-F5344CB8AC3E}">
        <p14:creationId xmlns:p14="http://schemas.microsoft.com/office/powerpoint/2010/main" val="221087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a:t>
            </a:r>
            <a:r>
              <a:rPr lang="en-US" dirty="0" err="1" smtClean="0"/>
              <a:t>git</a:t>
            </a:r>
            <a:r>
              <a:rPr lang="en-US" dirty="0" smtClean="0"/>
              <a:t> branching strategy</a:t>
            </a:r>
            <a:endParaRPr lang="en-US" dirty="0"/>
          </a:p>
        </p:txBody>
      </p:sp>
      <p:sp>
        <p:nvSpPr>
          <p:cNvPr id="3" name="Content Placeholder 2"/>
          <p:cNvSpPr>
            <a:spLocks noGrp="1"/>
          </p:cNvSpPr>
          <p:nvPr>
            <p:ph idx="1"/>
          </p:nvPr>
        </p:nvSpPr>
        <p:spPr/>
        <p:txBody>
          <a:bodyPr>
            <a:noAutofit/>
          </a:bodyPr>
          <a:lstStyle/>
          <a:p>
            <a:r>
              <a:rPr lang="en-US" sz="2800" dirty="0" smtClean="0"/>
              <a:t>3 core branches: master, </a:t>
            </a:r>
            <a:r>
              <a:rPr lang="en-US" sz="2800" dirty="0" err="1" smtClean="0"/>
              <a:t>dev</a:t>
            </a:r>
            <a:r>
              <a:rPr lang="en-US" sz="2800" dirty="0" smtClean="0"/>
              <a:t>, release</a:t>
            </a:r>
          </a:p>
          <a:p>
            <a:pPr lvl="1"/>
            <a:r>
              <a:rPr lang="en-US" sz="2400" b="1" dirty="0" smtClean="0"/>
              <a:t>Master</a:t>
            </a:r>
            <a:r>
              <a:rPr lang="en-US" sz="2400" dirty="0" smtClean="0"/>
              <a:t> is “the truth” and should always be a in a stable, </a:t>
            </a:r>
            <a:r>
              <a:rPr lang="en-US" sz="2400" dirty="0" smtClean="0"/>
              <a:t>fully-functional </a:t>
            </a:r>
            <a:r>
              <a:rPr lang="en-US" sz="2400" dirty="0" smtClean="0"/>
              <a:t>state. This is where new topic (work package) branches are cloned from.</a:t>
            </a:r>
          </a:p>
          <a:p>
            <a:pPr lvl="1"/>
            <a:r>
              <a:rPr lang="en-US" sz="2400" b="1" dirty="0" err="1" smtClean="0"/>
              <a:t>Dev</a:t>
            </a:r>
            <a:r>
              <a:rPr lang="en-US" sz="2400" dirty="0" smtClean="0"/>
              <a:t> is where integration testing happens. This is where topic branches are pushed and tested PRIOR to being signed off on as stable enough to go to master. (This is what you point your continuous integration at.)</a:t>
            </a:r>
          </a:p>
          <a:p>
            <a:pPr lvl="1"/>
            <a:r>
              <a:rPr lang="en-US" sz="2400" b="1" dirty="0" smtClean="0"/>
              <a:t>Release</a:t>
            </a:r>
            <a:r>
              <a:rPr lang="en-US" sz="2400" dirty="0" smtClean="0"/>
              <a:t> is where the last live build lives. This exists so that if an </a:t>
            </a:r>
            <a:r>
              <a:rPr lang="en-US" sz="2400" u="sng" dirty="0" smtClean="0"/>
              <a:t>absolutely critical issue arises</a:t>
            </a:r>
            <a:r>
              <a:rPr lang="en-US" sz="2400" dirty="0" smtClean="0"/>
              <a:t>, we can make the fix here and release the build, being confident that the ONLY change going out is the critical bug fix.</a:t>
            </a:r>
            <a:endParaRPr lang="en-US" sz="2400" dirty="0"/>
          </a:p>
        </p:txBody>
      </p:sp>
    </p:spTree>
    <p:extLst>
      <p:ext uri="{BB962C8B-B14F-4D97-AF65-F5344CB8AC3E}">
        <p14:creationId xmlns:p14="http://schemas.microsoft.com/office/powerpoint/2010/main" val="2595198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3465</TotalTime>
  <Words>748</Words>
  <Application>Microsoft Office PowerPoint</Application>
  <PresentationFormat>On-screen Show (4:3)</PresentationFormat>
  <Paragraphs>141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Compare &amp; Contrast DCVS Tools (Git &amp; Mercurial)</vt:lpstr>
      <vt:lpstr>Centralized vs. Distributed</vt:lpstr>
      <vt:lpstr>Comparison</vt:lpstr>
      <vt:lpstr>Clients</vt:lpstr>
      <vt:lpstr>Pain points for Mercurial</vt:lpstr>
      <vt:lpstr>Pain points for Git</vt:lpstr>
      <vt:lpstr>Git Trivia</vt:lpstr>
      <vt:lpstr>What did Kiln Harmony teach us?</vt:lpstr>
      <vt:lpstr>Common git branching strategy</vt:lpstr>
      <vt:lpstr>Rebase vs. Merge</vt:lpstr>
      <vt:lpstr>Commit graph (merge)</vt:lpstr>
      <vt:lpstr>Commit graph (rebase)</vt:lpstr>
      <vt:lpstr>Interactive Rebase</vt:lpstr>
      <vt:lpstr>Git Squash</vt:lpstr>
      <vt:lpstr>Mercurial Squash</vt:lpstr>
      <vt:lpstr>Time Machine!</vt:lpstr>
      <vt:lpstr>Command Equivalence Cheat Sheet</vt:lpstr>
      <vt:lpstr>Resources</vt:lpstr>
    </vt:vector>
  </TitlesOfParts>
  <Company>Raven Industries,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Compare &amp; Contrast DCVS Tools (Git &amp; Mercurial)</dc:title>
  <dc:creator>Kwen Peterson</dc:creator>
  <cp:lastModifiedBy>Kwen Peterson</cp:lastModifiedBy>
  <cp:revision>23</cp:revision>
  <dcterms:created xsi:type="dcterms:W3CDTF">2013-05-19T12:38:00Z</dcterms:created>
  <dcterms:modified xsi:type="dcterms:W3CDTF">2013-05-21T22:23:10Z</dcterms:modified>
</cp:coreProperties>
</file>