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323" r:id="rId4"/>
    <p:sldId id="333" r:id="rId5"/>
    <p:sldId id="332" r:id="rId6"/>
    <p:sldId id="324" r:id="rId7"/>
    <p:sldId id="336" r:id="rId8"/>
    <p:sldId id="337" r:id="rId9"/>
    <p:sldId id="338" r:id="rId10"/>
    <p:sldId id="339" r:id="rId11"/>
    <p:sldId id="335" r:id="rId12"/>
    <p:sldId id="33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22" r:id="rId21"/>
    <p:sldId id="294" r:id="rId22"/>
    <p:sldId id="25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ente" initials="" lastIdx="1" clrIdx="0"/>
  <p:cmAuthor id="1" name="Yuliya Kireeva" initials="YK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0C9"/>
    <a:srgbClr val="468EC9"/>
    <a:srgbClr val="66FF99"/>
    <a:srgbClr val="0000CC"/>
    <a:srgbClr val="FFFFCC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364" autoAdjust="0"/>
  </p:normalViewPr>
  <p:slideViewPr>
    <p:cSldViewPr>
      <p:cViewPr varScale="1">
        <p:scale>
          <a:sx n="105" d="100"/>
          <a:sy n="105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DB9AD-2D02-48E6-9F7B-CC317ACDBB03}" type="datetimeFigureOut">
              <a:rPr lang="ru-RU" smtClean="0"/>
              <a:t>30.07.2019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0CD31-22C9-4867-A4CA-676ADF9572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91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752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3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1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69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266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750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996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755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077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59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0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43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10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10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30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24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CD31-22C9-4867-A4CA-676ADF95722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4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9144000" cy="2071702"/>
          </a:xfrm>
          <a:prstGeom prst="rect">
            <a:avLst/>
          </a:prstGeom>
          <a:noFill/>
        </p:spPr>
      </p:pic>
      <p:pic>
        <p:nvPicPr>
          <p:cNvPr id="8" name="Picture 2" descr="D:\Dropbox\Сингулярис\Стандартные документы\Атрибуты\Логотип с названием прозрачный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320405"/>
            <a:ext cx="2449513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500198"/>
          </a:xfrm>
        </p:spPr>
        <p:txBody>
          <a:bodyPr>
            <a:normAutofit/>
          </a:bodyPr>
          <a:lstStyle>
            <a:lvl1pPr>
              <a:defRPr sz="4000" b="1" spc="7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type="body" idx="10"/>
          </p:nvPr>
        </p:nvSpPr>
        <p:spPr>
          <a:xfrm>
            <a:off x="428596" y="6170940"/>
            <a:ext cx="5728688" cy="496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1"/>
          </p:nvPr>
        </p:nvSpPr>
        <p:spPr>
          <a:xfrm>
            <a:off x="6357950" y="6143644"/>
            <a:ext cx="2357454" cy="49688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l="3125" t="4167" r="33962"/>
          <a:stretch>
            <a:fillRect/>
          </a:stretch>
        </p:blipFill>
        <p:spPr bwMode="auto">
          <a:xfrm rot="5400000">
            <a:off x="4742712" y="2170952"/>
            <a:ext cx="5897822" cy="2047562"/>
          </a:xfrm>
          <a:prstGeom prst="rect">
            <a:avLst/>
          </a:prstGeom>
          <a:noFill/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pic>
        <p:nvPicPr>
          <p:cNvPr id="15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17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18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араллелограмм 7"/>
          <p:cNvSpPr/>
          <p:nvPr userDrawn="1"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grpSp>
        <p:nvGrpSpPr>
          <p:cNvPr id="24" name="Группа 15"/>
          <p:cNvGrpSpPr/>
          <p:nvPr userDrawn="1"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25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6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27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l="3125" r="3906" b="37500"/>
          <a:stretch>
            <a:fillRect/>
          </a:stretch>
        </p:blipFill>
        <p:spPr bwMode="auto">
          <a:xfrm>
            <a:off x="214282" y="214290"/>
            <a:ext cx="8715436" cy="1071570"/>
          </a:xfrm>
          <a:prstGeom prst="rect">
            <a:avLst/>
          </a:prstGeom>
          <a:noFill/>
        </p:spPr>
      </p:pic>
      <p:sp>
        <p:nvSpPr>
          <p:cNvPr id="8" name="Параллелограмм 7"/>
          <p:cNvSpPr/>
          <p:nvPr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715436" cy="10715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8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14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2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19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7146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7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l="3125" r="13813" b="20833"/>
          <a:stretch>
            <a:fillRect/>
          </a:stretch>
        </p:blipFill>
        <p:spPr bwMode="auto">
          <a:xfrm>
            <a:off x="714348" y="4500570"/>
            <a:ext cx="7786742" cy="1357322"/>
          </a:xfrm>
          <a:prstGeom prst="rect">
            <a:avLst/>
          </a:prstGeom>
          <a:noFill/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14348" y="4486922"/>
            <a:ext cx="7786742" cy="129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18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19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араллелограмм 7"/>
          <p:cNvSpPr/>
          <p:nvPr userDrawn="1"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grpSp>
        <p:nvGrpSpPr>
          <p:cNvPr id="33" name="Группа 15"/>
          <p:cNvGrpSpPr/>
          <p:nvPr userDrawn="1"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34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5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36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l="3125" r="3906" b="37500"/>
          <a:stretch>
            <a:fillRect/>
          </a:stretch>
        </p:blipFill>
        <p:spPr bwMode="auto">
          <a:xfrm>
            <a:off x="214282" y="214290"/>
            <a:ext cx="8715436" cy="107157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14282" y="200642"/>
            <a:ext cx="8715436" cy="10715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13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15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16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араллелограмм 7"/>
          <p:cNvSpPr/>
          <p:nvPr userDrawn="1"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grpSp>
        <p:nvGrpSpPr>
          <p:cNvPr id="27" name="Группа 15"/>
          <p:cNvGrpSpPr/>
          <p:nvPr userDrawn="1"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29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0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31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l="3125" r="3906" b="37500"/>
          <a:stretch>
            <a:fillRect/>
          </a:stretch>
        </p:blipFill>
        <p:spPr bwMode="auto">
          <a:xfrm>
            <a:off x="214282" y="214290"/>
            <a:ext cx="8715436" cy="1071570"/>
          </a:xfrm>
          <a:prstGeom prst="rect">
            <a:avLst/>
          </a:prstGeom>
          <a:noFill/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14282" y="200642"/>
            <a:ext cx="8715436" cy="10715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15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17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18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Параллелограмм 7"/>
          <p:cNvSpPr/>
          <p:nvPr userDrawn="1"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grpSp>
        <p:nvGrpSpPr>
          <p:cNvPr id="28" name="Группа 15"/>
          <p:cNvGrpSpPr/>
          <p:nvPr userDrawn="1"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29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0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31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14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15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араллелограмм 7"/>
          <p:cNvSpPr/>
          <p:nvPr userDrawn="1"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grpSp>
        <p:nvGrpSpPr>
          <p:cNvPr id="19" name="Группа 15"/>
          <p:cNvGrpSpPr/>
          <p:nvPr userDrawn="1"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21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2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23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4323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5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l="3125" r="64324" b="32414"/>
          <a:stretch>
            <a:fillRect/>
          </a:stretch>
        </p:blipFill>
        <p:spPr bwMode="auto">
          <a:xfrm>
            <a:off x="461213" y="269962"/>
            <a:ext cx="3039216" cy="1158774"/>
          </a:xfrm>
          <a:prstGeom prst="rect">
            <a:avLst/>
          </a:prstGeom>
          <a:noFill/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00034" y="300016"/>
            <a:ext cx="3000396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19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араллелограмм 7"/>
          <p:cNvSpPr/>
          <p:nvPr userDrawn="1"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grpSp>
        <p:nvGrpSpPr>
          <p:cNvPr id="27" name="Группа 15"/>
          <p:cNvGrpSpPr/>
          <p:nvPr userDrawn="1"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28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9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30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5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l="3125" r="38198" b="66666"/>
          <a:stretch>
            <a:fillRect/>
          </a:stretch>
        </p:blipFill>
        <p:spPr bwMode="auto">
          <a:xfrm>
            <a:off x="1785918" y="4786322"/>
            <a:ext cx="5500726" cy="571504"/>
          </a:xfrm>
          <a:prstGeom prst="rect">
            <a:avLst/>
          </a:prstGeom>
          <a:noFill/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1785918" y="4772674"/>
            <a:ext cx="5500726" cy="585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19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араллелограмм 7"/>
          <p:cNvSpPr/>
          <p:nvPr userDrawn="1"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grpSp>
        <p:nvGrpSpPr>
          <p:cNvPr id="27" name="Группа 15"/>
          <p:cNvGrpSpPr/>
          <p:nvPr userDrawn="1"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28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9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30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4188" y="1600200"/>
            <a:ext cx="8643998" cy="4525963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pic>
        <p:nvPicPr>
          <p:cNvPr id="7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l="3125" r="3906" b="37500"/>
          <a:stretch>
            <a:fillRect/>
          </a:stretch>
        </p:blipFill>
        <p:spPr bwMode="auto">
          <a:xfrm>
            <a:off x="214282" y="214290"/>
            <a:ext cx="8715436" cy="1071570"/>
          </a:xfrm>
          <a:prstGeom prst="rect">
            <a:avLst/>
          </a:prstGeom>
          <a:noFill/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14282" y="200642"/>
            <a:ext cx="8715436" cy="107157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12" name="Picture 2" descr="C:\Users\Vi\Downloads\space.png"/>
          <p:cNvPicPr>
            <a:picLocks noChangeAspect="1" noChangeArrowheads="1"/>
          </p:cNvPicPr>
          <p:nvPr/>
        </p:nvPicPr>
        <p:blipFill>
          <a:blip r:embed="rId2" cstate="print"/>
          <a:srcRect t="58334"/>
          <a:stretch>
            <a:fillRect/>
          </a:stretch>
        </p:blipFill>
        <p:spPr bwMode="auto">
          <a:xfrm>
            <a:off x="32" y="6407966"/>
            <a:ext cx="9144000" cy="450058"/>
          </a:xfrm>
          <a:prstGeom prst="rect">
            <a:avLst/>
          </a:prstGeom>
          <a:noFill/>
        </p:spPr>
      </p:pic>
      <p:sp>
        <p:nvSpPr>
          <p:cNvPr id="21" name="Дата 17"/>
          <p:cNvSpPr>
            <a:spLocks noGrp="1"/>
          </p:cNvSpPr>
          <p:nvPr>
            <p:ph type="dt" sz="half" idx="10"/>
          </p:nvPr>
        </p:nvSpPr>
        <p:spPr>
          <a:xfrm>
            <a:off x="452409" y="6453561"/>
            <a:ext cx="2185974" cy="350277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22" name="Нижний колонтитул 19"/>
          <p:cNvSpPr>
            <a:spLocks noGrp="1"/>
          </p:cNvSpPr>
          <p:nvPr>
            <p:ph type="ftr" sz="quarter" idx="12"/>
          </p:nvPr>
        </p:nvSpPr>
        <p:spPr>
          <a:xfrm>
            <a:off x="2786050" y="6444036"/>
            <a:ext cx="4286280" cy="347664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014720" y="6240134"/>
            <a:ext cx="1115616" cy="61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араллелограмм 7"/>
          <p:cNvSpPr/>
          <p:nvPr userDrawn="1"/>
        </p:nvSpPr>
        <p:spPr>
          <a:xfrm rot="10800000" flipV="1">
            <a:off x="7143768" y="6367843"/>
            <a:ext cx="1428760" cy="500050"/>
          </a:xfrm>
          <a:prstGeom prst="parallelogram">
            <a:avLst>
              <a:gd name="adj" fmla="val 35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grpSp>
        <p:nvGrpSpPr>
          <p:cNvPr id="15" name="Группа 15"/>
          <p:cNvGrpSpPr/>
          <p:nvPr userDrawn="1"/>
        </p:nvGrpSpPr>
        <p:grpSpPr>
          <a:xfrm>
            <a:off x="7380312" y="6344705"/>
            <a:ext cx="1728192" cy="471386"/>
            <a:chOff x="7310784" y="6357958"/>
            <a:chExt cx="1833248" cy="500042"/>
          </a:xfrm>
        </p:grpSpPr>
        <p:sp>
          <p:nvSpPr>
            <p:cNvPr id="16" name="Прямоугольник 13"/>
            <p:cNvSpPr/>
            <p:nvPr userDrawn="1"/>
          </p:nvSpPr>
          <p:spPr>
            <a:xfrm>
              <a:off x="8286776" y="6357958"/>
              <a:ext cx="857256" cy="500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7" name="Picture 3" descr="C:\Users\Vi\Downloads\Логотип с названием прозрачный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0784" y="6406278"/>
              <a:ext cx="1214446" cy="443120"/>
            </a:xfrm>
            <a:prstGeom prst="rect">
              <a:avLst/>
            </a:prstGeom>
            <a:noFill/>
          </p:spPr>
        </p:pic>
      </p:grpSp>
      <p:sp>
        <p:nvSpPr>
          <p:cNvPr id="18" name="Номер слайда 18"/>
          <p:cNvSpPr>
            <a:spLocks noGrp="1"/>
          </p:cNvSpPr>
          <p:nvPr>
            <p:ph type="sldNum" sz="quarter" idx="11"/>
          </p:nvPr>
        </p:nvSpPr>
        <p:spPr>
          <a:xfrm>
            <a:off x="8573340" y="6419170"/>
            <a:ext cx="480352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5B87-12A5-4A1F-9C06-E5B8F220E9CA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36853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7364"/>
            <a:ext cx="9144000" cy="1500198"/>
          </a:xfrm>
        </p:spPr>
        <p:txBody>
          <a:bodyPr/>
          <a:lstStyle/>
          <a:p>
            <a:r>
              <a:rPr lang="ru-RU" dirty="0"/>
              <a:t>Восстановление размытых изображений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Алексей Алексеев, </a:t>
            </a:r>
            <a:r>
              <a:rPr lang="en-US" dirty="0" err="1" smtClean="0"/>
              <a:t>Singularis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aleksey.alekseev@singularis-lab.com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Meetup #4'19, </a:t>
            </a:r>
            <a:r>
              <a:rPr lang="en-US" dirty="0" smtClean="0"/>
              <a:t>3</a:t>
            </a:r>
            <a:r>
              <a:rPr lang="ru-RU" dirty="0" smtClean="0"/>
              <a:t> августа 2019, Волгоград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44" y="265648"/>
            <a:ext cx="2664296" cy="8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Аддитивный шум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10</a:t>
            </a:fld>
            <a:endParaRPr lang="ru-RU" dirty="0"/>
          </a:p>
        </p:txBody>
      </p:sp>
      <p:pic>
        <p:nvPicPr>
          <p:cNvPr id="2050" name="Picture 2" descr="https://habrastorage.org/storage2/ddc/745/2c1/ddc7452c1d210ed41cd1737fd5704aa7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4" r="50086" b="-4"/>
          <a:stretch/>
        </p:blipFill>
        <p:spPr bwMode="auto">
          <a:xfrm>
            <a:off x="5292079" y="1932773"/>
            <a:ext cx="344250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64110" y="5348906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https://habr.com/ru/post/136853/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844824"/>
            <a:ext cx="5184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Аддитивный – то есть прибавляется к картинке сложением.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Шум практически всегда является Гауссовым.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 зависит от того, что на изображении.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Зависит от условий съемки.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Огромное количество факторов (особенности матрицы, объектива, освещенности и т.д.).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Вычислить его мы не можем.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574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Искажающая функция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00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Бонус: размытие Боке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апреля 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IT Meetup'18, </a:t>
            </a:r>
            <a:r>
              <a:rPr lang="ru-RU" smtClean="0"/>
              <a:t>Волгоград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9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14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17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2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размыт</a:t>
            </a:r>
            <a:r>
              <a:rPr lang="ru-RU" dirty="0" smtClean="0"/>
              <a:t>ое</a:t>
            </a:r>
            <a:r>
              <a:rPr lang="ru-RU" dirty="0" smtClean="0"/>
              <a:t> изображение?</a:t>
            </a:r>
            <a:endParaRPr lang="ru-RU" dirty="0" smtClean="0"/>
          </a:p>
          <a:p>
            <a:r>
              <a:rPr lang="ru-RU" dirty="0" smtClean="0"/>
              <a:t>Как они получаются?</a:t>
            </a:r>
            <a:endParaRPr lang="ru-RU" dirty="0" smtClean="0"/>
          </a:p>
          <a:p>
            <a:r>
              <a:rPr lang="ru-RU" dirty="0" smtClean="0"/>
              <a:t>А может сделать их четкими снова?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заключения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20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Некоторые размытые изображения можно восстановить, не до оригинального качества, но до различимых деталей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21</a:t>
            </a:fld>
            <a:endParaRPr lang="ru-RU" dirty="0"/>
          </a:p>
        </p:txBody>
      </p:sp>
      <p:pic>
        <p:nvPicPr>
          <p:cNvPr id="9218" name="Picture 2" descr="ÐÐ°ÑÑÐ¸Ð½ÐºÐ¸ Ð¿Ð¾ Ð·Ð°Ð¿ÑÐ¾ÑÑ ÐºÐ¾Ñ Ð²Ð¾Ð¿ÑÐ¾ÑÑ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4680520" cy="440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22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" y="1777661"/>
            <a:ext cx="7950238" cy="2664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68" y="4005064"/>
            <a:ext cx="4676972" cy="6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размытое изображение?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3</a:t>
            </a:fld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Размытые изображения – это нечеткие изображение </a:t>
            </a:r>
            <a:r>
              <a:rPr lang="en-US" dirty="0" smtClean="0"/>
              <a:t>:)</a:t>
            </a:r>
            <a:endParaRPr lang="ru-RU" dirty="0" smtClean="0"/>
          </a:p>
          <a:p>
            <a:r>
              <a:rPr lang="ru-RU" dirty="0" smtClean="0"/>
              <a:t>Размытие – это искажения изображения</a:t>
            </a:r>
            <a:endParaRPr lang="en-US" dirty="0" smtClean="0"/>
          </a:p>
          <a:p>
            <a:r>
              <a:rPr lang="ru-RU" dirty="0" smtClean="0"/>
              <a:t>Мы будем говорить про два типа размытия: расфокусированное и смазанное в движении.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32808"/>
            <a:ext cx="3899925" cy="29249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42" y="1583832"/>
            <a:ext cx="3384376" cy="4512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Расфокусированные изображения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4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1412776"/>
            <a:ext cx="4176464" cy="2783630"/>
          </a:xfrm>
        </p:spPr>
      </p:pic>
    </p:spTree>
    <p:extLst>
      <p:ext uri="{BB962C8B-B14F-4D97-AF65-F5344CB8AC3E}">
        <p14:creationId xmlns:p14="http://schemas.microsoft.com/office/powerpoint/2010/main" val="9338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Размытие в движении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5</a:t>
            </a:fld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72" y="2726824"/>
            <a:ext cx="4804586" cy="3603440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26" y="1482808"/>
            <a:ext cx="4569720" cy="30457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1721438"/>
            <a:ext cx="2376510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искажения (размытия)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79512" y="1285860"/>
                <a:ext cx="8750206" cy="4720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Первая и последняя формула:</a:t>
                </a:r>
              </a:p>
              <a:p>
                <a:pPr algn="ctr"/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гд</m:t>
                    </m:r>
                  </m:oMath>
                </a14:m>
                <a:r>
                  <a:rPr lang="ru-RU" sz="2800" dirty="0"/>
                  <a:t>е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полученное размытое изображение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искажающая функция,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−исходное, неповрежденное изображение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−аддитивный шум,</m:t>
                      </m:r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∗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оператор свертки</m:t>
                    </m:r>
                  </m:oMath>
                </a14:m>
                <a:r>
                  <a:rPr lang="en-US" dirty="0"/>
                  <a:t>:</a:t>
                </a:r>
                <a:endParaRPr lang="ru-RU" dirty="0"/>
              </a:p>
              <a:p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 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где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имеет размеры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85860"/>
                <a:ext cx="8750206" cy="4720010"/>
              </a:xfrm>
              <a:prstGeom prst="rect">
                <a:avLst/>
              </a:prstGeom>
              <a:blipFill rotWithShape="0">
                <a:blip r:embed="rId3"/>
                <a:stretch>
                  <a:fillRect l="-1045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3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искажения (размытия)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79512" y="1285860"/>
                <a:ext cx="8750206" cy="4720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Первая и последняя формула:</a:t>
                </a:r>
              </a:p>
              <a:p>
                <a:pPr algn="ctr"/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гд</m:t>
                    </m:r>
                  </m:oMath>
                </a14:m>
                <a:r>
                  <a:rPr lang="ru-RU" sz="2800" dirty="0">
                    <a:solidFill>
                      <a:schemeClr val="bg1">
                        <a:lumMod val="65000"/>
                      </a:schemeClr>
                    </a:solidFill>
                  </a:rPr>
                  <a:t>е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полученное размытое изображение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искажающая функция,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−исходное, неповрежденное изображение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−аддитивный шум,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 −</m:t>
                    </m:r>
                    <m:r>
                      <a:rPr lang="ru-R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оператор свертки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:</a:t>
                </a:r>
                <a:endParaRPr lang="ru-RU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ru-RU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−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−</m:t>
                              </m:r>
                              <m:r>
                                <a:rPr lang="ru-RU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ru-RU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ru-RU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где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имеет размеры 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85860"/>
                <a:ext cx="8750206" cy="4720010"/>
              </a:xfrm>
              <a:prstGeom prst="rect">
                <a:avLst/>
              </a:prstGeom>
              <a:blipFill rotWithShape="0">
                <a:blip r:embed="rId3"/>
                <a:stretch>
                  <a:fillRect l="-1045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искажения (размытия)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79512" y="1285860"/>
                <a:ext cx="8750206" cy="4720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Первая и последняя формула:</a:t>
                </a:r>
              </a:p>
              <a:p>
                <a:pPr algn="ctr"/>
                <a:endParaRPr lang="ru-RU" i="1" dirty="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гд</m:t>
                    </m:r>
                  </m:oMath>
                </a14:m>
                <a:r>
                  <a:rPr lang="ru-RU" sz="2800" dirty="0">
                    <a:solidFill>
                      <a:schemeClr val="bg1">
                        <a:lumMod val="65000"/>
                      </a:schemeClr>
                    </a:solidFill>
                  </a:rPr>
                  <a:t>е</a:t>
                </a:r>
              </a:p>
              <a:p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полученное размытое изображение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искажающая функция,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ru-RU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−исходное, неповрежденное изображение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−аддитивный шум,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∗ −</m:t>
                    </m:r>
                    <m:r>
                      <a:rPr lang="ru-RU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оператор свертки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:</a:t>
                </a:r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−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−</m:t>
                              </m:r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где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имеет размеры 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85860"/>
                <a:ext cx="8750206" cy="4720010"/>
              </a:xfrm>
              <a:prstGeom prst="rect">
                <a:avLst/>
              </a:prstGeom>
              <a:blipFill rotWithShape="0">
                <a:blip r:embed="rId3"/>
                <a:stretch>
                  <a:fillRect l="-1045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6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искажения (размытия)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августа 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Meetup #4'19, </a:t>
            </a:r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105B87-12A5-4A1F-9C06-E5B8F220E9CA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79512" y="1285860"/>
                <a:ext cx="8750206" cy="4720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Первая и последняя формула:</a:t>
                </a:r>
              </a:p>
              <a:p>
                <a:pPr algn="ctr"/>
                <a:endParaRPr lang="ru-RU" i="1" dirty="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гд</m:t>
                    </m:r>
                  </m:oMath>
                </a14:m>
                <a:r>
                  <a:rPr lang="ru-RU" sz="2800" dirty="0">
                    <a:solidFill>
                      <a:schemeClr val="bg1">
                        <a:lumMod val="65000"/>
                      </a:schemeClr>
                    </a:solidFill>
                  </a:rPr>
                  <a:t>е</a:t>
                </a:r>
              </a:p>
              <a:p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полученное размытое изображение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искажающая функция,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−исходное, неповрежденное изображение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−аддитивный шум</m:t>
                      </m:r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∗ −</m:t>
                    </m:r>
                    <m:r>
                      <a:rPr lang="ru-RU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оператор свертки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:</a:t>
                </a:r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ru-RU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−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−</m:t>
                              </m:r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где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имеет размеры 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85860"/>
                <a:ext cx="8750206" cy="4720010"/>
              </a:xfrm>
              <a:prstGeom prst="rect">
                <a:avLst/>
              </a:prstGeom>
              <a:blipFill rotWithShape="0">
                <a:blip r:embed="rId3"/>
                <a:stretch>
                  <a:fillRect l="-1045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SL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- Singularis Lab 4.3 .potx" id="{B46AF7C4-1188-4A8F-8374-CE000DA44320}" vid="{D1EA0039-DB49-4546-BC1D-B346FEDD303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18215</TotalTime>
  <Words>417</Words>
  <Application>Microsoft Office PowerPoint</Application>
  <PresentationFormat>Экран (4:3)</PresentationFormat>
  <Paragraphs>160</Paragraphs>
  <Slides>22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Template SL</vt:lpstr>
      <vt:lpstr>Восстановление размытых изображений</vt:lpstr>
      <vt:lpstr>Содержание</vt:lpstr>
      <vt:lpstr>Что такое размытое изображение?</vt:lpstr>
      <vt:lpstr>Расфокусированные изображения</vt:lpstr>
      <vt:lpstr>Размытие в движении</vt:lpstr>
      <vt:lpstr>Модель искажения (размытия)</vt:lpstr>
      <vt:lpstr>Модель искажения (размытия)</vt:lpstr>
      <vt:lpstr>Модель искажения (размытия)</vt:lpstr>
      <vt:lpstr>Модель искажения (размытия)</vt:lpstr>
      <vt:lpstr>Аддитивный шум</vt:lpstr>
      <vt:lpstr>Искажающая функция</vt:lpstr>
      <vt:lpstr>Бонус: размытие Боке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Вместо заключения</vt:lpstr>
      <vt:lpstr>Вопросы?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Aleksey Alekseev</cp:lastModifiedBy>
  <cp:revision>450</cp:revision>
  <dcterms:created xsi:type="dcterms:W3CDTF">2015-09-12T11:25:34Z</dcterms:created>
  <dcterms:modified xsi:type="dcterms:W3CDTF">2019-07-30T16:46:12Z</dcterms:modified>
</cp:coreProperties>
</file>