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5" r:id="rId4"/>
    <p:sldId id="257" r:id="rId5"/>
    <p:sldId id="258" r:id="rId6"/>
    <p:sldId id="259" r:id="rId7"/>
    <p:sldId id="260" r:id="rId8"/>
    <p:sldId id="261" r:id="rId9"/>
    <p:sldId id="264" r:id="rId10"/>
    <p:sldId id="278" r:id="rId11"/>
    <p:sldId id="263" r:id="rId12"/>
    <p:sldId id="268" r:id="rId13"/>
    <p:sldId id="270" r:id="rId14"/>
    <p:sldId id="269" r:id="rId15"/>
    <p:sldId id="273" r:id="rId16"/>
    <p:sldId id="274" r:id="rId17"/>
    <p:sldId id="276" r:id="rId18"/>
    <p:sldId id="275" r:id="rId19"/>
    <p:sldId id="279" r:id="rId20"/>
    <p:sldId id="280" r:id="rId21"/>
    <p:sldId id="281" r:id="rId22"/>
    <p:sldId id="271" r:id="rId23"/>
    <p:sldId id="272" r:id="rId24"/>
    <p:sldId id="282" r:id="rId25"/>
    <p:sldId id="283" r:id="rId26"/>
    <p:sldId id="266" r:id="rId27"/>
    <p:sldId id="262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0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6FAD-5B69-4FE5-A511-375ED937684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140E-4735-4D67-A841-6FB7655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ffe2.a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digits" TargetMode="External"/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intel.com/neon-2-0-optimized-for-intel-architectures/" TargetMode="External"/><Relationship Id="rId2" Type="http://schemas.openxmlformats.org/officeDocument/2006/relationships/hyperlink" Target="https://gluon.mxne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eplearning4j.org/" TargetMode="External"/><Relationship Id="rId4" Type="http://schemas.openxmlformats.org/officeDocument/2006/relationships/hyperlink" Target="https://chainer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hyperlink" Target="https://www.marutitech.com/top-8-deep-learning-frame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post/33438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adene/pretrained-models.pytor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Фреймворки машинного обучения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7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Динамический граф </a:t>
            </a: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https://cdn-images-1.medium.com/max/1000/1*5PLIVNA5fIqEC8-kZ260K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42" y="1825625"/>
            <a:ext cx="95250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Плюсы</a:t>
            </a:r>
          </a:p>
          <a:p>
            <a:r>
              <a:rPr lang="ru-RU" dirty="0" smtClean="0"/>
              <a:t>Разделение модели и кода (модель задается в текстовом файле</a:t>
            </a:r>
          </a:p>
          <a:p>
            <a:r>
              <a:rPr lang="ru-RU" dirty="0" smtClean="0"/>
              <a:t>Поддержка сообщества (как минимум раньше была)</a:t>
            </a:r>
          </a:p>
          <a:p>
            <a:pPr marL="0" indent="0">
              <a:buNone/>
            </a:pPr>
            <a:r>
              <a:rPr lang="ru-RU" dirty="0" smtClean="0"/>
              <a:t>Минусы</a:t>
            </a:r>
          </a:p>
          <a:p>
            <a:r>
              <a:rPr lang="ru-RU" dirty="0" smtClean="0"/>
              <a:t>Нет </a:t>
            </a:r>
            <a:r>
              <a:rPr lang="en-US" dirty="0" smtClean="0"/>
              <a:t>Python3</a:t>
            </a:r>
            <a:endParaRPr lang="ru-RU" dirty="0" smtClean="0"/>
          </a:p>
          <a:p>
            <a:r>
              <a:rPr lang="ru-RU" dirty="0" smtClean="0"/>
              <a:t>Работает только на </a:t>
            </a:r>
            <a:r>
              <a:rPr lang="en-US" dirty="0" smtClean="0"/>
              <a:t>Unix </a:t>
            </a:r>
            <a:r>
              <a:rPr lang="ru-RU" dirty="0" smtClean="0"/>
              <a:t>и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ru-RU" dirty="0" smtClean="0"/>
              <a:t>(игра собери из исходников), нет официальной поддержки </a:t>
            </a:r>
            <a:r>
              <a:rPr lang="en-US" dirty="0" smtClean="0"/>
              <a:t>Windows</a:t>
            </a:r>
            <a:endParaRPr lang="ru-RU" dirty="0" smtClean="0"/>
          </a:p>
          <a:p>
            <a:r>
              <a:rPr lang="ru-RU" dirty="0" smtClean="0"/>
              <a:t>Сильно сдала позиции последнее время</a:t>
            </a:r>
            <a:endParaRPr lang="en-US" dirty="0" smtClean="0"/>
          </a:p>
          <a:p>
            <a:r>
              <a:rPr lang="ru-RU" dirty="0" smtClean="0"/>
              <a:t>Не очень быстрый</a:t>
            </a:r>
            <a:endParaRPr lang="en-US" dirty="0"/>
          </a:p>
        </p:txBody>
      </p:sp>
      <p:pic>
        <p:nvPicPr>
          <p:cNvPr id="8194" name="Picture 2" descr="caffe-top-deep-learning-frame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09" y="330768"/>
            <a:ext cx="3171825" cy="135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550217" y="6311900"/>
            <a:ext cx="3134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http://caffe.berkeleyvision.org/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ru-RU" dirty="0" smtClean="0"/>
              <a:t>  Пример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name: "</a:t>
            </a:r>
            <a:r>
              <a:rPr lang="en-US" dirty="0" err="1" smtClean="0"/>
              <a:t>LeNet</a:t>
            </a:r>
            <a:r>
              <a:rPr lang="en-US" dirty="0" smtClean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layer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name: "data"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type: "Input"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top: "data"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input_param</a:t>
            </a:r>
            <a:r>
              <a:rPr lang="en-US" dirty="0" smtClean="0"/>
              <a:t> { shape: { dim: 64 dim: 1 dim: 28 dim: 28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layer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name: "conv1"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type: "Convolution"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bottom: "data"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top: "conv1"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param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lr_mult</a:t>
            </a:r>
            <a:r>
              <a:rPr lang="en-US" dirty="0" smtClean="0"/>
              <a:t>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param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lr_mult</a:t>
            </a:r>
            <a:r>
              <a:rPr lang="en-US" dirty="0" smtClean="0"/>
              <a:t>: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convolution_param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num_output</a:t>
            </a:r>
            <a:r>
              <a:rPr lang="en-US" dirty="0" smtClean="0"/>
              <a:t>: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kernel_size</a:t>
            </a:r>
            <a:r>
              <a:rPr lang="en-US" dirty="0" smtClean="0"/>
              <a:t>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stride: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weight_filler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type: "</a:t>
            </a:r>
            <a:r>
              <a:rPr lang="en-US" dirty="0" err="1" smtClean="0"/>
              <a:t>xavier</a:t>
            </a:r>
            <a:r>
              <a:rPr lang="en-US" dirty="0" smtClean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bias_filler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type: "constant"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8194" name="Picture 2" descr="caffe-top-deep-learning-frame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09" y="330768"/>
            <a:ext cx="3171825" cy="135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550217" y="6311900"/>
            <a:ext cx="3134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http://caffe.berkeleyvision.org/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3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ru-RU" dirty="0" smtClean="0"/>
              <a:t>  Пример модели</a:t>
            </a:r>
            <a:endParaRPr lang="en-US" dirty="0"/>
          </a:p>
        </p:txBody>
      </p:sp>
      <p:pic>
        <p:nvPicPr>
          <p:cNvPr id="8194" name="Picture 2" descr="caffe-top-deep-learning-frame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09" y="330768"/>
            <a:ext cx="3171825" cy="135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550217" y="6311900"/>
            <a:ext cx="3134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http://caffe.berkeleyvision.org/</a:t>
            </a:r>
            <a:endParaRPr lang="en-US" dirty="0"/>
          </a:p>
        </p:txBody>
      </p:sp>
      <p:pic>
        <p:nvPicPr>
          <p:cNvPr id="7" name="Picture 2" descr="ÐÐ°ÑÑÐ¸Ð½ÐºÐ¸ Ð¿Ð¾ Ð·Ð°Ð¿ÑÐ¾ÑÑ caffe prototxt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25" y="1825625"/>
            <a:ext cx="39451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Caffe2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4254" y="456936"/>
            <a:ext cx="2638425" cy="10096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285410" y="6233067"/>
            <a:ext cx="1837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https://caffe2.ai/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14731"/>
            <a:ext cx="110424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Все, что нужно знать о готовности </a:t>
            </a:r>
            <a:r>
              <a:rPr lang="en-US" sz="2400" dirty="0" smtClean="0"/>
              <a:t>caffe2 – </a:t>
            </a:r>
            <a:r>
              <a:rPr lang="ru-RU" sz="2400" dirty="0" smtClean="0"/>
              <a:t>ссылка  на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ru-RU" sz="2400" dirty="0" smtClean="0"/>
              <a:t>с главной страницы ведет на </a:t>
            </a:r>
            <a:r>
              <a:rPr lang="en-US" sz="2400" dirty="0" err="1" smtClean="0"/>
              <a:t>PyTorch</a:t>
            </a:r>
            <a:r>
              <a:rPr lang="en-US" sz="2400" dirty="0" smtClean="0"/>
              <a:t> :)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Теперь много </a:t>
            </a:r>
            <a:r>
              <a:rPr lang="en-US" sz="2400" dirty="0" smtClean="0"/>
              <a:t>OS: </a:t>
            </a:r>
            <a:r>
              <a:rPr lang="en-US" sz="2400" dirty="0" err="1"/>
              <a:t>MacOS</a:t>
            </a:r>
            <a:r>
              <a:rPr lang="en-US" sz="2400" dirty="0"/>
              <a:t> X Ubuntu CentOS Windows iOS Android </a:t>
            </a:r>
            <a:r>
              <a:rPr lang="en-US" sz="2400" dirty="0" err="1"/>
              <a:t>Raspbian</a:t>
            </a:r>
            <a:r>
              <a:rPr lang="en-US" sz="2400" dirty="0"/>
              <a:t> </a:t>
            </a:r>
            <a:r>
              <a:rPr lang="en-US" sz="2400" dirty="0" err="1" smtClean="0"/>
              <a:t>Tegra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«</a:t>
            </a:r>
            <a:r>
              <a:rPr lang="en-US" sz="2400" dirty="0"/>
              <a:t>Python 3 support is </a:t>
            </a:r>
            <a:r>
              <a:rPr lang="en-US" sz="2400" dirty="0" smtClean="0"/>
              <a:t>experimental</a:t>
            </a:r>
            <a:r>
              <a:rPr lang="ru-RU" sz="2400" dirty="0" smtClean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 сих пор игра собери из исходников (правда, теперь есть </a:t>
            </a:r>
            <a:r>
              <a:rPr lang="en-US" sz="2400" dirty="0" smtClean="0"/>
              <a:t>Docker </a:t>
            </a:r>
            <a:r>
              <a:rPr lang="ru-RU" sz="2400" dirty="0" smtClean="0"/>
              <a:t>еще и готовая уст</a:t>
            </a:r>
            <a:r>
              <a:rPr lang="ru-RU" sz="2400" dirty="0"/>
              <a:t>а</a:t>
            </a:r>
            <a:r>
              <a:rPr lang="ru-RU" sz="2400" dirty="0" smtClean="0"/>
              <a:t>новка для </a:t>
            </a:r>
            <a:r>
              <a:rPr lang="en-US" sz="2400" dirty="0" smtClean="0"/>
              <a:t>Linux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Поддерживается (?) </a:t>
            </a:r>
            <a:r>
              <a:rPr lang="en-US" sz="2400" dirty="0" smtClean="0"/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055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Линия популярности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Примерно здесь проходит линия популярности, остальные </a:t>
            </a:r>
            <a:r>
              <a:rPr lang="ru-RU" dirty="0" err="1" smtClean="0"/>
              <a:t>фреймворки</a:t>
            </a:r>
            <a:r>
              <a:rPr lang="ru-RU" dirty="0" smtClean="0"/>
              <a:t> «новые и слишком инновационные»</a:t>
            </a:r>
            <a:endParaRPr lang="en-US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38200" y="3742267"/>
            <a:ext cx="1027006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4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MXNet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Фреймворк от </a:t>
            </a:r>
            <a:r>
              <a:rPr lang="en-US" dirty="0" smtClean="0"/>
              <a:t>Apache</a:t>
            </a:r>
          </a:p>
          <a:p>
            <a:r>
              <a:rPr lang="ru-RU" dirty="0" err="1" smtClean="0"/>
              <a:t>Предобученные</a:t>
            </a:r>
            <a:r>
              <a:rPr lang="ru-RU" dirty="0" smtClean="0"/>
              <a:t> модели: </a:t>
            </a:r>
            <a:r>
              <a:rPr lang="en-US" dirty="0" err="1" smtClean="0"/>
              <a:t>AlexNet</a:t>
            </a:r>
            <a:r>
              <a:rPr lang="en-US" dirty="0" smtClean="0"/>
              <a:t> - </a:t>
            </a:r>
            <a:r>
              <a:rPr lang="en-US" dirty="0" err="1" smtClean="0"/>
              <a:t>DenseNet</a:t>
            </a:r>
            <a:r>
              <a:rPr lang="en-US" dirty="0" smtClean="0"/>
              <a:t> - Inception V3 - </a:t>
            </a:r>
            <a:r>
              <a:rPr lang="en-US" dirty="0" err="1" smtClean="0"/>
              <a:t>ResNet</a:t>
            </a:r>
            <a:r>
              <a:rPr lang="en-US" dirty="0" smtClean="0"/>
              <a:t> V1 - </a:t>
            </a:r>
            <a:r>
              <a:rPr lang="en-US" dirty="0" err="1" smtClean="0"/>
              <a:t>ResNet</a:t>
            </a:r>
            <a:r>
              <a:rPr lang="en-US" dirty="0" smtClean="0"/>
              <a:t> V2 - </a:t>
            </a:r>
            <a:r>
              <a:rPr lang="en-US" dirty="0" err="1" smtClean="0"/>
              <a:t>SqueezeNet</a:t>
            </a:r>
            <a:r>
              <a:rPr lang="en-US" dirty="0" smtClean="0"/>
              <a:t> - VGG - </a:t>
            </a:r>
            <a:r>
              <a:rPr lang="en-US" dirty="0" err="1" smtClean="0"/>
              <a:t>MobileNet</a:t>
            </a:r>
            <a:r>
              <a:rPr lang="en-US" dirty="0" smtClean="0"/>
              <a:t> - MobileNetV2</a:t>
            </a:r>
            <a:endParaRPr lang="ru-RU" dirty="0" smtClean="0"/>
          </a:p>
          <a:p>
            <a:r>
              <a:rPr lang="ru-RU" dirty="0" smtClean="0"/>
              <a:t>Языки </a:t>
            </a:r>
            <a:r>
              <a:rPr lang="en-US" dirty="0" smtClean="0"/>
              <a:t>Python</a:t>
            </a:r>
            <a:r>
              <a:rPr lang="en-US" dirty="0"/>
              <a:t>, R, Scala, C++ and </a:t>
            </a:r>
            <a:r>
              <a:rPr lang="en-US" dirty="0" smtClean="0"/>
              <a:t>Julia</a:t>
            </a:r>
          </a:p>
          <a:p>
            <a:r>
              <a:rPr lang="ru-RU" dirty="0" smtClean="0"/>
              <a:t>Хорошая поддержка нескольких </a:t>
            </a:r>
            <a:r>
              <a:rPr lang="en-US" dirty="0" smtClean="0"/>
              <a:t>GPU</a:t>
            </a:r>
          </a:p>
          <a:p>
            <a:r>
              <a:rPr lang="ru-RU" dirty="0" smtClean="0"/>
              <a:t>Интеграция с облаками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  <p:pic>
        <p:nvPicPr>
          <p:cNvPr id="14338" name="Picture 2" descr="https://raw.githubusercontent.com/dmlc/web-data/master/mxnet/image/mxnet_log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213518"/>
            <a:ext cx="4762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4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MXNet</a:t>
            </a:r>
            <a:r>
              <a:rPr lang="ru-RU" dirty="0" smtClean="0"/>
              <a:t> Пример кода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 define network</a:t>
            </a:r>
          </a:p>
          <a:p>
            <a:pPr marL="0" indent="0">
              <a:buNone/>
            </a:pPr>
            <a:r>
              <a:rPr lang="en-US" dirty="0" smtClean="0"/>
              <a:t>net = </a:t>
            </a:r>
            <a:r>
              <a:rPr lang="en-US" dirty="0" err="1" smtClean="0"/>
              <a:t>nn.Sequential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net.name_scope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net.add</a:t>
            </a:r>
            <a:r>
              <a:rPr lang="en-US" dirty="0" smtClean="0"/>
              <a:t>(</a:t>
            </a:r>
            <a:r>
              <a:rPr lang="en-US" dirty="0" err="1" smtClean="0"/>
              <a:t>nn.Dense</a:t>
            </a:r>
            <a:r>
              <a:rPr lang="en-US" dirty="0" smtClean="0"/>
              <a:t>(128,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net.add</a:t>
            </a:r>
            <a:r>
              <a:rPr lang="en-US" dirty="0" smtClean="0"/>
              <a:t>(</a:t>
            </a:r>
            <a:r>
              <a:rPr lang="en-US" dirty="0" err="1" smtClean="0"/>
              <a:t>nn.Dense</a:t>
            </a:r>
            <a:r>
              <a:rPr lang="en-US" dirty="0" smtClean="0"/>
              <a:t>(64,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net.add</a:t>
            </a:r>
            <a:r>
              <a:rPr lang="en-US" dirty="0" smtClean="0"/>
              <a:t>(</a:t>
            </a:r>
            <a:r>
              <a:rPr lang="en-US" dirty="0" err="1" smtClean="0"/>
              <a:t>nn.Dense</a:t>
            </a:r>
            <a:r>
              <a:rPr lang="en-US" dirty="0" smtClean="0"/>
              <a:t>(10))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Одна итерация обучения:</a:t>
            </a:r>
          </a:p>
          <a:p>
            <a:pPr marL="0" indent="0">
              <a:buNone/>
            </a:pPr>
            <a:r>
              <a:rPr lang="en-US" dirty="0" smtClean="0"/>
              <a:t>for x, y in zip(data, label):</a:t>
            </a:r>
          </a:p>
          <a:p>
            <a:pPr marL="0" indent="0">
              <a:buNone/>
            </a:pPr>
            <a:r>
              <a:rPr lang="en-US" dirty="0" smtClean="0"/>
              <a:t>                z = net(x)</a:t>
            </a:r>
          </a:p>
          <a:p>
            <a:pPr marL="0" indent="0">
              <a:buNone/>
            </a:pPr>
            <a:r>
              <a:rPr lang="en-US" dirty="0" smtClean="0"/>
              <a:t>                # Computes </a:t>
            </a:r>
            <a:r>
              <a:rPr lang="en-US" dirty="0" err="1" smtClean="0"/>
              <a:t>softmax</a:t>
            </a:r>
            <a:r>
              <a:rPr lang="en-US" dirty="0" smtClean="0"/>
              <a:t> cross entropy loss.</a:t>
            </a:r>
          </a:p>
          <a:p>
            <a:pPr marL="0" indent="0">
              <a:buNone/>
            </a:pPr>
            <a:r>
              <a:rPr lang="en-US" dirty="0" smtClean="0"/>
              <a:t>                loss = </a:t>
            </a:r>
            <a:r>
              <a:rPr lang="en-US" dirty="0" err="1" smtClean="0"/>
              <a:t>softmax_cross_entropy_loss</a:t>
            </a:r>
            <a:r>
              <a:rPr lang="en-US" dirty="0" smtClean="0"/>
              <a:t>(z, y)</a:t>
            </a:r>
          </a:p>
          <a:p>
            <a:pPr marL="0" indent="0">
              <a:buNone/>
            </a:pPr>
            <a:r>
              <a:rPr lang="en-US" dirty="0" smtClean="0"/>
              <a:t>                # </a:t>
            </a:r>
            <a:r>
              <a:rPr lang="en-US" dirty="0" err="1" smtClean="0"/>
              <a:t>Backpropagate</a:t>
            </a:r>
            <a:r>
              <a:rPr lang="en-US" dirty="0" smtClean="0"/>
              <a:t> the error for one iteration.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loss.backward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trainer.step</a:t>
            </a:r>
            <a:r>
              <a:rPr lang="en-US" dirty="0" smtClean="0"/>
              <a:t>(</a:t>
            </a:r>
            <a:r>
              <a:rPr lang="en-US" dirty="0" err="1" smtClean="0"/>
              <a:t>batch.data</a:t>
            </a:r>
            <a:r>
              <a:rPr lang="en-US" dirty="0" smtClean="0"/>
              <a:t>[0].shape[0])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 descr="https://raw.githubusercontent.com/dmlc/web-data/master/mxnet/image/mxnet_log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213518"/>
            <a:ext cx="4762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Cognitive Toolkit (CNTK)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Разрабатывается </a:t>
            </a:r>
            <a:r>
              <a:rPr lang="en-US" dirty="0" smtClean="0"/>
              <a:t>Microsoft</a:t>
            </a:r>
          </a:p>
          <a:p>
            <a:r>
              <a:rPr lang="ru-RU" dirty="0" smtClean="0"/>
              <a:t>Хорошая интеграция с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Python, C++, C#</a:t>
            </a:r>
            <a:endParaRPr lang="ru-RU" dirty="0" smtClean="0"/>
          </a:p>
          <a:p>
            <a:r>
              <a:rPr lang="ru-RU" dirty="0" smtClean="0"/>
              <a:t>Возможно, можно ожидать нормальную поддержку в </a:t>
            </a:r>
            <a:r>
              <a:rPr lang="en-US" dirty="0" smtClean="0"/>
              <a:t>Visual Studio (MS </a:t>
            </a:r>
            <a:r>
              <a:rPr lang="ru-RU" dirty="0" smtClean="0"/>
              <a:t>любит все интегрировать)</a:t>
            </a:r>
          </a:p>
          <a:p>
            <a:r>
              <a:rPr lang="ru-RU" dirty="0" smtClean="0"/>
              <a:t>По </a:t>
            </a:r>
            <a:r>
              <a:rPr lang="ru-RU" dirty="0" err="1" smtClean="0"/>
              <a:t>бенчмаркам</a:t>
            </a:r>
            <a:r>
              <a:rPr lang="ru-RU" dirty="0" smtClean="0"/>
              <a:t> быстрые </a:t>
            </a:r>
            <a:r>
              <a:rPr lang="en-US" dirty="0" smtClean="0"/>
              <a:t>RNN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Теперь можно использовать как </a:t>
            </a:r>
            <a:r>
              <a:rPr lang="ru-RU" dirty="0" err="1" smtClean="0"/>
              <a:t>бэкенд</a:t>
            </a:r>
            <a:r>
              <a:rPr lang="ru-RU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ru-RU" dirty="0" smtClean="0"/>
              <a:t>Хорошая поддержка нескольких </a:t>
            </a:r>
            <a:r>
              <a:rPr lang="en-US" dirty="0" smtClean="0"/>
              <a:t>GPU</a:t>
            </a:r>
          </a:p>
          <a:p>
            <a:r>
              <a:rPr lang="ru-RU" dirty="0" smtClean="0"/>
              <a:t>Хорошо описанные примеры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 descr="ÐÐ°ÑÑÐ¸Ð½ÐºÐ¸ Ð¿Ð¾ Ð·Ð°Ð¿ÑÐ¾ÑÑ CNT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242" y="119062"/>
            <a:ext cx="1905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69563" y="6311900"/>
            <a:ext cx="5104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https://www.microsoft.com/en-us/cognitive-toolkit/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4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Cognitive Toolkit (CNTK)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600" y="1421870"/>
            <a:ext cx="10871200" cy="51757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Линейная регрессия: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linear_layer</a:t>
            </a:r>
            <a:r>
              <a:rPr lang="en-US" dirty="0" smtClean="0"/>
              <a:t>(</a:t>
            </a:r>
            <a:r>
              <a:rPr lang="en-US" dirty="0" err="1" smtClean="0"/>
              <a:t>input_var</a:t>
            </a:r>
            <a:r>
              <a:rPr lang="en-US" dirty="0" smtClean="0"/>
              <a:t>, </a:t>
            </a:r>
            <a:r>
              <a:rPr lang="en-US" dirty="0" err="1" smtClean="0"/>
              <a:t>output_dim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input_dim</a:t>
            </a:r>
            <a:r>
              <a:rPr lang="en-US" dirty="0" smtClean="0"/>
              <a:t> = </a:t>
            </a:r>
            <a:r>
              <a:rPr lang="en-US" dirty="0" err="1" smtClean="0"/>
              <a:t>input_var.shape</a:t>
            </a:r>
            <a:r>
              <a:rPr lang="en-US" dirty="0" smtClean="0"/>
              <a:t>[0]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weight_param</a:t>
            </a:r>
            <a:r>
              <a:rPr lang="en-US" dirty="0" smtClean="0"/>
              <a:t> = </a:t>
            </a:r>
            <a:r>
              <a:rPr lang="en-US" dirty="0" err="1" smtClean="0"/>
              <a:t>C.parameter</a:t>
            </a:r>
            <a:r>
              <a:rPr lang="en-US" dirty="0" smtClean="0"/>
              <a:t>(shape=(</a:t>
            </a:r>
            <a:r>
              <a:rPr lang="en-US" dirty="0" err="1" smtClean="0"/>
              <a:t>input_dim</a:t>
            </a:r>
            <a:r>
              <a:rPr lang="en-US" dirty="0" smtClean="0"/>
              <a:t>, </a:t>
            </a:r>
            <a:r>
              <a:rPr lang="en-US" dirty="0" err="1" smtClean="0"/>
              <a:t>output_dim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bias_param</a:t>
            </a:r>
            <a:r>
              <a:rPr lang="en-US" dirty="0" smtClean="0"/>
              <a:t> = </a:t>
            </a:r>
            <a:r>
              <a:rPr lang="en-US" dirty="0" err="1" smtClean="0"/>
              <a:t>C.parameter</a:t>
            </a:r>
            <a:r>
              <a:rPr lang="en-US" dirty="0" smtClean="0"/>
              <a:t>(shape=(</a:t>
            </a:r>
            <a:r>
              <a:rPr lang="en-US" dirty="0" err="1" smtClean="0"/>
              <a:t>output_dim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mydict</a:t>
            </a:r>
            <a:r>
              <a:rPr lang="en-US" dirty="0" smtClean="0"/>
              <a:t>['w'], </a:t>
            </a:r>
            <a:r>
              <a:rPr lang="en-US" dirty="0" err="1" smtClean="0"/>
              <a:t>mydict</a:t>
            </a:r>
            <a:r>
              <a:rPr lang="en-US" dirty="0" smtClean="0"/>
              <a:t>['b'] = </a:t>
            </a:r>
            <a:r>
              <a:rPr lang="en-US" dirty="0" err="1" smtClean="0"/>
              <a:t>weight_param</a:t>
            </a:r>
            <a:r>
              <a:rPr lang="en-US" dirty="0" smtClean="0"/>
              <a:t>, </a:t>
            </a:r>
            <a:r>
              <a:rPr lang="en-US" dirty="0" err="1" smtClean="0"/>
              <a:t>bias_param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C.times</a:t>
            </a:r>
            <a:r>
              <a:rPr lang="en-US" dirty="0" smtClean="0"/>
              <a:t>(</a:t>
            </a:r>
            <a:r>
              <a:rPr lang="en-US" dirty="0" err="1" smtClean="0"/>
              <a:t>input_var</a:t>
            </a:r>
            <a:r>
              <a:rPr lang="en-US" dirty="0" smtClean="0"/>
              <a:t>, </a:t>
            </a:r>
            <a:r>
              <a:rPr lang="en-US" dirty="0" err="1" smtClean="0"/>
              <a:t>weight_param</a:t>
            </a:r>
            <a:r>
              <a:rPr lang="en-US" dirty="0" smtClean="0"/>
              <a:t>) + </a:t>
            </a:r>
            <a:r>
              <a:rPr lang="en-US" dirty="0" err="1" smtClean="0"/>
              <a:t>bias_param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Обучение:</a:t>
            </a:r>
          </a:p>
          <a:p>
            <a:pPr marL="0" indent="0">
              <a:buNone/>
            </a:pPr>
            <a:r>
              <a:rPr lang="en-US" dirty="0" smtClean="0"/>
              <a:t>loss = </a:t>
            </a:r>
            <a:r>
              <a:rPr lang="en-US" dirty="0" err="1" smtClean="0"/>
              <a:t>C.cross_entropy_with_softmax</a:t>
            </a:r>
            <a:r>
              <a:rPr lang="en-US" dirty="0" smtClean="0"/>
              <a:t>(z, label)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eval_error</a:t>
            </a:r>
            <a:r>
              <a:rPr lang="en-US" dirty="0" smtClean="0"/>
              <a:t> = </a:t>
            </a:r>
            <a:r>
              <a:rPr lang="en-US" dirty="0" err="1" smtClean="0"/>
              <a:t>C.classification_error</a:t>
            </a:r>
            <a:r>
              <a:rPr lang="en-US" dirty="0" smtClean="0"/>
              <a:t>(z, label)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learning_rate</a:t>
            </a:r>
            <a:r>
              <a:rPr lang="en-US" dirty="0" smtClean="0"/>
              <a:t> = 0.5</a:t>
            </a:r>
          </a:p>
          <a:p>
            <a:pPr marL="0" indent="0">
              <a:buNone/>
            </a:pPr>
            <a:r>
              <a:rPr lang="en-US" dirty="0" err="1" smtClean="0"/>
              <a:t>lr_schedule</a:t>
            </a:r>
            <a:r>
              <a:rPr lang="en-US" dirty="0" smtClean="0"/>
              <a:t> = </a:t>
            </a:r>
            <a:r>
              <a:rPr lang="en-US" dirty="0" err="1" smtClean="0"/>
              <a:t>C.learning_rate_schedule</a:t>
            </a:r>
            <a:r>
              <a:rPr lang="en-US" dirty="0" smtClean="0"/>
              <a:t>(</a:t>
            </a:r>
            <a:r>
              <a:rPr lang="en-US" dirty="0" err="1" smtClean="0"/>
              <a:t>learning_rate</a:t>
            </a:r>
            <a:r>
              <a:rPr lang="en-US" dirty="0" smtClean="0"/>
              <a:t>, </a:t>
            </a:r>
            <a:r>
              <a:rPr lang="en-US" dirty="0" err="1" smtClean="0"/>
              <a:t>C.UnitType.minibatch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learner = </a:t>
            </a:r>
            <a:r>
              <a:rPr lang="en-US" dirty="0" err="1" smtClean="0"/>
              <a:t>C.sgd</a:t>
            </a:r>
            <a:r>
              <a:rPr lang="en-US" dirty="0" smtClean="0"/>
              <a:t>(</a:t>
            </a:r>
            <a:r>
              <a:rPr lang="en-US" dirty="0" err="1" smtClean="0"/>
              <a:t>z.parameters</a:t>
            </a:r>
            <a:r>
              <a:rPr lang="en-US" dirty="0" smtClean="0"/>
              <a:t>, </a:t>
            </a:r>
            <a:r>
              <a:rPr lang="en-US" dirty="0" err="1" smtClean="0"/>
              <a:t>lr_schedule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trainer = </a:t>
            </a:r>
            <a:r>
              <a:rPr lang="en-US" dirty="0" err="1" smtClean="0"/>
              <a:t>C.Trainer</a:t>
            </a:r>
            <a:r>
              <a:rPr lang="en-US" dirty="0" smtClean="0"/>
              <a:t>(z, (loss, </a:t>
            </a:r>
            <a:r>
              <a:rPr lang="en-US" dirty="0" err="1" smtClean="0"/>
              <a:t>eval_error</a:t>
            </a:r>
            <a:r>
              <a:rPr lang="en-US" dirty="0" smtClean="0"/>
              <a:t>), [learner])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trainer.train_minibatch</a:t>
            </a:r>
            <a:r>
              <a:rPr lang="en-US" dirty="0" smtClean="0"/>
              <a:t>({feature : features, label : labels})</a:t>
            </a:r>
            <a:r>
              <a:rPr lang="ru-RU" dirty="0" smtClean="0"/>
              <a:t>  </a:t>
            </a:r>
            <a:r>
              <a:rPr lang="en-US" dirty="0" smtClean="0"/>
              <a:t># </a:t>
            </a:r>
            <a:r>
              <a:rPr lang="ru-RU" dirty="0" smtClean="0"/>
              <a:t>в цикле по </a:t>
            </a:r>
            <a:r>
              <a:rPr lang="ru-RU" dirty="0" err="1" smtClean="0"/>
              <a:t>батчам</a:t>
            </a:r>
            <a:endParaRPr lang="ru-RU" dirty="0" smtClean="0"/>
          </a:p>
        </p:txBody>
      </p:sp>
      <p:pic>
        <p:nvPicPr>
          <p:cNvPr id="16386" name="Picture 2" descr="ÐÐ°ÑÑÐ¸Ð½ÐºÐ¸ Ð¿Ð¾ Ð·Ð°Ð¿ÑÐ¾ÑÑ CNT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242" y="119062"/>
            <a:ext cx="1905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69563" y="6311900"/>
            <a:ext cx="5104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https://www.microsoft.com/en-us/cognitive-toolkit/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cdn-images-1.medium.com/max/1200/1*dYjDEI0mLpsCOySKUuX1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41" y="254000"/>
            <a:ext cx="7913158" cy="626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6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ru-RU" dirty="0" err="1" smtClean="0"/>
              <a:t>фреймворки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– </a:t>
            </a:r>
            <a:r>
              <a:rPr lang="ru-RU" dirty="0" smtClean="0"/>
              <a:t>надстройка над </a:t>
            </a:r>
            <a:r>
              <a:rPr lang="en-US" dirty="0" smtClean="0"/>
              <a:t>TF, </a:t>
            </a:r>
            <a:r>
              <a:rPr lang="en-US" dirty="0" err="1" smtClean="0"/>
              <a:t>Theano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CNTK</a:t>
            </a:r>
            <a:r>
              <a:rPr lang="ru-RU" dirty="0" smtClean="0"/>
              <a:t>, позволяет запускать один код на разных  «</a:t>
            </a:r>
            <a:r>
              <a:rPr lang="ru-RU" dirty="0" err="1" smtClean="0"/>
              <a:t>бэкендах</a:t>
            </a:r>
            <a:r>
              <a:rPr lang="ru-RU" dirty="0" smtClean="0"/>
              <a:t>», </a:t>
            </a:r>
            <a:r>
              <a:rPr lang="ru-RU" dirty="0" err="1" smtClean="0"/>
              <a:t>нивилирует</a:t>
            </a:r>
            <a:r>
              <a:rPr lang="ru-RU" dirty="0" smtClean="0"/>
              <a:t> недостаток </a:t>
            </a:r>
            <a:r>
              <a:rPr lang="en-US" dirty="0" smtClean="0"/>
              <a:t>TF </a:t>
            </a:r>
            <a:r>
              <a:rPr lang="ru-RU" dirty="0" smtClean="0"/>
              <a:t>в сложности кода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http://keras.io/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NVIDIA Digits </a:t>
            </a:r>
            <a:r>
              <a:rPr lang="ru-RU" dirty="0" smtClean="0"/>
              <a:t>Интерактивная среда от </a:t>
            </a:r>
            <a:r>
              <a:rPr lang="en-US" dirty="0" smtClean="0"/>
              <a:t>NVIDIA</a:t>
            </a:r>
            <a:r>
              <a:rPr lang="ru-RU" dirty="0" smtClean="0"/>
              <a:t>, работает на </a:t>
            </a:r>
            <a:r>
              <a:rPr lang="en-US" dirty="0" smtClean="0"/>
              <a:t>TF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Caffe</a:t>
            </a:r>
            <a:r>
              <a:rPr lang="ru-RU" dirty="0" smtClean="0"/>
              <a:t>, позволяет обучать вообще без кода (или выбрать готовую модель, или задать стилем </a:t>
            </a:r>
            <a:r>
              <a:rPr lang="en-US" dirty="0" err="1" smtClean="0"/>
              <a:t>Caffe</a:t>
            </a:r>
            <a:r>
              <a:rPr lang="ru-RU" dirty="0" smtClean="0"/>
              <a:t> текстовый файл) </a:t>
            </a:r>
            <a:r>
              <a:rPr lang="en-US" dirty="0" smtClean="0">
                <a:hlinkClick r:id="rId3"/>
              </a:rPr>
              <a:t>https://developer.nvidia.com/digits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4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</a:t>
            </a:r>
            <a:r>
              <a:rPr lang="ru-RU" dirty="0" err="1" smtClean="0"/>
              <a:t>фрейморки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Gluon – </a:t>
            </a:r>
            <a:r>
              <a:rPr lang="ru-RU" dirty="0" smtClean="0"/>
              <a:t>что-то вроде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MXNet</a:t>
            </a:r>
            <a:r>
              <a:rPr lang="en-US" dirty="0" smtClean="0"/>
              <a:t> </a:t>
            </a:r>
            <a:r>
              <a:rPr lang="ru-RU" dirty="0" smtClean="0"/>
              <a:t>(тоже от </a:t>
            </a:r>
            <a:r>
              <a:rPr lang="en-US" dirty="0" smtClean="0"/>
              <a:t>Apache) </a:t>
            </a:r>
            <a:r>
              <a:rPr lang="en-US" dirty="0" smtClean="0">
                <a:hlinkClick r:id="rId2"/>
              </a:rPr>
              <a:t>https://gluon.mxnet.io/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Neon </a:t>
            </a:r>
            <a:r>
              <a:rPr lang="ru-RU" dirty="0" smtClean="0"/>
              <a:t>– </a:t>
            </a:r>
            <a:r>
              <a:rPr lang="ru-RU" dirty="0" err="1" smtClean="0"/>
              <a:t>фреймворк</a:t>
            </a:r>
            <a:r>
              <a:rPr lang="ru-RU" dirty="0" smtClean="0"/>
              <a:t> от </a:t>
            </a:r>
            <a:r>
              <a:rPr lang="en-US" dirty="0" smtClean="0"/>
              <a:t>Intel</a:t>
            </a:r>
            <a:r>
              <a:rPr lang="ru-RU" dirty="0" smtClean="0"/>
              <a:t>, вроде бы даже быстрый – но </a:t>
            </a:r>
            <a:r>
              <a:rPr lang="en-US" dirty="0" smtClean="0"/>
              <a:t>Intel </a:t>
            </a:r>
            <a:r>
              <a:rPr lang="ru-RU" dirty="0" smtClean="0"/>
              <a:t>это </a:t>
            </a:r>
            <a:r>
              <a:rPr lang="en-US" dirty="0" smtClean="0"/>
              <a:t>Intel :( </a:t>
            </a:r>
            <a:r>
              <a:rPr lang="en-US" dirty="0" smtClean="0">
                <a:hlinkClick r:id="rId3"/>
              </a:rPr>
              <a:t>https://ai.intel.com/neon-2-0-optimized-for-intel-architectures/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Chainer</a:t>
            </a:r>
            <a:r>
              <a:rPr lang="en-US" dirty="0" smtClean="0"/>
              <a:t> – </a:t>
            </a:r>
            <a:r>
              <a:rPr lang="ru-RU" dirty="0" smtClean="0"/>
              <a:t>похожий на </a:t>
            </a:r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ru-RU" dirty="0" err="1" smtClean="0"/>
              <a:t>фреймворк</a:t>
            </a:r>
            <a:r>
              <a:rPr lang="ru-RU" dirty="0" smtClean="0"/>
              <a:t>, по некоторым </a:t>
            </a:r>
            <a:r>
              <a:rPr lang="ru-RU" dirty="0" err="1" smtClean="0"/>
              <a:t>бенчмаркам</a:t>
            </a:r>
            <a:r>
              <a:rPr lang="ru-RU" dirty="0" smtClean="0"/>
              <a:t> очень даже быстрый, пока не очень популярный </a:t>
            </a:r>
            <a:r>
              <a:rPr lang="en-US" dirty="0" smtClean="0">
                <a:hlinkClick r:id="rId4"/>
              </a:rPr>
              <a:t>https://chainer.org/</a:t>
            </a:r>
            <a:r>
              <a:rPr lang="ru-RU" dirty="0" smtClean="0"/>
              <a:t> </a:t>
            </a:r>
          </a:p>
          <a:p>
            <a:r>
              <a:rPr lang="en-US" dirty="0" smtClean="0"/>
              <a:t>Deeplearning4j</a:t>
            </a:r>
            <a:r>
              <a:rPr lang="ru-RU" b="1" dirty="0" smtClean="0"/>
              <a:t> – </a:t>
            </a:r>
            <a:r>
              <a:rPr lang="ru-RU" dirty="0" err="1" smtClean="0"/>
              <a:t>Фрейморк</a:t>
            </a:r>
            <a:r>
              <a:rPr lang="ru-RU" dirty="0" smtClean="0"/>
              <a:t> для </a:t>
            </a:r>
            <a:r>
              <a:rPr lang="en-US" dirty="0" smtClean="0"/>
              <a:t>Java </a:t>
            </a:r>
            <a:r>
              <a:rPr lang="ru-RU" dirty="0" smtClean="0"/>
              <a:t>и </a:t>
            </a:r>
            <a:r>
              <a:rPr lang="en-US" dirty="0" smtClean="0"/>
              <a:t>Scala </a:t>
            </a:r>
            <a:r>
              <a:rPr lang="en-US" dirty="0" smtClean="0">
                <a:hlinkClick r:id="rId5"/>
              </a:rPr>
              <a:t>https://deeplearning4j.org/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78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скорости</a:t>
            </a:r>
            <a:endParaRPr lang="en-US" dirty="0"/>
          </a:p>
        </p:txBody>
      </p:sp>
      <p:pic>
        <p:nvPicPr>
          <p:cNvPr id="11266" name="Picture 2" descr="vgg16-tr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901031"/>
            <a:ext cx="72771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6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скорости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resnet152-t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161645"/>
            <a:ext cx="69342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2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скорости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8133" y="5356225"/>
            <a:ext cx="10515600" cy="5789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График от </a:t>
            </a:r>
            <a:r>
              <a:rPr lang="en-US" dirty="0" smtClean="0"/>
              <a:t>MS</a:t>
            </a:r>
            <a:r>
              <a:rPr lang="ru-RU" dirty="0" smtClean="0"/>
              <a:t>, значения </a:t>
            </a:r>
            <a:r>
              <a:rPr lang="en-US" dirty="0" smtClean="0"/>
              <a:t>CNTK</a:t>
            </a:r>
            <a:r>
              <a:rPr lang="ru-RU" dirty="0" smtClean="0"/>
              <a:t> могут быть завышены</a:t>
            </a:r>
            <a:endParaRPr lang="en-US" dirty="0"/>
          </a:p>
        </p:txBody>
      </p:sp>
      <p:pic>
        <p:nvPicPr>
          <p:cNvPr id="21506" name="Picture 2" descr="ÐÐ°ÑÑÐ¸Ð½ÐºÐ¸ Ð¿Ð¾ Ð·Ð°Ð¿ÑÐ¾ÑÑ CNTK bench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09" y="1690688"/>
            <a:ext cx="59626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29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скорости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ÐÐ°ÑÑÐ¸Ð½ÐºÐ¸ Ð¿Ð¾ Ð·Ð°Ð¿ÑÐ¾ÑÑ MXNEt bench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48" y="1610001"/>
            <a:ext cx="7633452" cy="52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и динамический граф вычислений, фиксированные модули</a:t>
            </a:r>
            <a:endParaRPr lang="en-US" dirty="0"/>
          </a:p>
        </p:txBody>
      </p:sp>
      <p:pic>
        <p:nvPicPr>
          <p:cNvPr id="7170" name="Picture 2" descr="Ð¡ÑÐµÐ¼Ð°ÑÐ¸ÑÐ½Ð¾Ðµ Ð¸Ð·Ð¾Ð±ÑÐ°Ð¶ÐµÐ½Ð¸Ðµ ÑÑÑÑ Ð¾ÑÐ½Ð¾Ð²Ð½ÑÑ ÐºÐ°ÑÐµÐ³Ð¾ÑÐ¸Ð¹ ÑÑÐµÐ¹Ð¼Ð²Ð¾ÑÐºÐ¾Ð² Ð³Ð»ÑÐ±Ð¾ÐºÐ¾Ð³Ð¾ Ð¾Ð±ÑÑÐµÐ½Ð¸Ñ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27" y="1757891"/>
            <a:ext cx="6566340" cy="494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0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в табличке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130473"/>
              </p:ext>
            </p:extLst>
          </p:nvPr>
        </p:nvGraphicFramePr>
        <p:xfrm>
          <a:off x="592666" y="1453092"/>
          <a:ext cx="10515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464733"/>
                <a:gridCol w="1837267"/>
                <a:gridCol w="1837267"/>
                <a:gridCol w="1871133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Фреймворк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Вопросы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Звезды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Задание</a:t>
                      </a:r>
                      <a:r>
                        <a:rPr lang="ru-RU" baseline="0" dirty="0" smtClean="0"/>
                        <a:t> модели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Вычисления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Условное</a:t>
                      </a:r>
                      <a:r>
                        <a:rPr lang="ru-RU" baseline="0" dirty="0" smtClean="0"/>
                        <a:t> место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Статический граф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граф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Фиксированные модули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Код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Статический граф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Caffe2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Текстовой</a:t>
                      </a:r>
                      <a:r>
                        <a:rPr lang="ru-RU" baseline="0" dirty="0" smtClean="0"/>
                        <a:t> файл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Фиксированные модули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Динамический граф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Текстовой</a:t>
                      </a:r>
                      <a:r>
                        <a:rPr lang="ru-RU" baseline="0" dirty="0" smtClean="0"/>
                        <a:t> файл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Фиксированные модули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0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5133" cy="4351338"/>
          </a:xfrm>
        </p:spPr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 err="1" smtClean="0"/>
              <a:t>фреймворков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https://www.marutitech.com/top-8-deep-learning-frameworks/</a:t>
            </a:r>
            <a:endParaRPr lang="en-US" dirty="0" smtClean="0"/>
          </a:p>
          <a:p>
            <a:r>
              <a:rPr lang="ru-RU" dirty="0" smtClean="0"/>
              <a:t>Табличка со сравнением </a:t>
            </a:r>
            <a:r>
              <a:rPr lang="en-US" dirty="0" smtClean="0">
                <a:hlinkClick r:id="rId3"/>
              </a:rPr>
              <a:t>https://en.wikipedia.org/wiki/Comparison_of_deep_learning_software</a:t>
            </a:r>
            <a:endParaRPr lang="en-US" dirty="0" smtClean="0"/>
          </a:p>
          <a:p>
            <a:r>
              <a:rPr lang="ru-RU" dirty="0" smtClean="0"/>
              <a:t>Хорошая статья по </a:t>
            </a:r>
            <a:r>
              <a:rPr lang="en-US" dirty="0" err="1" smtClean="0"/>
              <a:t>PyTorch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https://habr.com/post/334380/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365125"/>
            <a:ext cx="11379200" cy="1325563"/>
          </a:xfrm>
        </p:spPr>
        <p:txBody>
          <a:bodyPr/>
          <a:lstStyle/>
          <a:p>
            <a:r>
              <a:rPr lang="ru-RU" dirty="0" smtClean="0"/>
              <a:t>Статический и динамический граф вычислений, фиксированные модули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Статический – сперва обозначить весь граф, «скомпилировать» его, и только потом добавлять данные и «вызывать» его (</a:t>
            </a:r>
            <a:r>
              <a:rPr lang="en-US" dirty="0" smtClean="0"/>
              <a:t>forward </a:t>
            </a:r>
            <a:r>
              <a:rPr lang="ru-RU" dirty="0" smtClean="0"/>
              <a:t>и </a:t>
            </a:r>
            <a:r>
              <a:rPr lang="en-US" dirty="0" smtClean="0"/>
              <a:t>backward)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Динамический граф – более «программистский» подход, нет этого этапа «компиляции»</a:t>
            </a:r>
          </a:p>
          <a:p>
            <a:r>
              <a:rPr lang="ru-RU" dirty="0" smtClean="0"/>
              <a:t>Главная проблема компиляции заключается в </a:t>
            </a:r>
            <a:r>
              <a:rPr lang="ru-RU" dirty="0" err="1" smtClean="0"/>
              <a:t>дебаге</a:t>
            </a:r>
            <a:r>
              <a:rPr lang="ru-RU" dirty="0" smtClean="0"/>
              <a:t>, статический граф сложно </a:t>
            </a:r>
            <a:r>
              <a:rPr lang="ru-RU" dirty="0" err="1" smtClean="0"/>
              <a:t>дебажить</a:t>
            </a:r>
            <a:r>
              <a:rPr lang="ru-RU" dirty="0" smtClean="0"/>
              <a:t>, сложно посмотреть на точке останова что у него внутри. Однако, он более предсказуем, можно заранее знать сколько памяти он займет</a:t>
            </a:r>
          </a:p>
          <a:p>
            <a:r>
              <a:rPr lang="ru-RU" dirty="0" smtClean="0"/>
              <a:t>Фиксированные модули – промежуточный вариант, есть «</a:t>
            </a:r>
            <a:r>
              <a:rPr lang="ru-RU" dirty="0" smtClean="0"/>
              <a:t>кусочки» графа (например, слои в </a:t>
            </a:r>
            <a:r>
              <a:rPr lang="en-US" dirty="0" err="1" smtClean="0"/>
              <a:t>keras</a:t>
            </a:r>
            <a:r>
              <a:rPr lang="ru-RU" dirty="0" smtClean="0"/>
              <a:t>), по принципу статического графа, которые можно объединять.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Разрабатывается </a:t>
            </a:r>
            <a:r>
              <a:rPr lang="en-US" dirty="0" smtClean="0"/>
              <a:t>Google</a:t>
            </a:r>
          </a:p>
          <a:p>
            <a:r>
              <a:rPr lang="ru-RU" dirty="0" smtClean="0"/>
              <a:t>Хорошая документация</a:t>
            </a:r>
          </a:p>
          <a:p>
            <a:r>
              <a:rPr lang="ru-RU" dirty="0" smtClean="0"/>
              <a:t>Поддержка многих языков: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Официальные </a:t>
            </a:r>
            <a:r>
              <a:rPr lang="en-US" dirty="0" smtClean="0"/>
              <a:t>API</a:t>
            </a:r>
            <a:r>
              <a:rPr lang="ru-RU" dirty="0" smtClean="0"/>
              <a:t>: </a:t>
            </a:r>
            <a:r>
              <a:rPr lang="en-US" dirty="0" smtClean="0"/>
              <a:t>Python, C++, Java, </a:t>
            </a:r>
            <a:r>
              <a:rPr lang="en-US" dirty="0" smtClean="0"/>
              <a:t>Swift</a:t>
            </a:r>
          </a:p>
          <a:p>
            <a:pPr marL="0" indent="0">
              <a:buNone/>
            </a:pPr>
            <a:r>
              <a:rPr lang="ru-RU" dirty="0" smtClean="0"/>
              <a:t>Реализации: </a:t>
            </a:r>
            <a:r>
              <a:rPr lang="en-US" dirty="0" smtClean="0"/>
              <a:t>JS</a:t>
            </a:r>
            <a:r>
              <a:rPr lang="en-US" dirty="0" smtClean="0"/>
              <a:t>, Go,  Haskell,</a:t>
            </a:r>
          </a:p>
          <a:p>
            <a:pPr marL="0" indent="0">
              <a:buNone/>
            </a:pPr>
            <a:r>
              <a:rPr lang="ru-RU" dirty="0" smtClean="0"/>
              <a:t>Не официальные</a:t>
            </a:r>
            <a:r>
              <a:rPr lang="en-US" dirty="0" smtClean="0"/>
              <a:t> API: </a:t>
            </a:r>
            <a:r>
              <a:rPr lang="en-US" dirty="0" smtClean="0"/>
              <a:t>Rust, Ruby, Scala, Julia, C#</a:t>
            </a:r>
            <a:endParaRPr lang="ru-RU" dirty="0" smtClean="0"/>
          </a:p>
          <a:p>
            <a:r>
              <a:rPr lang="ru-RU" dirty="0" smtClean="0"/>
              <a:t>Поддержка ОС: </a:t>
            </a:r>
            <a:r>
              <a:rPr lang="en-US" dirty="0" smtClean="0"/>
              <a:t>Windows, Unix, </a:t>
            </a:r>
            <a:r>
              <a:rPr lang="en-US" dirty="0" err="1" smtClean="0"/>
              <a:t>MacOS</a:t>
            </a:r>
            <a:r>
              <a:rPr lang="en-US" dirty="0" smtClean="0"/>
              <a:t>, Android, iOS</a:t>
            </a:r>
            <a:endParaRPr lang="ru-RU" dirty="0" smtClean="0"/>
          </a:p>
          <a:p>
            <a:r>
              <a:rPr lang="ru-RU" dirty="0" smtClean="0"/>
              <a:t>Хорошая документация и сообщество</a:t>
            </a:r>
            <a:endParaRPr lang="en-US" dirty="0" smtClean="0"/>
          </a:p>
          <a:p>
            <a:r>
              <a:rPr lang="ru-RU" dirty="0" smtClean="0"/>
              <a:t>Инструменты для визуализации (</a:t>
            </a:r>
            <a:r>
              <a:rPr lang="en-US" dirty="0" err="1" smtClean="0"/>
              <a:t>TensorBoard</a:t>
            </a:r>
            <a:r>
              <a:rPr lang="en-US" dirty="0" smtClean="0"/>
              <a:t>) </a:t>
            </a:r>
            <a:r>
              <a:rPr lang="ru-RU" dirty="0" smtClean="0"/>
              <a:t>и для </a:t>
            </a:r>
            <a:r>
              <a:rPr lang="ru-RU" dirty="0" err="1" smtClean="0"/>
              <a:t>продакшена</a:t>
            </a:r>
            <a:r>
              <a:rPr lang="en-US" dirty="0" smtClean="0"/>
              <a:t> (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smtClean="0"/>
              <a:t>Serving)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333718" y="6216105"/>
            <a:ext cx="290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https://www.tensorflow.org/</a:t>
            </a:r>
            <a:endParaRPr lang="en-US" dirty="0" smtClean="0"/>
          </a:p>
        </p:txBody>
      </p:sp>
      <p:pic>
        <p:nvPicPr>
          <p:cNvPr id="1026" name="Picture 2" descr="top-deep-learning-frame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616" y="1378375"/>
            <a:ext cx="2307889" cy="192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Статический граф вычислений (сложность </a:t>
            </a:r>
            <a:r>
              <a:rPr lang="ru-RU" dirty="0" err="1" smtClean="0"/>
              <a:t>дебага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Разрабатывался «вдохновленный» </a:t>
            </a:r>
            <a:r>
              <a:rPr lang="en-US" dirty="0" err="1" smtClean="0"/>
              <a:t>Theano</a:t>
            </a:r>
            <a:r>
              <a:rPr lang="ru-RU" dirty="0" smtClean="0"/>
              <a:t>, поэтому есть немного</a:t>
            </a:r>
            <a:r>
              <a:rPr lang="en-US" dirty="0" smtClean="0"/>
              <a:t> legacy</a:t>
            </a:r>
            <a:r>
              <a:rPr lang="ru-RU" dirty="0" smtClean="0"/>
              <a:t> моменты</a:t>
            </a:r>
          </a:p>
          <a:p>
            <a:r>
              <a:rPr lang="ru-RU" dirty="0" smtClean="0"/>
              <a:t>Не самый приятный «синтаксис»</a:t>
            </a:r>
          </a:p>
          <a:p>
            <a:r>
              <a:rPr lang="ru-RU" dirty="0" smtClean="0"/>
              <a:t>Для «простых» задач избыточен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333718" y="6216105"/>
            <a:ext cx="290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https://www.tensorflow.org/</a:t>
            </a:r>
            <a:endParaRPr lang="en-US" dirty="0" smtClean="0"/>
          </a:p>
        </p:txBody>
      </p:sp>
      <p:pic>
        <p:nvPicPr>
          <p:cNvPr id="1026" name="Picture 2" descr="top-deep-learning-frame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616" y="824670"/>
            <a:ext cx="2307889" cy="192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ru-RU" dirty="0"/>
              <a:t> </a:t>
            </a:r>
            <a:r>
              <a:rPr lang="ru-RU" dirty="0" smtClean="0"/>
              <a:t>Пример кода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Полносвязный</a:t>
            </a:r>
            <a:r>
              <a:rPr lang="ru-RU" dirty="0" smtClean="0"/>
              <a:t> слой:</a:t>
            </a:r>
          </a:p>
          <a:p>
            <a:pPr marL="0" indent="0">
              <a:buNone/>
            </a:pPr>
            <a:r>
              <a:rPr lang="en-US" dirty="0" smtClean="0"/>
              <a:t>W_fc1 = </a:t>
            </a:r>
            <a:r>
              <a:rPr lang="en-US" dirty="0" err="1" smtClean="0"/>
              <a:t>weight_variable</a:t>
            </a:r>
            <a:r>
              <a:rPr lang="en-US" dirty="0" smtClean="0"/>
              <a:t>([784, 1200])</a:t>
            </a:r>
          </a:p>
          <a:p>
            <a:pPr marL="0" indent="0">
              <a:buNone/>
            </a:pPr>
            <a:r>
              <a:rPr lang="en-US" dirty="0" smtClean="0"/>
              <a:t>b_fc1 = </a:t>
            </a:r>
            <a:r>
              <a:rPr lang="en-US" dirty="0" err="1" smtClean="0"/>
              <a:t>bias_variable</a:t>
            </a:r>
            <a:r>
              <a:rPr lang="en-US" dirty="0" smtClean="0"/>
              <a:t>([1200])</a:t>
            </a:r>
          </a:p>
          <a:p>
            <a:pPr marL="0" indent="0">
              <a:buNone/>
            </a:pPr>
            <a:r>
              <a:rPr lang="en-US" dirty="0" smtClean="0"/>
              <a:t>h_fc1 = </a:t>
            </a:r>
            <a:r>
              <a:rPr lang="en-US" dirty="0" err="1" smtClean="0"/>
              <a:t>tf.nn.relu</a:t>
            </a:r>
            <a:r>
              <a:rPr lang="en-US" dirty="0" smtClean="0"/>
              <a:t>(</a:t>
            </a:r>
            <a:r>
              <a:rPr lang="en-US" dirty="0" err="1" smtClean="0"/>
              <a:t>tf.matmul</a:t>
            </a:r>
            <a:r>
              <a:rPr lang="en-US" dirty="0" smtClean="0"/>
              <a:t>(</a:t>
            </a:r>
            <a:r>
              <a:rPr lang="en-US" dirty="0" err="1" smtClean="0"/>
              <a:t>x_drop</a:t>
            </a:r>
            <a:r>
              <a:rPr lang="en-US" dirty="0" smtClean="0"/>
              <a:t>, W_fc1) + b_fc1)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Процесс обучения в цикле, запуск одного шага:</a:t>
            </a:r>
          </a:p>
          <a:p>
            <a:pPr marL="0" indent="0">
              <a:buNone/>
            </a:pPr>
            <a:r>
              <a:rPr lang="en-US" dirty="0" err="1" smtClean="0"/>
              <a:t>train_accuracy</a:t>
            </a:r>
            <a:r>
              <a:rPr lang="en-US" dirty="0" smtClean="0"/>
              <a:t> = </a:t>
            </a:r>
            <a:r>
              <a:rPr lang="en-US" dirty="0" err="1" smtClean="0"/>
              <a:t>sess.run</a:t>
            </a:r>
            <a:r>
              <a:rPr lang="en-US" dirty="0" smtClean="0"/>
              <a:t>(accuracy, </a:t>
            </a:r>
            <a:r>
              <a:rPr lang="en-US" dirty="0" err="1" smtClean="0"/>
              <a:t>feed_dict</a:t>
            </a:r>
            <a:r>
              <a:rPr lang="en-US" dirty="0" smtClean="0"/>
              <a:t>={x: </a:t>
            </a:r>
            <a:r>
              <a:rPr lang="en-US" dirty="0" err="1" smtClean="0"/>
              <a:t>input_images</a:t>
            </a:r>
            <a:r>
              <a:rPr lang="en-US" dirty="0" smtClean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y_: </a:t>
            </a:r>
            <a:r>
              <a:rPr lang="en-US" dirty="0" err="1" smtClean="0"/>
              <a:t>correct_predictions</a:t>
            </a:r>
            <a:r>
              <a:rPr lang="en-US" dirty="0" smtClean="0"/>
              <a:t>, </a:t>
            </a:r>
            <a:r>
              <a:rPr lang="en-US" dirty="0" err="1" smtClean="0"/>
              <a:t>keep_prob_input</a:t>
            </a:r>
            <a:r>
              <a:rPr lang="en-US" dirty="0" smtClean="0"/>
              <a:t>: 1.0, </a:t>
            </a:r>
            <a:r>
              <a:rPr lang="en-US" dirty="0" err="1" smtClean="0"/>
              <a:t>keep_prob</a:t>
            </a:r>
            <a:r>
              <a:rPr lang="en-US" dirty="0" smtClean="0"/>
              <a:t>: 1.0})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333718" y="6216105"/>
            <a:ext cx="290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https://www.tensorflow.org/</a:t>
            </a:r>
            <a:endParaRPr lang="en-US" dirty="0" smtClean="0"/>
          </a:p>
        </p:txBody>
      </p:sp>
      <p:pic>
        <p:nvPicPr>
          <p:cNvPr id="1026" name="Picture 2" descr="top-deep-learning-frame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616" y="1378375"/>
            <a:ext cx="2307889" cy="192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/Torch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Основной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smtClean="0"/>
              <a:t>Facebook </a:t>
            </a:r>
            <a:r>
              <a:rPr lang="ru-RU" dirty="0" smtClean="0"/>
              <a:t>для </a:t>
            </a:r>
            <a:r>
              <a:rPr lang="en-US" dirty="0" smtClean="0"/>
              <a:t>ML</a:t>
            </a:r>
            <a:endParaRPr lang="en-US" dirty="0" smtClean="0"/>
          </a:p>
          <a:p>
            <a:r>
              <a:rPr lang="ru-RU" dirty="0" smtClean="0"/>
              <a:t>Поддержка ОС: </a:t>
            </a:r>
            <a:r>
              <a:rPr lang="en-US" dirty="0" smtClean="0"/>
              <a:t>Windows, Unix, </a:t>
            </a:r>
            <a:r>
              <a:rPr lang="en-US" dirty="0" err="1" smtClean="0"/>
              <a:t>MacOS</a:t>
            </a:r>
            <a:endParaRPr lang="en-US" dirty="0"/>
          </a:p>
          <a:p>
            <a:r>
              <a:rPr lang="ru-RU" dirty="0" smtClean="0"/>
              <a:t>Быстро работает</a:t>
            </a:r>
          </a:p>
          <a:p>
            <a:r>
              <a:rPr lang="ru-RU" dirty="0" smtClean="0"/>
              <a:t>Сравнительно понятный синтаксис</a:t>
            </a:r>
            <a:endParaRPr lang="en-US" dirty="0" smtClean="0"/>
          </a:p>
          <a:p>
            <a:r>
              <a:rPr lang="ru-RU" dirty="0" smtClean="0"/>
              <a:t>Большое количество </a:t>
            </a:r>
            <a:r>
              <a:rPr lang="ru-RU" dirty="0" err="1" smtClean="0"/>
              <a:t>предобученных</a:t>
            </a:r>
            <a:r>
              <a:rPr lang="ru-RU" dirty="0" smtClean="0"/>
              <a:t> на </a:t>
            </a:r>
            <a:r>
              <a:rPr lang="en-US" dirty="0" smtClean="0"/>
              <a:t>ImageNet </a:t>
            </a:r>
            <a:r>
              <a:rPr lang="ru-RU" dirty="0" smtClean="0"/>
              <a:t>моделей </a:t>
            </a:r>
            <a:r>
              <a:rPr lang="en-US" dirty="0" smtClean="0"/>
              <a:t>(</a:t>
            </a:r>
            <a:r>
              <a:rPr lang="ru-RU" dirty="0" smtClean="0"/>
              <a:t>пакет </a:t>
            </a:r>
            <a:r>
              <a:rPr lang="en-US" dirty="0" smtClean="0">
                <a:hlinkClick r:id="rId2"/>
              </a:rPr>
              <a:t>https://github.com/Cadene/pretrained-models.pytorch</a:t>
            </a:r>
            <a:r>
              <a:rPr lang="ru-RU" dirty="0" smtClean="0"/>
              <a:t> </a:t>
            </a:r>
            <a:r>
              <a:rPr lang="en-US" dirty="0" smtClean="0"/>
              <a:t>) 45 </a:t>
            </a:r>
            <a:r>
              <a:rPr lang="ru-RU" dirty="0" smtClean="0"/>
              <a:t>штук сейчас (для сравнения у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ru-RU" dirty="0" smtClean="0"/>
              <a:t>в районе </a:t>
            </a:r>
            <a:r>
              <a:rPr lang="en-US" dirty="0" smtClean="0"/>
              <a:t>10)</a:t>
            </a:r>
            <a:endParaRPr lang="ru-RU" dirty="0" smtClean="0"/>
          </a:p>
          <a:p>
            <a:r>
              <a:rPr lang="ru-RU" dirty="0" smtClean="0"/>
              <a:t>Динамический граф вычислений</a:t>
            </a:r>
          </a:p>
          <a:p>
            <a:endParaRPr lang="en-US" dirty="0"/>
          </a:p>
        </p:txBody>
      </p:sp>
      <p:pic>
        <p:nvPicPr>
          <p:cNvPr id="4098" name="Picture 2" descr="ÐÐ°ÑÑÐ¸Ð½ÐºÐ¸ Ð¿Ð¾ Ð·Ð°Ð¿ÑÐ¾ÑÑ pytorc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708" y="365125"/>
            <a:ext cx="5957359" cy="11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263869" y="6385467"/>
            <a:ext cx="208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https://pytorch.org/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5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/Torch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Документация и поддержка не самые хорошие</a:t>
            </a:r>
            <a:endParaRPr lang="en-US" dirty="0" smtClean="0"/>
          </a:p>
          <a:p>
            <a:r>
              <a:rPr lang="ru-RU" dirty="0" smtClean="0"/>
              <a:t>Только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Ограничен сферой применения из-за малого количества </a:t>
            </a:r>
            <a:r>
              <a:rPr lang="en-US" dirty="0" smtClean="0"/>
              <a:t>API</a:t>
            </a:r>
            <a:endParaRPr lang="en-US" dirty="0" smtClean="0"/>
          </a:p>
          <a:p>
            <a:r>
              <a:rPr lang="en-US" dirty="0" smtClean="0"/>
              <a:t>Torch </a:t>
            </a:r>
            <a:r>
              <a:rPr lang="ru-RU" dirty="0" smtClean="0"/>
              <a:t>использует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как основной язык, наследие тоже есть</a:t>
            </a:r>
            <a:r>
              <a:rPr lang="en-US" dirty="0" smtClean="0"/>
              <a:t> (API </a:t>
            </a:r>
            <a:r>
              <a:rPr lang="ru-RU" dirty="0" smtClean="0"/>
              <a:t>похоже на </a:t>
            </a:r>
            <a:r>
              <a:rPr lang="en-US" dirty="0" smtClean="0"/>
              <a:t>API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Torch</a:t>
            </a:r>
            <a:r>
              <a:rPr lang="ru-RU" dirty="0" smtClean="0"/>
              <a:t>, что не совсем </a:t>
            </a:r>
            <a:r>
              <a:rPr lang="en-US" dirty="0" err="1" smtClean="0"/>
              <a:t>Pythonic</a:t>
            </a:r>
            <a:r>
              <a:rPr lang="en-US" dirty="0" smtClean="0"/>
              <a:t> Way)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098" name="Picture 2" descr="ÐÐ°ÑÑÐ¸Ð½ÐºÐ¸ Ð¿Ð¾ Ð·Ð°Ð¿ÑÐ¾ÑÑ pytorch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708" y="365125"/>
            <a:ext cx="5957359" cy="11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263869" y="6385467"/>
            <a:ext cx="208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https://pytorch.org/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/Torch</a:t>
            </a:r>
            <a:r>
              <a:rPr lang="ru-RU" dirty="0" smtClean="0"/>
              <a:t> Пример кода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333" y="1337733"/>
            <a:ext cx="11675534" cy="54170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Модель линейной регрессии: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LinearRegressionModel</a:t>
            </a:r>
            <a:r>
              <a:rPr lang="en-US" dirty="0" smtClean="0"/>
              <a:t>(</a:t>
            </a:r>
            <a:r>
              <a:rPr lang="en-US" dirty="0" err="1" smtClean="0"/>
              <a:t>nn.Module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input_size</a:t>
            </a:r>
            <a:r>
              <a:rPr lang="en-US" dirty="0" smtClean="0"/>
              <a:t>, </a:t>
            </a:r>
            <a:r>
              <a:rPr lang="en-US" dirty="0" err="1" smtClean="0"/>
              <a:t>output_size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super(</a:t>
            </a:r>
            <a:r>
              <a:rPr lang="en-US" dirty="0" err="1" smtClean="0"/>
              <a:t>LinearRegressionModel</a:t>
            </a:r>
            <a:r>
              <a:rPr lang="en-US" dirty="0" smtClean="0"/>
              <a:t>, self).__</a:t>
            </a:r>
            <a:r>
              <a:rPr lang="en-US" dirty="0" err="1" smtClean="0"/>
              <a:t>init</a:t>
            </a:r>
            <a:r>
              <a:rPr lang="en-US" dirty="0" smtClean="0"/>
              <a:t>__()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self.linear</a:t>
            </a:r>
            <a:r>
              <a:rPr lang="en-US" dirty="0" smtClean="0"/>
              <a:t> = </a:t>
            </a:r>
            <a:r>
              <a:rPr lang="en-US" dirty="0" err="1" smtClean="0"/>
              <a:t>nn.Linear</a:t>
            </a:r>
            <a:r>
              <a:rPr lang="en-US" dirty="0" smtClean="0"/>
              <a:t>(</a:t>
            </a:r>
            <a:r>
              <a:rPr lang="en-US" dirty="0" err="1" smtClean="0"/>
              <a:t>input_size</a:t>
            </a:r>
            <a:r>
              <a:rPr lang="en-US" dirty="0" smtClean="0"/>
              <a:t>, </a:t>
            </a:r>
            <a:r>
              <a:rPr lang="en-US" dirty="0" err="1" smtClean="0"/>
              <a:t>output_size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forward(self, x):</a:t>
            </a:r>
          </a:p>
          <a:p>
            <a:pPr marL="0" indent="0">
              <a:buNone/>
            </a:pPr>
            <a:r>
              <a:rPr lang="en-US" dirty="0" smtClean="0"/>
              <a:t>        out = </a:t>
            </a:r>
            <a:r>
              <a:rPr lang="en-US" dirty="0" err="1" smtClean="0"/>
              <a:t>self.linear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        return out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Обучение в цикле, одна итерация:</a:t>
            </a:r>
          </a:p>
          <a:p>
            <a:pPr marL="0" indent="0">
              <a:buNone/>
            </a:pPr>
            <a:r>
              <a:rPr lang="en-US" dirty="0" err="1" smtClean="0"/>
              <a:t>optimizer.zero_grad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outputs = model(inputs)</a:t>
            </a:r>
          </a:p>
          <a:p>
            <a:pPr marL="0" indent="0">
              <a:buNone/>
            </a:pPr>
            <a:r>
              <a:rPr lang="en-US" dirty="0" smtClean="0"/>
              <a:t>    loss = criterion(outputs, labels)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loss.backward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optimizer.step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098" name="Picture 2" descr="ÐÐ°ÑÑÐ¸Ð½ÐºÐ¸ Ð¿Ð¾ Ð·Ð°Ð¿ÑÐ¾ÑÑ pytorch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721783"/>
            <a:ext cx="4174067" cy="8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263869" y="6385467"/>
            <a:ext cx="208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https://pytorch.org/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98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1263</Words>
  <Application>Microsoft Office PowerPoint</Application>
  <PresentationFormat>Широкоэкранный</PresentationFormat>
  <Paragraphs>242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Фреймворки машинного обучения</vt:lpstr>
      <vt:lpstr>Презентация PowerPoint</vt:lpstr>
      <vt:lpstr>Статический и динамический граф вычислений, фиксированные модули</vt:lpstr>
      <vt:lpstr>Tensorflow</vt:lpstr>
      <vt:lpstr>Tensorflow</vt:lpstr>
      <vt:lpstr>Tensorflow Пример кода</vt:lpstr>
      <vt:lpstr>PyTorch/Torch</vt:lpstr>
      <vt:lpstr>PyTorch/Torch</vt:lpstr>
      <vt:lpstr>PyTorch/Torch Пример кода</vt:lpstr>
      <vt:lpstr>Динамический граф PyTorch</vt:lpstr>
      <vt:lpstr>Caffe</vt:lpstr>
      <vt:lpstr>Caffe  Пример модели</vt:lpstr>
      <vt:lpstr>Caffe  Пример модели</vt:lpstr>
      <vt:lpstr>Caffe2</vt:lpstr>
      <vt:lpstr>Линия популярности</vt:lpstr>
      <vt:lpstr>MXNet</vt:lpstr>
      <vt:lpstr>MXNet Пример кода</vt:lpstr>
      <vt:lpstr>Microsoft Cognitive Toolkit (CNTK)</vt:lpstr>
      <vt:lpstr>Microsoft Cognitive Toolkit (CNTK)</vt:lpstr>
      <vt:lpstr>Не фреймворки</vt:lpstr>
      <vt:lpstr>Другие фрейморки</vt:lpstr>
      <vt:lpstr>Сравнение скорости</vt:lpstr>
      <vt:lpstr>Сравнение скорости</vt:lpstr>
      <vt:lpstr>Сравнение скорости</vt:lpstr>
      <vt:lpstr>Сравнение скорости</vt:lpstr>
      <vt:lpstr>Статический и динамический граф вычислений, фиксированные модули</vt:lpstr>
      <vt:lpstr>Сравнение в табличке</vt:lpstr>
      <vt:lpstr>Источники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Фреймворки машинного обучения</dc:title>
  <dc:creator>Aleksey Alekseev</dc:creator>
  <cp:lastModifiedBy>Aleksey Alekseev</cp:lastModifiedBy>
  <cp:revision>20</cp:revision>
  <dcterms:created xsi:type="dcterms:W3CDTF">2018-09-05T10:03:42Z</dcterms:created>
  <dcterms:modified xsi:type="dcterms:W3CDTF">2018-09-05T14:07:10Z</dcterms:modified>
</cp:coreProperties>
</file>