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9"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086FE0-9DEA-43AB-9FE4-6DEAAE478973}" type="datetimeFigureOut">
              <a:rPr lang="en-US" smtClean="0"/>
              <a:t>3/7/2018</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74A9EA-C862-4617-90D6-C4C0313AFF0A}" type="slidenum">
              <a:rPr lang="en-US" smtClean="0"/>
              <a:t>‹#›</a:t>
            </a:fld>
            <a:endParaRPr lang="en-US"/>
          </a:p>
        </p:txBody>
      </p:sp>
    </p:spTree>
    <p:extLst>
      <p:ext uri="{BB962C8B-B14F-4D97-AF65-F5344CB8AC3E}">
        <p14:creationId xmlns:p14="http://schemas.microsoft.com/office/powerpoint/2010/main" val="4203367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7BA6A977-2D40-48B0-B738-20E1A84D972F}" type="datetimeFigureOut">
              <a:rPr lang="en-US" smtClean="0"/>
              <a:t>3/7/2018</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A816E05-3778-4A4D-AB4E-E388F97C81AE}" type="slidenum">
              <a:rPr lang="en-US" smtClean="0"/>
              <a:t>‹#›</a:t>
            </a:fld>
            <a:endParaRPr lang="en-US"/>
          </a:p>
        </p:txBody>
      </p:sp>
    </p:spTree>
    <p:extLst>
      <p:ext uri="{BB962C8B-B14F-4D97-AF65-F5344CB8AC3E}">
        <p14:creationId xmlns:p14="http://schemas.microsoft.com/office/powerpoint/2010/main" val="52108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7BA6A977-2D40-48B0-B738-20E1A84D972F}" type="datetimeFigureOut">
              <a:rPr lang="en-US" smtClean="0"/>
              <a:t>3/7/2018</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A816E05-3778-4A4D-AB4E-E388F97C81AE}" type="slidenum">
              <a:rPr lang="en-US" smtClean="0"/>
              <a:t>‹#›</a:t>
            </a:fld>
            <a:endParaRPr lang="en-US"/>
          </a:p>
        </p:txBody>
      </p:sp>
    </p:spTree>
    <p:extLst>
      <p:ext uri="{BB962C8B-B14F-4D97-AF65-F5344CB8AC3E}">
        <p14:creationId xmlns:p14="http://schemas.microsoft.com/office/powerpoint/2010/main" val="966685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7BA6A977-2D40-48B0-B738-20E1A84D972F}" type="datetimeFigureOut">
              <a:rPr lang="en-US" smtClean="0"/>
              <a:t>3/7/2018</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A816E05-3778-4A4D-AB4E-E388F97C81AE}" type="slidenum">
              <a:rPr lang="en-US" smtClean="0"/>
              <a:t>‹#›</a:t>
            </a:fld>
            <a:endParaRPr lang="en-US"/>
          </a:p>
        </p:txBody>
      </p:sp>
    </p:spTree>
    <p:extLst>
      <p:ext uri="{BB962C8B-B14F-4D97-AF65-F5344CB8AC3E}">
        <p14:creationId xmlns:p14="http://schemas.microsoft.com/office/powerpoint/2010/main" val="2320462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7BA6A977-2D40-48B0-B738-20E1A84D972F}" type="datetimeFigureOut">
              <a:rPr lang="en-US" smtClean="0"/>
              <a:t>3/7/2018</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A816E05-3778-4A4D-AB4E-E388F97C81AE}" type="slidenum">
              <a:rPr lang="en-US" smtClean="0"/>
              <a:t>‹#›</a:t>
            </a:fld>
            <a:endParaRPr lang="en-US"/>
          </a:p>
        </p:txBody>
      </p:sp>
    </p:spTree>
    <p:extLst>
      <p:ext uri="{BB962C8B-B14F-4D97-AF65-F5344CB8AC3E}">
        <p14:creationId xmlns:p14="http://schemas.microsoft.com/office/powerpoint/2010/main" val="373121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7BA6A977-2D40-48B0-B738-20E1A84D972F}" type="datetimeFigureOut">
              <a:rPr lang="en-US" smtClean="0"/>
              <a:t>3/7/2018</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A816E05-3778-4A4D-AB4E-E388F97C81AE}" type="slidenum">
              <a:rPr lang="en-US" smtClean="0"/>
              <a:t>‹#›</a:t>
            </a:fld>
            <a:endParaRPr lang="en-US"/>
          </a:p>
        </p:txBody>
      </p:sp>
    </p:spTree>
    <p:extLst>
      <p:ext uri="{BB962C8B-B14F-4D97-AF65-F5344CB8AC3E}">
        <p14:creationId xmlns:p14="http://schemas.microsoft.com/office/powerpoint/2010/main" val="2738231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7BA6A977-2D40-48B0-B738-20E1A84D972F}" type="datetimeFigureOut">
              <a:rPr lang="en-US" smtClean="0"/>
              <a:t>3/7/2018</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4A816E05-3778-4A4D-AB4E-E388F97C81AE}" type="slidenum">
              <a:rPr lang="en-US" smtClean="0"/>
              <a:t>‹#›</a:t>
            </a:fld>
            <a:endParaRPr lang="en-US"/>
          </a:p>
        </p:txBody>
      </p:sp>
    </p:spTree>
    <p:extLst>
      <p:ext uri="{BB962C8B-B14F-4D97-AF65-F5344CB8AC3E}">
        <p14:creationId xmlns:p14="http://schemas.microsoft.com/office/powerpoint/2010/main" val="3169800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7BA6A977-2D40-48B0-B738-20E1A84D972F}" type="datetimeFigureOut">
              <a:rPr lang="en-US" smtClean="0"/>
              <a:t>3/7/2018</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4A816E05-3778-4A4D-AB4E-E388F97C81AE}" type="slidenum">
              <a:rPr lang="en-US" smtClean="0"/>
              <a:t>‹#›</a:t>
            </a:fld>
            <a:endParaRPr lang="en-US"/>
          </a:p>
        </p:txBody>
      </p:sp>
    </p:spTree>
    <p:extLst>
      <p:ext uri="{BB962C8B-B14F-4D97-AF65-F5344CB8AC3E}">
        <p14:creationId xmlns:p14="http://schemas.microsoft.com/office/powerpoint/2010/main" val="3809081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7BA6A977-2D40-48B0-B738-20E1A84D972F}" type="datetimeFigureOut">
              <a:rPr lang="en-US" smtClean="0"/>
              <a:t>3/7/2018</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4A816E05-3778-4A4D-AB4E-E388F97C81AE}" type="slidenum">
              <a:rPr lang="en-US" smtClean="0"/>
              <a:t>‹#›</a:t>
            </a:fld>
            <a:endParaRPr lang="en-US"/>
          </a:p>
        </p:txBody>
      </p:sp>
    </p:spTree>
    <p:extLst>
      <p:ext uri="{BB962C8B-B14F-4D97-AF65-F5344CB8AC3E}">
        <p14:creationId xmlns:p14="http://schemas.microsoft.com/office/powerpoint/2010/main" val="3150469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BA6A977-2D40-48B0-B738-20E1A84D972F}" type="datetimeFigureOut">
              <a:rPr lang="en-US" smtClean="0"/>
              <a:t>3/7/2018</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4A816E05-3778-4A4D-AB4E-E388F97C81AE}" type="slidenum">
              <a:rPr lang="en-US" smtClean="0"/>
              <a:t>‹#›</a:t>
            </a:fld>
            <a:endParaRPr lang="en-US"/>
          </a:p>
        </p:txBody>
      </p:sp>
    </p:spTree>
    <p:extLst>
      <p:ext uri="{BB962C8B-B14F-4D97-AF65-F5344CB8AC3E}">
        <p14:creationId xmlns:p14="http://schemas.microsoft.com/office/powerpoint/2010/main" val="1539351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BA6A977-2D40-48B0-B738-20E1A84D972F}" type="datetimeFigureOut">
              <a:rPr lang="en-US" smtClean="0"/>
              <a:t>3/7/2018</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4A816E05-3778-4A4D-AB4E-E388F97C81AE}" type="slidenum">
              <a:rPr lang="en-US" smtClean="0"/>
              <a:t>‹#›</a:t>
            </a:fld>
            <a:endParaRPr lang="en-US"/>
          </a:p>
        </p:txBody>
      </p:sp>
    </p:spTree>
    <p:extLst>
      <p:ext uri="{BB962C8B-B14F-4D97-AF65-F5344CB8AC3E}">
        <p14:creationId xmlns:p14="http://schemas.microsoft.com/office/powerpoint/2010/main" val="2528533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BA6A977-2D40-48B0-B738-20E1A84D972F}" type="datetimeFigureOut">
              <a:rPr lang="en-US" smtClean="0"/>
              <a:t>3/7/2018</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4A816E05-3778-4A4D-AB4E-E388F97C81AE}" type="slidenum">
              <a:rPr lang="en-US" smtClean="0"/>
              <a:t>‹#›</a:t>
            </a:fld>
            <a:endParaRPr lang="en-US"/>
          </a:p>
        </p:txBody>
      </p:sp>
    </p:spTree>
    <p:extLst>
      <p:ext uri="{BB962C8B-B14F-4D97-AF65-F5344CB8AC3E}">
        <p14:creationId xmlns:p14="http://schemas.microsoft.com/office/powerpoint/2010/main" val="2409565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6A977-2D40-48B0-B738-20E1A84D972F}" type="datetimeFigureOut">
              <a:rPr lang="en-US" smtClean="0"/>
              <a:t>3/7/2018</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816E05-3778-4A4D-AB4E-E388F97C81AE}" type="slidenum">
              <a:rPr lang="en-US" smtClean="0"/>
              <a:t>‹#›</a:t>
            </a:fld>
            <a:endParaRPr lang="en-US"/>
          </a:p>
        </p:txBody>
      </p:sp>
    </p:spTree>
    <p:extLst>
      <p:ext uri="{BB962C8B-B14F-4D97-AF65-F5344CB8AC3E}">
        <p14:creationId xmlns:p14="http://schemas.microsoft.com/office/powerpoint/2010/main" val="2103725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Регуляризация, ансамбли моделей</a:t>
            </a:r>
            <a:endParaRPr lang="en-US" dirty="0"/>
          </a:p>
        </p:txBody>
      </p:sp>
      <p:sp>
        <p:nvSpPr>
          <p:cNvPr id="3" name="Подзаголовок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298363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Терминология</a:t>
            </a:r>
            <a:endParaRPr lang="en-US" dirty="0"/>
          </a:p>
        </p:txBody>
      </p:sp>
      <p:sp>
        <p:nvSpPr>
          <p:cNvPr id="3" name="TextBox 2"/>
          <p:cNvSpPr txBox="1"/>
          <p:nvPr/>
        </p:nvSpPr>
        <p:spPr>
          <a:xfrm>
            <a:off x="840279" y="1383731"/>
            <a:ext cx="10513521" cy="6001643"/>
          </a:xfrm>
          <a:prstGeom prst="rect">
            <a:avLst/>
          </a:prstGeom>
          <a:noFill/>
        </p:spPr>
        <p:txBody>
          <a:bodyPr wrap="square" rtlCol="0">
            <a:spAutoFit/>
          </a:bodyPr>
          <a:lstStyle/>
          <a:p>
            <a:r>
              <a:rPr lang="ru-RU" sz="2400" b="1" dirty="0" smtClean="0"/>
              <a:t>Обобщение</a:t>
            </a:r>
            <a:r>
              <a:rPr lang="ru-RU" sz="2400" dirty="0" smtClean="0"/>
              <a:t> (</a:t>
            </a:r>
            <a:r>
              <a:rPr lang="en-US" sz="2400" dirty="0" smtClean="0"/>
              <a:t>Generalization) –</a:t>
            </a:r>
            <a:r>
              <a:rPr lang="ru-RU" sz="2400" dirty="0" smtClean="0"/>
              <a:t> способность модели правильно работать на новых данных</a:t>
            </a:r>
          </a:p>
          <a:p>
            <a:endParaRPr lang="ru-RU" sz="2400" dirty="0"/>
          </a:p>
          <a:p>
            <a:r>
              <a:rPr lang="ru-RU" sz="2400" b="1" dirty="0" smtClean="0"/>
              <a:t>Ошибка обучения</a:t>
            </a:r>
            <a:r>
              <a:rPr lang="ru-RU" sz="2400" dirty="0" smtClean="0"/>
              <a:t> (</a:t>
            </a:r>
            <a:r>
              <a:rPr lang="en-US" sz="2400" dirty="0" smtClean="0"/>
              <a:t>training</a:t>
            </a:r>
            <a:r>
              <a:rPr lang="ru-RU" sz="2400" dirty="0" smtClean="0"/>
              <a:t> </a:t>
            </a:r>
            <a:r>
              <a:rPr lang="en-US" sz="2400" dirty="0" smtClean="0"/>
              <a:t>error</a:t>
            </a:r>
            <a:r>
              <a:rPr lang="ru-RU" sz="2400" dirty="0" smtClean="0"/>
              <a:t>) – ошибка функции потерь на обучающей выборке – минимизация ошибки обучение – задача </a:t>
            </a:r>
            <a:r>
              <a:rPr lang="ru-RU" sz="2400" b="1" dirty="0" smtClean="0"/>
              <a:t>оптимизации</a:t>
            </a:r>
            <a:r>
              <a:rPr lang="ru-RU" sz="2400" dirty="0" smtClean="0"/>
              <a:t> в процессе обучения</a:t>
            </a:r>
            <a:endParaRPr lang="en-US" sz="2400" dirty="0" smtClean="0"/>
          </a:p>
          <a:p>
            <a:endParaRPr lang="en-US" sz="2400" dirty="0"/>
          </a:p>
          <a:p>
            <a:r>
              <a:rPr lang="ru-RU" sz="2400" b="1" dirty="0" smtClean="0"/>
              <a:t>Ошибка обобщения</a:t>
            </a:r>
            <a:r>
              <a:rPr lang="en-US" sz="2400" b="1" dirty="0"/>
              <a:t> </a:t>
            </a:r>
            <a:r>
              <a:rPr lang="en-US" sz="2400" dirty="0"/>
              <a:t>(generalization </a:t>
            </a:r>
            <a:r>
              <a:rPr lang="en-US" sz="2400" dirty="0" smtClean="0"/>
              <a:t>error, test error)</a:t>
            </a:r>
            <a:r>
              <a:rPr lang="ru-RU" sz="2400" dirty="0" smtClean="0"/>
              <a:t> – это математическое ожидание ошибки на новых входных данных</a:t>
            </a:r>
            <a:r>
              <a:rPr lang="en-US" sz="2400" dirty="0" smtClean="0"/>
              <a:t>  -</a:t>
            </a:r>
            <a:r>
              <a:rPr lang="ru-RU" sz="2400" dirty="0"/>
              <a:t> </a:t>
            </a:r>
            <a:r>
              <a:rPr lang="ru-RU" sz="2400" dirty="0" smtClean="0"/>
              <a:t>минимизация ошибки обучения – задача </a:t>
            </a:r>
            <a:r>
              <a:rPr lang="ru-RU" sz="2400" b="1" dirty="0"/>
              <a:t>машинного обучения</a:t>
            </a:r>
            <a:r>
              <a:rPr lang="ru-RU" sz="2400" dirty="0"/>
              <a:t>. </a:t>
            </a:r>
            <a:r>
              <a:rPr lang="ru-RU" sz="2400" dirty="0" smtClean="0"/>
              <a:t>Математическое </a:t>
            </a:r>
            <a:r>
              <a:rPr lang="ru-RU" sz="2400" dirty="0"/>
              <a:t>ожидание вычисляется по возможным входным данным, выбираемым из распределения, которое, как мы думаем, может встретиться на практике. Как правило, для оценки ошибки обобщения модели измеряется ее качество на тестовом наборе данных, отдельном от обучающего набора. </a:t>
            </a:r>
            <a:endParaRPr lang="ru-RU" sz="2400" dirty="0" smtClean="0"/>
          </a:p>
          <a:p>
            <a:endParaRPr lang="ru-RU" sz="2400" dirty="0"/>
          </a:p>
          <a:p>
            <a:endParaRPr lang="en-US" sz="2400" dirty="0"/>
          </a:p>
        </p:txBody>
      </p:sp>
    </p:spTree>
    <p:extLst>
      <p:ext uri="{BB962C8B-B14F-4D97-AF65-F5344CB8AC3E}">
        <p14:creationId xmlns:p14="http://schemas.microsoft.com/office/powerpoint/2010/main" val="3080616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Терминология</a:t>
            </a:r>
            <a:endParaRPr lang="en-US" dirty="0"/>
          </a:p>
        </p:txBody>
      </p:sp>
      <p:sp>
        <p:nvSpPr>
          <p:cNvPr id="3" name="TextBox 2"/>
          <p:cNvSpPr txBox="1"/>
          <p:nvPr/>
        </p:nvSpPr>
        <p:spPr>
          <a:xfrm>
            <a:off x="840279" y="1383731"/>
            <a:ext cx="10513521" cy="6370975"/>
          </a:xfrm>
          <a:prstGeom prst="rect">
            <a:avLst/>
          </a:prstGeom>
          <a:noFill/>
        </p:spPr>
        <p:txBody>
          <a:bodyPr wrap="square" rtlCol="0">
            <a:spAutoFit/>
          </a:bodyPr>
          <a:lstStyle/>
          <a:p>
            <a:r>
              <a:rPr lang="ru-RU" sz="2400" b="1" dirty="0" smtClean="0"/>
              <a:t>Регуляризация </a:t>
            </a:r>
            <a:r>
              <a:rPr lang="ru-RU" sz="2400" dirty="0"/>
              <a:t>–</a:t>
            </a:r>
            <a:r>
              <a:rPr lang="ru-RU" sz="2400" b="1" dirty="0" smtClean="0"/>
              <a:t> </a:t>
            </a:r>
            <a:r>
              <a:rPr lang="ru-RU" sz="2400" dirty="0" smtClean="0"/>
              <a:t>любая модификация </a:t>
            </a:r>
            <a:r>
              <a:rPr lang="ru-RU" sz="2400" dirty="0"/>
              <a:t>алгоритма обучения, </a:t>
            </a:r>
            <a:r>
              <a:rPr lang="ru-RU" sz="2400" dirty="0" smtClean="0"/>
              <a:t>предпринятая </a:t>
            </a:r>
            <a:r>
              <a:rPr lang="ru-RU" sz="2400" dirty="0"/>
              <a:t>с целью уменьшить его ошибку обобщения, не уменьшая ошибки </a:t>
            </a:r>
            <a:r>
              <a:rPr lang="ru-RU" sz="2400" dirty="0" smtClean="0"/>
              <a:t>обучения</a:t>
            </a:r>
          </a:p>
          <a:p>
            <a:endParaRPr lang="ru-RU" sz="2400" dirty="0"/>
          </a:p>
          <a:p>
            <a:r>
              <a:rPr lang="ru-RU" sz="2400" b="1" dirty="0" smtClean="0"/>
              <a:t>Цель регуляризации </a:t>
            </a:r>
            <a:r>
              <a:rPr lang="ru-RU" sz="2400" dirty="0" smtClean="0"/>
              <a:t>– предотвратить переобучение</a:t>
            </a:r>
            <a:endParaRPr lang="en-US" sz="2400" dirty="0" smtClean="0"/>
          </a:p>
          <a:p>
            <a:endParaRPr lang="en-US" sz="2400" dirty="0"/>
          </a:p>
          <a:p>
            <a:r>
              <a:rPr lang="ru-RU" sz="2400" dirty="0" smtClean="0"/>
              <a:t>Стратегии регуляризации:</a:t>
            </a:r>
          </a:p>
          <a:p>
            <a:pPr marL="457200" indent="-457200">
              <a:buAutoNum type="arabicPeriod"/>
            </a:pPr>
            <a:r>
              <a:rPr lang="ru-RU" sz="2400" dirty="0" smtClean="0"/>
              <a:t>Наложение дополнительных ограничений </a:t>
            </a:r>
            <a:r>
              <a:rPr lang="ru-RU" sz="2400" dirty="0"/>
              <a:t>на модель машинного обучения, например на значения параметров. </a:t>
            </a:r>
            <a:endParaRPr lang="ru-RU" sz="2400" dirty="0" smtClean="0"/>
          </a:p>
          <a:p>
            <a:pPr marL="457200" indent="-457200">
              <a:buAutoNum type="arabicPeriod"/>
            </a:pPr>
            <a:r>
              <a:rPr lang="ru-RU" sz="2400" dirty="0" smtClean="0"/>
              <a:t>Включение в целевую функцию дополнительных членов, </a:t>
            </a:r>
            <a:r>
              <a:rPr lang="ru-RU" sz="2400" dirty="0"/>
              <a:t>которые можно рассматривать как мягкие ограничения на значения параметров. При правильном выборе такие дополнительные ограничения и штрафы могут приводить к повышению качества на тестовом наборе</a:t>
            </a:r>
            <a:r>
              <a:rPr lang="ru-RU" sz="2400" dirty="0" smtClean="0"/>
              <a:t>.</a:t>
            </a:r>
          </a:p>
          <a:p>
            <a:pPr marL="457200" indent="-457200">
              <a:buAutoNum type="arabicPeriod"/>
            </a:pPr>
            <a:r>
              <a:rPr lang="ru-RU" sz="2400" dirty="0" smtClean="0"/>
              <a:t>Ансамблевые методы, </a:t>
            </a:r>
            <a:r>
              <a:rPr lang="ru-RU" sz="2400" dirty="0"/>
              <a:t>комбинируется несколько гипотез, объясняющих обучающие данные.</a:t>
            </a:r>
            <a:endParaRPr lang="ru-RU" sz="2400" dirty="0" smtClean="0"/>
          </a:p>
          <a:p>
            <a:endParaRPr lang="ru-RU" sz="2400" b="1" dirty="0"/>
          </a:p>
          <a:p>
            <a:endParaRPr lang="ru-RU" sz="2400" dirty="0"/>
          </a:p>
          <a:p>
            <a:endParaRPr lang="en-US" sz="2400" dirty="0"/>
          </a:p>
        </p:txBody>
      </p:sp>
    </p:spTree>
    <p:extLst>
      <p:ext uri="{BB962C8B-B14F-4D97-AF65-F5344CB8AC3E}">
        <p14:creationId xmlns:p14="http://schemas.microsoft.com/office/powerpoint/2010/main" val="1162808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a:t>
            </a:r>
            <a:r>
              <a:rPr lang="en-US" baseline="30000" dirty="0" smtClean="0"/>
              <a:t>2</a:t>
            </a:r>
            <a:r>
              <a:rPr lang="en-US" dirty="0" smtClean="0"/>
              <a:t> </a:t>
            </a:r>
            <a:r>
              <a:rPr lang="ru-RU" dirty="0" smtClean="0"/>
              <a:t>регуляризация, снижение весов</a:t>
            </a:r>
            <a:endParaRPr lang="en-US" dirty="0"/>
          </a:p>
        </p:txBody>
      </p:sp>
      <p:sp>
        <p:nvSpPr>
          <p:cNvPr id="3" name="Объект 2"/>
          <p:cNvSpPr>
            <a:spLocks noGrp="1"/>
          </p:cNvSpPr>
          <p:nvPr>
            <p:ph idx="1"/>
          </p:nvPr>
        </p:nvSpPr>
        <p:spPr/>
        <p:txBody>
          <a:bodyPr/>
          <a:lstStyle/>
          <a:p>
            <a:pPr marL="0" indent="0">
              <a:buNone/>
            </a:pPr>
            <a:r>
              <a:rPr lang="ru-RU" dirty="0" smtClean="0"/>
              <a:t>Цель – выбрать веса, близкие в началу координат</a:t>
            </a:r>
            <a:endParaRPr lang="en-US" dirty="0"/>
          </a:p>
        </p:txBody>
      </p:sp>
      <p:pic>
        <p:nvPicPr>
          <p:cNvPr id="4" name="Рисунок 3"/>
          <p:cNvPicPr>
            <a:picLocks noChangeAspect="1"/>
          </p:cNvPicPr>
          <p:nvPr/>
        </p:nvPicPr>
        <p:blipFill>
          <a:blip r:embed="rId2"/>
          <a:stretch>
            <a:fillRect/>
          </a:stretch>
        </p:blipFill>
        <p:spPr>
          <a:xfrm>
            <a:off x="4253218" y="2882885"/>
            <a:ext cx="3048000" cy="1209675"/>
          </a:xfrm>
          <a:prstGeom prst="rect">
            <a:avLst/>
          </a:prstGeom>
        </p:spPr>
      </p:pic>
    </p:spTree>
    <p:extLst>
      <p:ext uri="{BB962C8B-B14F-4D97-AF65-F5344CB8AC3E}">
        <p14:creationId xmlns:p14="http://schemas.microsoft.com/office/powerpoint/2010/main" val="196382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a:t>
            </a:r>
            <a:r>
              <a:rPr lang="en-US" baseline="30000" dirty="0" smtClean="0"/>
              <a:t>1 </a:t>
            </a:r>
            <a:r>
              <a:rPr lang="ru-RU" dirty="0" smtClean="0"/>
              <a:t>регуляризация</a:t>
            </a:r>
            <a:endParaRPr lang="en-US" dirty="0"/>
          </a:p>
        </p:txBody>
      </p:sp>
      <p:pic>
        <p:nvPicPr>
          <p:cNvPr id="1026" name="Picture 2" descr="Картинки по запросу l2 regular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555" y="1987122"/>
            <a:ext cx="8361489" cy="3993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947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Ансамбли </a:t>
            </a:r>
            <a:r>
              <a:rPr lang="ru-RU" dirty="0" err="1" smtClean="0"/>
              <a:t>нейросетей</a:t>
            </a:r>
            <a:endParaRPr lang="en-US" dirty="0"/>
          </a:p>
        </p:txBody>
      </p:sp>
      <p:sp>
        <p:nvSpPr>
          <p:cNvPr id="4" name="Объект 3"/>
          <p:cNvSpPr>
            <a:spLocks noGrp="1"/>
          </p:cNvSpPr>
          <p:nvPr>
            <p:ph idx="1"/>
          </p:nvPr>
        </p:nvSpPr>
        <p:spPr/>
        <p:txBody>
          <a:bodyPr>
            <a:normAutofit fontScale="92500" lnSpcReduction="10000"/>
          </a:bodyPr>
          <a:lstStyle/>
          <a:p>
            <a:pPr marL="514350" indent="-514350">
              <a:buAutoNum type="arabicPeriod"/>
            </a:pPr>
            <a:r>
              <a:rPr lang="ru-RU" dirty="0" smtClean="0"/>
              <a:t>Модели должны быть максимально различны</a:t>
            </a:r>
          </a:p>
          <a:p>
            <a:pPr marL="514350" indent="-514350">
              <a:buAutoNum type="arabicPeriod"/>
            </a:pPr>
            <a:r>
              <a:rPr lang="ru-RU" dirty="0" smtClean="0"/>
              <a:t>Вычислить корреляцию между моделями (например, критерий согласия Пирсона)</a:t>
            </a:r>
          </a:p>
          <a:p>
            <a:pPr marL="514350" indent="-514350">
              <a:buAutoNum type="arabicPeriod"/>
            </a:pPr>
            <a:r>
              <a:rPr lang="ru-RU" dirty="0" smtClean="0"/>
              <a:t>Если Критерий согласия Пирсона </a:t>
            </a:r>
            <a:r>
              <a:rPr lang="en-US" dirty="0" smtClean="0"/>
              <a:t>&lt; 0.9-0.95</a:t>
            </a:r>
            <a:r>
              <a:rPr lang="ru-RU" dirty="0" smtClean="0"/>
              <a:t>, то можно соединять, если нет – выбрать лучшую</a:t>
            </a:r>
          </a:p>
          <a:p>
            <a:pPr marL="514350" indent="-514350">
              <a:buAutoNum type="arabicPeriod"/>
            </a:pPr>
            <a:r>
              <a:rPr lang="ru-RU" dirty="0" smtClean="0"/>
              <a:t>Соединять можно разными методами:</a:t>
            </a:r>
          </a:p>
          <a:p>
            <a:pPr marL="514350" indent="-514350">
              <a:buAutoNum type="arabicParenR"/>
            </a:pPr>
            <a:r>
              <a:rPr lang="ru-RU" dirty="0" smtClean="0"/>
              <a:t>Арифметическое среднее</a:t>
            </a:r>
          </a:p>
          <a:p>
            <a:pPr marL="514350" indent="-514350">
              <a:buAutoNum type="arabicParenR"/>
            </a:pPr>
            <a:r>
              <a:rPr lang="ru-RU" dirty="0" smtClean="0"/>
              <a:t>Геометрическое среднее</a:t>
            </a:r>
          </a:p>
          <a:p>
            <a:pPr marL="514350" indent="-514350">
              <a:buAutoNum type="arabicParenR"/>
            </a:pPr>
            <a:r>
              <a:rPr lang="ru-RU" dirty="0" smtClean="0"/>
              <a:t>То же, только взвешенное</a:t>
            </a:r>
          </a:p>
          <a:p>
            <a:pPr marL="514350" indent="-514350">
              <a:buAutoNum type="arabicParenR"/>
            </a:pPr>
            <a:r>
              <a:rPr lang="ru-RU" dirty="0" smtClean="0"/>
              <a:t>…</a:t>
            </a:r>
            <a:endParaRPr lang="en-US" dirty="0"/>
          </a:p>
        </p:txBody>
      </p:sp>
    </p:spTree>
    <p:extLst>
      <p:ext uri="{BB962C8B-B14F-4D97-AF65-F5344CB8AC3E}">
        <p14:creationId xmlns:p14="http://schemas.microsoft.com/office/powerpoint/2010/main" val="336867744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262</Words>
  <Application>Microsoft Office PowerPoint</Application>
  <PresentationFormat>Широкоэкранный</PresentationFormat>
  <Paragraphs>29</Paragraphs>
  <Slides>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6</vt:i4>
      </vt:variant>
    </vt:vector>
  </HeadingPairs>
  <TitlesOfParts>
    <vt:vector size="10" baseType="lpstr">
      <vt:lpstr>Arial</vt:lpstr>
      <vt:lpstr>Calibri</vt:lpstr>
      <vt:lpstr>Calibri Light</vt:lpstr>
      <vt:lpstr>Тема Office</vt:lpstr>
      <vt:lpstr>Регуляризация, ансамбли моделей</vt:lpstr>
      <vt:lpstr>Терминология</vt:lpstr>
      <vt:lpstr>Терминология</vt:lpstr>
      <vt:lpstr>L2 регуляризация, снижение весов</vt:lpstr>
      <vt:lpstr>L1 регуляризация</vt:lpstr>
      <vt:lpstr>Ансамбли нейросетей</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Aleksey Alekseev</dc:creator>
  <cp:lastModifiedBy>Aleksey Alekseev</cp:lastModifiedBy>
  <cp:revision>9</cp:revision>
  <dcterms:created xsi:type="dcterms:W3CDTF">2018-02-28T14:33:00Z</dcterms:created>
  <dcterms:modified xsi:type="dcterms:W3CDTF">2018-03-07T14:59:36Z</dcterms:modified>
</cp:coreProperties>
</file>