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9"/>
  </p:notesMasterIdLst>
  <p:sldIdLst>
    <p:sldId id="256" r:id="rId2"/>
    <p:sldId id="281" r:id="rId3"/>
    <p:sldId id="282" r:id="rId4"/>
    <p:sldId id="296" r:id="rId5"/>
    <p:sldId id="283" r:id="rId6"/>
    <p:sldId id="284" r:id="rId7"/>
    <p:sldId id="285" r:id="rId8"/>
    <p:sldId id="257" r:id="rId9"/>
    <p:sldId id="258" r:id="rId10"/>
    <p:sldId id="260" r:id="rId11"/>
    <p:sldId id="259" r:id="rId12"/>
    <p:sldId id="267" r:id="rId13"/>
    <p:sldId id="261" r:id="rId14"/>
    <p:sldId id="262" r:id="rId15"/>
    <p:sldId id="263" r:id="rId16"/>
    <p:sldId id="264" r:id="rId17"/>
    <p:sldId id="265" r:id="rId18"/>
    <p:sldId id="268" r:id="rId19"/>
    <p:sldId id="278" r:id="rId20"/>
    <p:sldId id="279" r:id="rId21"/>
    <p:sldId id="266" r:id="rId22"/>
    <p:sldId id="269" r:id="rId23"/>
    <p:sldId id="270" r:id="rId24"/>
    <p:sldId id="271" r:id="rId25"/>
    <p:sldId id="272" r:id="rId26"/>
    <p:sldId id="273" r:id="rId27"/>
    <p:sldId id="27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5" r:id="rId37"/>
    <p:sldId id="293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55BEE-0F0E-4432-BBB5-69D3713C5737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B540A-BA67-480E-AAB2-0885B6443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89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22AC693-4BAD-420A-93C3-09A2E3E70C3D}" type="datetime1">
              <a:rPr lang="ru-RU" smtClean="0"/>
              <a:t>16.03.2018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2A062A7-36B3-4C62-9063-E9A2A502C3A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25D0-2E0D-4151-99B7-7C37702C760D}" type="datetime1">
              <a:rPr lang="ru-RU" smtClean="0"/>
              <a:t>16.03.2018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B429-53DB-42A3-B514-B13E0BFB0E22}" type="datetime1">
              <a:rPr lang="ru-RU" smtClean="0"/>
              <a:t>16.03.2018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8A9CCB2-80CA-4A65-B780-CE4013C7A202}" type="datetime1">
              <a:rPr lang="ru-RU" smtClean="0"/>
              <a:t>16.03.2018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2A062A7-36B3-4C62-9063-E9A2A502C3A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D5D8569-73BE-47A3-B7F2-E7DF9A6351E6}" type="datetime1">
              <a:rPr lang="ru-RU" smtClean="0"/>
              <a:t>16.03.2018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2A062A7-36B3-4C62-9063-E9A2A502C3A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D771-4793-41A6-A283-F1EBFE0496B0}" type="datetime1">
              <a:rPr lang="ru-RU" smtClean="0"/>
              <a:t>16.03.2018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FB9D-3460-402D-B21C-C83F301DC3A2}" type="datetime1">
              <a:rPr lang="ru-RU" smtClean="0"/>
              <a:t>16.03.2018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F9DE3F-6961-4D66-922B-807749247513}" type="datetime1">
              <a:rPr lang="ru-RU" smtClean="0"/>
              <a:t>16.03.2018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2A062A7-36B3-4C62-9063-E9A2A502C3A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400E-1F7B-47C5-82DC-3A3C7DE7A2BE}" type="datetime1">
              <a:rPr lang="ru-RU" smtClean="0"/>
              <a:t>16.03.2018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073814-0617-4387-8333-1A40E6062265}" type="datetime1">
              <a:rPr lang="ru-RU" smtClean="0"/>
              <a:t>16.03.2018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2A062A7-36B3-4C62-9063-E9A2A502C3A1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A490BB5-CCA3-4DC8-AE73-4F4F9934E289}" type="datetime1">
              <a:rPr lang="ru-RU" smtClean="0"/>
              <a:t>16.03.2018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2A062A7-36B3-4C62-9063-E9A2A502C3A1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F243109-8460-46F7-984A-D0E849A9D2D0}" type="datetime1">
              <a:rPr lang="ru-RU" smtClean="0"/>
              <a:t>16.03.2018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2A062A7-36B3-4C62-9063-E9A2A502C3A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mike/pymorphy2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67744" y="1628800"/>
            <a:ext cx="6172200" cy="1894362"/>
          </a:xfrm>
        </p:spPr>
        <p:txBody>
          <a:bodyPr/>
          <a:lstStyle/>
          <a:p>
            <a:r>
              <a:rPr lang="en-US" dirty="0"/>
              <a:t>Python</a:t>
            </a:r>
            <a:endParaRPr lang="ru-RU" dirty="0"/>
          </a:p>
        </p:txBody>
      </p:sp>
      <p:pic>
        <p:nvPicPr>
          <p:cNvPr id="1026" name="Picture 2" descr="https://tproger2.azureedge.net/wp-content/uploads/2016/07/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59921"/>
            <a:ext cx="6581918" cy="230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8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Киллер-</a:t>
            </a:r>
            <a:r>
              <a:rPr lang="ru-RU" dirty="0" err="1"/>
              <a:t>фичи</a:t>
            </a:r>
            <a:r>
              <a:rPr lang="en-US" dirty="0"/>
              <a:t> 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>
            <a:normAutofit/>
          </a:bodyPr>
          <a:lstStyle/>
          <a:p>
            <a:r>
              <a:rPr lang="ru-RU" b="1" i="1" u="sng" dirty="0"/>
              <a:t>Отсутствие скобочек</a:t>
            </a:r>
            <a:endParaRPr lang="en-US" b="1" i="1" u="sng" dirty="0"/>
          </a:p>
          <a:p>
            <a:r>
              <a:rPr lang="ru-RU" b="1" i="1" u="sng" dirty="0"/>
              <a:t>Отсутствие точек с запятой в конце строки</a:t>
            </a:r>
          </a:p>
          <a:p>
            <a:r>
              <a:rPr lang="ru-RU" dirty="0"/>
              <a:t>Длинная арифметика из коробки</a:t>
            </a:r>
          </a:p>
          <a:p>
            <a:r>
              <a:rPr lang="ru-RU" dirty="0"/>
              <a:t>Хорошо читаемый синтаксис</a:t>
            </a:r>
          </a:p>
          <a:p>
            <a:r>
              <a:rPr lang="ru-RU" dirty="0"/>
              <a:t>Отличное сообщество</a:t>
            </a:r>
          </a:p>
          <a:p>
            <a:r>
              <a:rPr lang="ru-RU" dirty="0"/>
              <a:t>Широкий круг решаемых задач</a:t>
            </a:r>
          </a:p>
          <a:p>
            <a:r>
              <a:rPr lang="en-US" dirty="0"/>
              <a:t>PEP</a:t>
            </a:r>
            <a:r>
              <a:rPr lang="ru-RU" dirty="0"/>
              <a:t> </a:t>
            </a:r>
            <a:r>
              <a:rPr lang="en-US" dirty="0"/>
              <a:t>8 (</a:t>
            </a:r>
            <a:r>
              <a:rPr lang="ru-RU" dirty="0"/>
              <a:t>никаких споров о форматировании кода)</a:t>
            </a:r>
            <a:endParaRPr lang="en-US" dirty="0"/>
          </a:p>
          <a:p>
            <a:r>
              <a:rPr lang="ru-RU" dirty="0"/>
              <a:t>Хорошо реализованы различные парадигмы программирования (ООП, функциональное и т.д.)</a:t>
            </a:r>
            <a:endParaRPr lang="en-US" dirty="0"/>
          </a:p>
          <a:p>
            <a:r>
              <a:rPr lang="ru-RU" dirty="0"/>
              <a:t>Возможность оптимизаций </a:t>
            </a:r>
            <a:r>
              <a:rPr lang="en-US" dirty="0"/>
              <a:t>bottleneck’</a:t>
            </a:r>
            <a:r>
              <a:rPr lang="ru-RU" dirty="0" err="1"/>
              <a:t>ов</a:t>
            </a:r>
            <a:r>
              <a:rPr lang="ru-RU" dirty="0"/>
              <a:t> с помощью с++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04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Zen of Python. import this.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Красивое лучше, чем уродливое.</a:t>
            </a:r>
          </a:p>
          <a:p>
            <a:r>
              <a:rPr lang="ru-RU" dirty="0"/>
              <a:t>Явное лучше, чем неявное.</a:t>
            </a:r>
          </a:p>
          <a:p>
            <a:r>
              <a:rPr lang="ru-RU" dirty="0"/>
              <a:t>Простое лучше, чем сложное.</a:t>
            </a:r>
          </a:p>
          <a:p>
            <a:r>
              <a:rPr lang="ru-RU" dirty="0"/>
              <a:t>Сложное лучше, чем запутанное.</a:t>
            </a:r>
          </a:p>
          <a:p>
            <a:r>
              <a:rPr lang="ru-RU" dirty="0"/>
              <a:t>Плоское лучше, чем вложенное.</a:t>
            </a:r>
          </a:p>
          <a:p>
            <a:r>
              <a:rPr lang="ru-RU" dirty="0"/>
              <a:t>Разреженное лучше, чем плотное.</a:t>
            </a:r>
          </a:p>
          <a:p>
            <a:r>
              <a:rPr lang="ru-RU" dirty="0"/>
              <a:t>Читаемость имеет значение.</a:t>
            </a:r>
          </a:p>
          <a:p>
            <a:r>
              <a:rPr lang="ru-RU" dirty="0"/>
              <a:t>Особые случаи не настолько особые, чтобы нарушать правила.</a:t>
            </a:r>
          </a:p>
          <a:p>
            <a:r>
              <a:rPr lang="ru-RU" dirty="0"/>
              <a:t>При этом практичность важнее безупречности.</a:t>
            </a:r>
          </a:p>
          <a:p>
            <a:r>
              <a:rPr lang="ru-RU" dirty="0"/>
              <a:t>Ошибки никогда не должны замалчиваться.</a:t>
            </a:r>
          </a:p>
          <a:p>
            <a:r>
              <a:rPr lang="ru-RU" dirty="0"/>
              <a:t>Если не замалчиваются явно.</a:t>
            </a:r>
          </a:p>
          <a:p>
            <a:r>
              <a:rPr lang="ru-RU" dirty="0"/>
              <a:t>Встретив двусмысленность, отбрось искушение угадать.</a:t>
            </a:r>
          </a:p>
          <a:p>
            <a:r>
              <a:rPr lang="ru-RU" dirty="0"/>
              <a:t>Должен существовать один — и, желательно, </a:t>
            </a:r>
            <a:r>
              <a:rPr lang="ru-RU" i="1" dirty="0"/>
              <a:t>только</a:t>
            </a:r>
            <a:r>
              <a:rPr lang="ru-RU" dirty="0"/>
              <a:t> один — очевидный способ сделать это.</a:t>
            </a:r>
          </a:p>
          <a:p>
            <a:r>
              <a:rPr lang="ru-RU" dirty="0"/>
              <a:t>Хотя он поначалу может быть и не очевиден, если вы не голландец.</a:t>
            </a:r>
          </a:p>
          <a:p>
            <a:r>
              <a:rPr lang="ru-RU" dirty="0"/>
              <a:t>Сейчас лучше, чем никогда.</a:t>
            </a:r>
          </a:p>
          <a:p>
            <a:r>
              <a:rPr lang="ru-RU" dirty="0"/>
              <a:t>Хотя никогда зачастую лучше, чем </a:t>
            </a:r>
            <a:r>
              <a:rPr lang="ru-RU" i="1" dirty="0"/>
              <a:t>прямо</a:t>
            </a:r>
            <a:r>
              <a:rPr lang="ru-RU" dirty="0"/>
              <a:t> сейчас.</a:t>
            </a:r>
          </a:p>
          <a:p>
            <a:r>
              <a:rPr lang="ru-RU" dirty="0"/>
              <a:t>Если реализацию сложно объяснить — идея плоха.</a:t>
            </a:r>
          </a:p>
          <a:p>
            <a:r>
              <a:rPr lang="ru-RU" dirty="0"/>
              <a:t>Если реализацию легко объяснить — идея, </a:t>
            </a:r>
            <a:r>
              <a:rPr lang="ru-RU" i="1" dirty="0"/>
              <a:t>возможно</a:t>
            </a:r>
            <a:r>
              <a:rPr lang="ru-RU" dirty="0"/>
              <a:t>, хороша.</a:t>
            </a:r>
          </a:p>
          <a:p>
            <a:r>
              <a:rPr lang="ru-RU" dirty="0"/>
              <a:t>Пространства имён — отличная штука! Будем делать их побольше!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58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и комментарии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Вместо скобочек блоков в </a:t>
            </a:r>
            <a:r>
              <a:rPr lang="en-US" dirty="0"/>
              <a:t>Python</a:t>
            </a:r>
            <a:r>
              <a:rPr lang="ru-RU" dirty="0"/>
              <a:t> используются отступы</a:t>
            </a:r>
            <a:r>
              <a:rPr lang="en-US" dirty="0"/>
              <a:t> (</a:t>
            </a:r>
            <a:r>
              <a:rPr lang="ru-RU" dirty="0"/>
              <a:t>обычно 4 пробела), пример: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i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range(10):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    </a:t>
            </a:r>
            <a:r>
              <a:rPr lang="en-US" dirty="0"/>
              <a:t>print(i)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Важно, чтобы отступы были одинаковыми в пределах одного файла (используйте 4 пробела)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Комментарии в </a:t>
            </a:r>
            <a:r>
              <a:rPr lang="en-US" dirty="0"/>
              <a:t>Python</a:t>
            </a:r>
            <a:r>
              <a:rPr lang="ru-RU" dirty="0"/>
              <a:t>: ключевой символ </a:t>
            </a:r>
            <a:r>
              <a:rPr lang="en-US" dirty="0"/>
              <a:t>#</a:t>
            </a:r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91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560840" cy="4377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95736" y="332656"/>
            <a:ext cx="3999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print("Hello world")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471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Математика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62100"/>
            <a:ext cx="7079396" cy="409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912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4 «типа» кавычек:</a:t>
            </a:r>
          </a:p>
          <a:p>
            <a:pPr marL="0" indent="0">
              <a:buNone/>
            </a:pPr>
            <a:r>
              <a:rPr lang="ru-RU" dirty="0"/>
              <a:t>1) </a:t>
            </a:r>
            <a:r>
              <a:rPr lang="en-US" b="1" dirty="0">
                <a:solidFill>
                  <a:srgbClr val="00B050"/>
                </a:solidFill>
              </a:rPr>
              <a:t>'test' </a:t>
            </a:r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b="1" dirty="0">
                <a:solidFill>
                  <a:srgbClr val="00B050"/>
                </a:solidFill>
              </a:rPr>
              <a:t>"test"</a:t>
            </a:r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b="1" dirty="0">
                <a:solidFill>
                  <a:srgbClr val="00B050"/>
                </a:solidFill>
              </a:rPr>
              <a:t>'''test''' </a:t>
            </a:r>
            <a:r>
              <a:rPr lang="en-US" dirty="0"/>
              <a:t>(</a:t>
            </a:r>
            <a:r>
              <a:rPr lang="ru-RU" dirty="0"/>
              <a:t>многострочные)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4) </a:t>
            </a:r>
            <a:r>
              <a:rPr lang="en-US" b="1" dirty="0">
                <a:solidFill>
                  <a:srgbClr val="00B050"/>
                </a:solidFill>
              </a:rPr>
              <a:t>"""test"""</a:t>
            </a:r>
            <a:r>
              <a:rPr lang="ru-RU" b="1" dirty="0">
                <a:solidFill>
                  <a:srgbClr val="00B050"/>
                </a:solidFill>
              </a:rPr>
              <a:t> </a:t>
            </a:r>
            <a:r>
              <a:rPr lang="en-US" dirty="0"/>
              <a:t>(</a:t>
            </a:r>
            <a:r>
              <a:rPr lang="ru-RU" dirty="0"/>
              <a:t>многострочные)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149080"/>
            <a:ext cx="64484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620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=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754455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212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48458"/>
            <a:ext cx="7911656" cy="425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945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. </a:t>
            </a:r>
            <a:r>
              <a:rPr lang="ru-RU" dirty="0"/>
              <a:t>Ключевое слово </a:t>
            </a: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, </a:t>
            </a:r>
            <a:r>
              <a:rPr lang="ru-RU" dirty="0"/>
              <a:t>затем переменная цикла, затем ключевое слово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ru-RU" dirty="0"/>
              <a:t>, затем список (или итератор) по которому будет идти переменная цикла и двоеточие: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lst</a:t>
            </a:r>
            <a:r>
              <a:rPr lang="en-US" dirty="0"/>
              <a:t> = [1, 2, 3]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el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lst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print(el) # </a:t>
            </a:r>
            <a:r>
              <a:rPr lang="ru-RU" dirty="0"/>
              <a:t>выведет 1 2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b="1" dirty="0">
                <a:solidFill>
                  <a:srgbClr val="0070C0"/>
                </a:solidFill>
              </a:rPr>
              <a:t>Range(n,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m,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k)</a:t>
            </a:r>
            <a:r>
              <a:rPr lang="en-US" dirty="0"/>
              <a:t> </a:t>
            </a:r>
            <a:r>
              <a:rPr lang="ru-RU" dirty="0"/>
              <a:t>часто используется в циклах </a:t>
            </a: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, </a:t>
            </a:r>
            <a:r>
              <a:rPr lang="ru-RU" dirty="0"/>
              <a:t>возвращает итератор на последовательность от</a:t>
            </a:r>
            <a:r>
              <a:rPr lang="en-US" dirty="0"/>
              <a:t> n </a:t>
            </a:r>
            <a:r>
              <a:rPr lang="ru-RU" dirty="0"/>
              <a:t>до </a:t>
            </a:r>
            <a:r>
              <a:rPr lang="en-US" dirty="0"/>
              <a:t>m </a:t>
            </a:r>
            <a:r>
              <a:rPr lang="ru-RU" dirty="0"/>
              <a:t>с шагом </a:t>
            </a:r>
            <a:r>
              <a:rPr lang="en-US" dirty="0"/>
              <a:t>k. </a:t>
            </a:r>
            <a:r>
              <a:rPr lang="ru-RU" dirty="0"/>
              <a:t>Если указан один параметр – от нуля до параметра с шагом 1, если два – от первого до второго параметра с шагом 1.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9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	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Ключевые слова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>
                <a:solidFill>
                  <a:srgbClr val="0070C0"/>
                </a:solidFill>
              </a:rPr>
              <a:t>elif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(else if).</a:t>
            </a:r>
          </a:p>
          <a:p>
            <a:pPr marL="0" indent="0">
              <a:buNone/>
            </a:pPr>
            <a:r>
              <a:rPr lang="ru-RU" dirty="0"/>
              <a:t>Логические операторы ==</a:t>
            </a:r>
            <a:r>
              <a:rPr lang="en-US" dirty="0"/>
              <a:t>, !=, &gt;, &lt;, &gt;=, &lt;=,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not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not in</a:t>
            </a:r>
          </a:p>
          <a:p>
            <a:pPr marL="0" indent="0">
              <a:buNone/>
            </a:pPr>
            <a:r>
              <a:rPr lang="ru-RU" dirty="0"/>
              <a:t>Пример: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5</a:t>
            </a:r>
          </a:p>
          <a:p>
            <a:pPr marL="0" indent="0">
              <a:buNone/>
            </a:pPr>
            <a:r>
              <a:rPr lang="en-US" dirty="0"/>
              <a:t>b = 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a == 5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a &gt; 0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b != 2: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print</a:t>
            </a:r>
            <a:r>
              <a:rPr lang="en-US" dirty="0"/>
              <a:t>('aloha')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выведет </a:t>
            </a:r>
            <a:r>
              <a:rPr lang="en-US" dirty="0"/>
              <a:t>aloha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80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F4B00A8-56F4-4913-B037-8E4145FDC7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2</a:t>
            </a:fld>
            <a:endParaRPr lang="ru-RU"/>
          </a:p>
        </p:txBody>
      </p:sp>
      <p:pic>
        <p:nvPicPr>
          <p:cNvPr id="1026" name="Picture 2" descr="Python">
            <a:extLst>
              <a:ext uri="{FF2B5EF4-FFF2-40B4-BE49-F238E27FC236}">
                <a16:creationId xmlns:a16="http://schemas.microsoft.com/office/drawing/2014/main" xmlns="" id="{7856CF71-4EFF-428F-8774-59392F62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550" y="32464"/>
            <a:ext cx="5518899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C1640611-2F05-4B47-B956-70EF3706B479}"/>
              </a:ext>
            </a:extLst>
          </p:cNvPr>
          <p:cNvSpPr/>
          <p:nvPr/>
        </p:nvSpPr>
        <p:spPr>
          <a:xfrm>
            <a:off x="3275856" y="6488668"/>
            <a:ext cx="2746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Segoe Print" panose="02000600000000000000" pitchFamily="2" charset="0"/>
              </a:rPr>
              <a:t>https://xkcd.ru/353/</a:t>
            </a:r>
          </a:p>
        </p:txBody>
      </p:sp>
    </p:spTree>
    <p:extLst>
      <p:ext uri="{BB962C8B-B14F-4D97-AF65-F5344CB8AC3E}">
        <p14:creationId xmlns:p14="http://schemas.microsoft.com/office/powerpoint/2010/main" val="364107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While</a:t>
            </a:r>
            <a:r>
              <a:rPr lang="en-US" dirty="0"/>
              <a:t>. </a:t>
            </a:r>
            <a:r>
              <a:rPr lang="ru-RU" dirty="0"/>
              <a:t>Ключевое слово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, </a:t>
            </a:r>
            <a:r>
              <a:rPr lang="ru-RU" dirty="0"/>
              <a:t>затем условие и двоеточие: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a = 5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a &gt; 0: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/>
              <a:t>(a)</a:t>
            </a:r>
          </a:p>
          <a:p>
            <a:pPr marL="0" indent="0">
              <a:buNone/>
            </a:pPr>
            <a:r>
              <a:rPr lang="en-US" dirty="0"/>
              <a:t>     a -= 1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выведет </a:t>
            </a:r>
            <a:r>
              <a:rPr lang="en-US" dirty="0"/>
              <a:t>5</a:t>
            </a:r>
            <a:r>
              <a:rPr lang="ru-RU" dirty="0"/>
              <a:t> </a:t>
            </a:r>
            <a:r>
              <a:rPr lang="en-US" dirty="0"/>
              <a:t>4</a:t>
            </a:r>
            <a:r>
              <a:rPr lang="ru-RU" dirty="0"/>
              <a:t> </a:t>
            </a:r>
            <a:r>
              <a:rPr lang="en-US" dirty="0"/>
              <a:t>3</a:t>
            </a:r>
            <a:r>
              <a:rPr lang="ru-RU" dirty="0"/>
              <a:t> </a:t>
            </a:r>
            <a:r>
              <a:rPr lang="en-US" dirty="0"/>
              <a:t>2</a:t>
            </a:r>
            <a:r>
              <a:rPr lang="ru-RU" dirty="0"/>
              <a:t> </a:t>
            </a:r>
            <a:r>
              <a:rPr lang="en-US" dirty="0"/>
              <a:t>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014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Ключевое слов </a:t>
            </a:r>
            <a:r>
              <a:rPr lang="en-US" dirty="0" err="1"/>
              <a:t>def</a:t>
            </a:r>
            <a:r>
              <a:rPr lang="ru-RU" dirty="0"/>
              <a:t>, затем имя функции, затем список параметров в скобках и двоеточие: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def</a:t>
            </a:r>
            <a:r>
              <a:rPr lang="en-US" dirty="0"/>
              <a:t> add(a,</a:t>
            </a:r>
            <a:r>
              <a:rPr lang="ru-RU" dirty="0"/>
              <a:t> </a:t>
            </a:r>
            <a:r>
              <a:rPr lang="en-US" dirty="0"/>
              <a:t>b):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a + b</a:t>
            </a:r>
          </a:p>
          <a:p>
            <a:pPr marL="0" indent="0">
              <a:buNone/>
            </a:pPr>
            <a:r>
              <a:rPr lang="en-US" dirty="0"/>
              <a:t>add(2,3)</a:t>
            </a:r>
            <a:r>
              <a:rPr lang="ru-RU" dirty="0"/>
              <a:t> </a:t>
            </a:r>
            <a:r>
              <a:rPr lang="en-US" dirty="0"/>
              <a:t># 5</a:t>
            </a:r>
          </a:p>
          <a:p>
            <a:pPr marL="0" indent="0">
              <a:buNone/>
            </a:pPr>
            <a:r>
              <a:rPr lang="ru-RU" dirty="0"/>
              <a:t>   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015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 непустой массив целых чисел (X). Вам нужно вернуть массив, состоящий только из неуникальных элементов данного массива. Для этого необходимо удалить все уникальные элементы (которые присутствуют в данном массиве только один раз). Для решения этой задачи не меняйте оригинальный порядок элементов. Пример: [1, 2, 3, 1, 3], где 1 и 3 неуникальные элементы и результат будет [1, 3, 1, 3].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772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Решение, шаг 1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Создаем текстовый файл или настраиваем проект в </a:t>
            </a:r>
            <a:r>
              <a:rPr lang="en-US" dirty="0" err="1"/>
              <a:t>PyCharm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655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Решение, шаг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Создаем функцию, назовем ее </a:t>
            </a:r>
            <a:r>
              <a:rPr lang="en-US" dirty="0"/>
              <a:t>task: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def</a:t>
            </a:r>
            <a:r>
              <a:rPr lang="en-US" dirty="0"/>
              <a:t> task(x):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pass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И вызываем: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task([1, 2, 3, 1, 3])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714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Решение, шаг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Реализуем функцию </a:t>
            </a:r>
            <a:r>
              <a:rPr lang="en-US" dirty="0"/>
              <a:t>:)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414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«Красивое»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70C0"/>
                </a:solidFill>
              </a:rPr>
              <a:t>def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/>
              <a:t>task(x):</a:t>
            </a:r>
          </a:p>
          <a:p>
            <a:pPr marL="0" indent="0">
              <a:buNone/>
            </a:pPr>
            <a:r>
              <a:rPr lang="en-US" sz="3600" dirty="0"/>
              <a:t>    </a:t>
            </a:r>
            <a:r>
              <a:rPr lang="en-US" sz="3600" dirty="0">
                <a:solidFill>
                  <a:srgbClr val="0070C0"/>
                </a:solidFill>
              </a:rPr>
              <a:t>return</a:t>
            </a:r>
            <a:r>
              <a:rPr lang="en-US" sz="3600" dirty="0"/>
              <a:t> [i for i in x if </a:t>
            </a:r>
            <a:r>
              <a:rPr lang="en-US" sz="3600" dirty="0" err="1"/>
              <a:t>x.count</a:t>
            </a:r>
            <a:r>
              <a:rPr lang="en-US" sz="3600" dirty="0"/>
              <a:t>(i) &gt; 1]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577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59104" cy="1143000"/>
          </a:xfrm>
        </p:spPr>
        <p:txBody>
          <a:bodyPr/>
          <a:lstStyle/>
          <a:p>
            <a:r>
              <a:rPr lang="ru-RU" dirty="0"/>
              <a:t>Теория для отчета первой </a:t>
            </a:r>
            <a:r>
              <a:rPr lang="ru-RU" dirty="0" err="1"/>
              <a:t>лабы</a:t>
            </a:r>
            <a:r>
              <a:rPr lang="ru-RU" dirty="0"/>
              <a:t> по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Основы </a:t>
            </a:r>
            <a:r>
              <a:rPr lang="en-US" dirty="0"/>
              <a:t>Python </a:t>
            </a:r>
            <a:r>
              <a:rPr lang="ru-RU" dirty="0"/>
              <a:t>(числа, строки, циклы, условия)</a:t>
            </a:r>
          </a:p>
          <a:p>
            <a:pPr marL="0" indent="0">
              <a:buNone/>
            </a:pPr>
            <a:r>
              <a:rPr lang="ru-RU" dirty="0"/>
              <a:t>2. Функции (именованные параметры, значения по умолчанию и </a:t>
            </a:r>
            <a:r>
              <a:rPr lang="ru-RU" dirty="0" err="1"/>
              <a:t>тд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3. Генераторы списков (что это, примеры, условия внутри генераторов). Бонусы за понимание вложенных генераторов.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550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3A47395-1F8D-4E71-9D8E-932FC6C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50D743E-AFC3-417F-92F5-0A471D7247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Под модулем в </a:t>
            </a:r>
            <a:r>
              <a:rPr lang="ru-RU" i="1" dirty="0" err="1"/>
              <a:t>Python</a:t>
            </a:r>
            <a:r>
              <a:rPr lang="ru-RU" dirty="0"/>
              <a:t> понимается файл с расширением </a:t>
            </a:r>
            <a:r>
              <a:rPr lang="ru-RU" i="1" dirty="0"/>
              <a:t>.</a:t>
            </a:r>
            <a:r>
              <a:rPr lang="ru-RU" i="1" dirty="0" err="1"/>
              <a:t>py</a:t>
            </a:r>
            <a:r>
              <a:rPr lang="ru-RU" dirty="0"/>
              <a:t>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Импорт модулей: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import math</a:t>
            </a:r>
            <a:endParaRPr lang="ru-RU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math.factorial</a:t>
            </a:r>
            <a:r>
              <a:rPr lang="en-US" b="1" dirty="0">
                <a:solidFill>
                  <a:srgbClr val="0070C0"/>
                </a:solidFill>
              </a:rPr>
              <a:t>(5)</a:t>
            </a:r>
            <a:endParaRPr lang="ru-RU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import math as m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m.factorial</a:t>
            </a:r>
            <a:r>
              <a:rPr lang="en-US" b="1" dirty="0">
                <a:solidFill>
                  <a:srgbClr val="0070C0"/>
                </a:solidFill>
              </a:rPr>
              <a:t>(5)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from math import factorial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factorial(5)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2677F06-D44D-4CF2-8869-B3B8B62D404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314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D75A27-D1B0-48B1-98AD-CD3B63BA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C7A1CA9-7218-464A-BD75-DBD6F50A25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dirty="0"/>
              <a:t>Пакет в </a:t>
            </a:r>
            <a:r>
              <a:rPr lang="ru-RU" i="1" dirty="0" err="1"/>
              <a:t>Python</a:t>
            </a:r>
            <a:r>
              <a:rPr lang="ru-RU" dirty="0"/>
              <a:t> – это каталог, включающий в себя другие каталоги и модули, но при этом дополнительно содержащий файл </a:t>
            </a:r>
            <a:r>
              <a:rPr lang="ru-RU" b="1" i="1" dirty="0">
                <a:solidFill>
                  <a:srgbClr val="0070C0"/>
                </a:solidFill>
              </a:rPr>
              <a:t>__init__.py</a:t>
            </a:r>
            <a:r>
              <a:rPr lang="ru-RU" i="1" dirty="0"/>
              <a:t>.</a:t>
            </a:r>
            <a:r>
              <a:rPr lang="ru-RU" dirty="0"/>
              <a:t> Пакеты используются для формирования пространства имен, что позволяет работать с модулями через указание уровня вложенности (через точку).</a:t>
            </a:r>
            <a:endParaRPr lang="en-US" dirty="0"/>
          </a:p>
          <a:p>
            <a:pPr marL="0" indent="0" fontAlgn="base">
              <a:buNone/>
            </a:pPr>
            <a:endParaRPr lang="ru-RU" dirty="0"/>
          </a:p>
          <a:p>
            <a:pPr marL="0" indent="0" fontAlgn="base">
              <a:buNone/>
            </a:pPr>
            <a:r>
              <a:rPr lang="ru-RU" dirty="0"/>
              <a:t>Для импортирования пакетов используется тот же синтаксис, что и для работы с модулями.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66A8724-9911-4A80-AE3D-66075EDA93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2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3C329E-D1B2-4633-B860-C4684F20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96" y="-387424"/>
            <a:ext cx="7467600" cy="1143000"/>
          </a:xfrm>
        </p:spPr>
        <p:txBody>
          <a:bodyPr/>
          <a:lstStyle/>
          <a:p>
            <a:r>
              <a:rPr lang="ru-RU" dirty="0"/>
              <a:t>Организационные моменты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D18D368-C2BB-44F5-A54D-D1F68270849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5496" y="786394"/>
            <a:ext cx="8363272" cy="57389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4 занятия</a:t>
            </a:r>
          </a:p>
          <a:p>
            <a:pPr marL="0" indent="0">
              <a:buNone/>
            </a:pPr>
            <a:r>
              <a:rPr lang="en-US" dirty="0"/>
              <a:t>5 </a:t>
            </a:r>
            <a:r>
              <a:rPr lang="ru-RU" dirty="0" err="1"/>
              <a:t>лаб</a:t>
            </a:r>
            <a:r>
              <a:rPr lang="ru-RU" dirty="0"/>
              <a:t>, 2 теоретические, 3 практические</a:t>
            </a:r>
          </a:p>
          <a:p>
            <a:pPr marL="0" indent="0">
              <a:buNone/>
            </a:pPr>
            <a:r>
              <a:rPr lang="ru-RU" dirty="0"/>
              <a:t>Теоретические – по 5 баллов,</a:t>
            </a:r>
            <a:r>
              <a:rPr lang="en-US" dirty="0"/>
              <a:t> </a:t>
            </a:r>
            <a:r>
              <a:rPr lang="ru-RU" dirty="0"/>
              <a:t>анализ систем анализа текста, система анализа речи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1 практическая – 7 баллов, дедлайн 2 </a:t>
            </a:r>
            <a:r>
              <a:rPr lang="ru-RU" dirty="0" err="1"/>
              <a:t>лаба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 практическая – 10 баллов, дедлайн 3 </a:t>
            </a:r>
            <a:r>
              <a:rPr lang="ru-RU" dirty="0" err="1"/>
              <a:t>лаба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 практическая – </a:t>
            </a:r>
            <a:r>
              <a:rPr lang="ru-RU" u="sng" dirty="0"/>
              <a:t>13 баллов</a:t>
            </a:r>
            <a:r>
              <a:rPr lang="ru-RU" dirty="0"/>
              <a:t>, дедлайн 4 </a:t>
            </a:r>
            <a:r>
              <a:rPr lang="ru-RU" dirty="0" err="1"/>
              <a:t>лаба</a:t>
            </a:r>
            <a:endParaRPr lang="ru-RU" u="sng" dirty="0"/>
          </a:p>
          <a:p>
            <a:pPr marL="0" indent="0">
              <a:buNone/>
            </a:pPr>
            <a:r>
              <a:rPr lang="ru-RU" dirty="0"/>
              <a:t>		        40 баллов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После дедлайна баллы снижаются</a:t>
            </a:r>
          </a:p>
          <a:p>
            <a:pPr marL="0" indent="0">
              <a:buNone/>
            </a:pPr>
            <a:r>
              <a:rPr lang="ru-RU" dirty="0"/>
              <a:t>Несамостоятельно сделанные работы скорее всего успешно сдадутся после семестра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Теоретические – сдаются на почту Розалиеву В.Л.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994A08B-D7A7-434A-AA62-79EB47D3F9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182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CB978BF-1E1A-4844-B477-48E5B604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пакетов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F834409-8E26-4087-8571-8CC4477907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Установка пакета с именем </a:t>
            </a:r>
            <a:r>
              <a:rPr lang="en-US" dirty="0"/>
              <a:t>&lt;</a:t>
            </a:r>
            <a:r>
              <a:rPr lang="ru-RU" dirty="0"/>
              <a:t>имя</a:t>
            </a:r>
            <a:r>
              <a:rPr lang="en-US" dirty="0"/>
              <a:t>&gt;: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pip3 install &lt;</a:t>
            </a:r>
            <a:r>
              <a:rPr lang="ru-RU" b="1" dirty="0">
                <a:solidFill>
                  <a:srgbClr val="0070C0"/>
                </a:solidFill>
              </a:rPr>
              <a:t>имя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ru-RU" dirty="0"/>
              <a:t>также возможно просто </a:t>
            </a:r>
            <a:r>
              <a:rPr lang="en-US" b="1" dirty="0">
                <a:solidFill>
                  <a:srgbClr val="0070C0"/>
                </a:solidFill>
              </a:rPr>
              <a:t>pip install &lt;</a:t>
            </a:r>
            <a:r>
              <a:rPr lang="ru-RU" b="1" dirty="0">
                <a:solidFill>
                  <a:srgbClr val="0070C0"/>
                </a:solidFill>
              </a:rPr>
              <a:t>имя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Другие полезные функции </a:t>
            </a:r>
            <a:r>
              <a:rPr lang="en-US" dirty="0"/>
              <a:t>pip: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pip list</a:t>
            </a:r>
            <a:r>
              <a:rPr lang="en-US" dirty="0"/>
              <a:t> </a:t>
            </a:r>
            <a:r>
              <a:rPr lang="ru-RU" dirty="0"/>
              <a:t>- список установленных пакетов.</a:t>
            </a:r>
            <a:endParaRPr lang="en-US" dirty="0"/>
          </a:p>
          <a:p>
            <a:pPr marL="0" indent="0">
              <a:buNone/>
            </a:pPr>
            <a:r>
              <a:rPr lang="ru-RU" b="1" dirty="0" err="1">
                <a:solidFill>
                  <a:srgbClr val="0070C0"/>
                </a:solidFill>
              </a:rPr>
              <a:t>pip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b="1" dirty="0" err="1">
                <a:solidFill>
                  <a:srgbClr val="0070C0"/>
                </a:solidFill>
              </a:rPr>
              <a:t>help</a:t>
            </a:r>
            <a:r>
              <a:rPr lang="ru-RU" dirty="0"/>
              <a:t> - помощь по доступным командам.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pip uninstall &lt;</a:t>
            </a:r>
            <a:r>
              <a:rPr lang="ru-RU" b="1" dirty="0">
                <a:solidFill>
                  <a:srgbClr val="0070C0"/>
                </a:solidFill>
              </a:rPr>
              <a:t>имя</a:t>
            </a:r>
            <a:r>
              <a:rPr lang="en-US" b="1" dirty="0">
                <a:solidFill>
                  <a:srgbClr val="0070C0"/>
                </a:solidFill>
              </a:rPr>
              <a:t>&gt; </a:t>
            </a:r>
            <a:r>
              <a:rPr lang="en-US" dirty="0"/>
              <a:t>- </a:t>
            </a:r>
            <a:r>
              <a:rPr lang="ru-RU" dirty="0"/>
              <a:t>удаление пакета(</a:t>
            </a:r>
            <a:r>
              <a:rPr lang="ru-RU" dirty="0" err="1"/>
              <a:t>ов</a:t>
            </a:r>
            <a:r>
              <a:rPr lang="ru-RU" dirty="0"/>
              <a:t>).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25874AF-AC92-4B48-B562-338C85775F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77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FD05648-F42B-47D7-90D1-6594EE88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 </a:t>
            </a:r>
            <a:r>
              <a:rPr lang="en-US" dirty="0"/>
              <a:t>PyMorphy2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2606255-C769-4ECE-9873-503B618A2D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hlinkClick r:id="rId2"/>
              </a:rPr>
              <a:t>pymorphy2</a:t>
            </a:r>
            <a:r>
              <a:rPr lang="ru-RU" dirty="0"/>
              <a:t> написан на языке </a:t>
            </a:r>
            <a:r>
              <a:rPr lang="ru-RU" dirty="0" err="1"/>
              <a:t>Python</a:t>
            </a:r>
            <a:r>
              <a:rPr lang="ru-RU" dirty="0"/>
              <a:t> (работает под 2.7 и 3.3+). Он умеет:</a:t>
            </a:r>
          </a:p>
          <a:p>
            <a:pPr marL="0" indent="0">
              <a:buNone/>
            </a:pPr>
            <a:r>
              <a:rPr lang="en-US" dirty="0"/>
              <a:t>1) </a:t>
            </a:r>
            <a:r>
              <a:rPr lang="ru-RU" dirty="0"/>
              <a:t>приводить слово к нормальной форме (например, “люди -&gt; человек”, или “гулял -&gt; гулять”).</a:t>
            </a:r>
          </a:p>
          <a:p>
            <a:pPr marL="0" indent="0">
              <a:buNone/>
            </a:pPr>
            <a:r>
              <a:rPr lang="en-US" dirty="0"/>
              <a:t>2) </a:t>
            </a:r>
            <a:r>
              <a:rPr lang="ru-RU" dirty="0"/>
              <a:t>ставить слово в нужную форму. Например, ставить слово во множественное число, менять падеж слова и т.д.</a:t>
            </a:r>
          </a:p>
          <a:p>
            <a:pPr marL="0" indent="0">
              <a:buNone/>
            </a:pPr>
            <a:r>
              <a:rPr lang="en-US" dirty="0"/>
              <a:t>3) </a:t>
            </a:r>
            <a:r>
              <a:rPr lang="ru-RU" dirty="0"/>
              <a:t>возвращать грамматическую информацию о слове (число, род, падеж, часть речи и т.д.)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2BE0F4E-82FC-452F-8A04-1C47EC8874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31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586B4482-8DD7-4AF9-A775-E12AA7F0F687}"/>
              </a:ext>
            </a:extLst>
          </p:cNvPr>
          <p:cNvSpPr/>
          <p:nvPr/>
        </p:nvSpPr>
        <p:spPr>
          <a:xfrm>
            <a:off x="3123480" y="6287182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https://pymorphy2.readthedocs.io/en/latest/</a:t>
            </a:r>
          </a:p>
        </p:txBody>
      </p:sp>
    </p:spTree>
    <p:extLst>
      <p:ext uri="{BB962C8B-B14F-4D97-AF65-F5344CB8AC3E}">
        <p14:creationId xmlns:p14="http://schemas.microsoft.com/office/powerpoint/2010/main" val="3574218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E4B4017-6218-404B-A2A4-702C0ED2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 </a:t>
            </a:r>
            <a:r>
              <a:rPr lang="en-US" dirty="0"/>
              <a:t>PyMorphy2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41A9571-0123-4883-9CAB-90EB68DBB2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Установка: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pip install pymorphy2</a:t>
            </a:r>
            <a:endParaRPr lang="ru-RU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/>
              <a:t>Работа: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import </a:t>
            </a:r>
            <a:r>
              <a:rPr lang="en-US" dirty="0"/>
              <a:t>pymorphy2</a:t>
            </a:r>
          </a:p>
          <a:p>
            <a:pPr marL="0" indent="0">
              <a:buNone/>
            </a:pPr>
            <a:r>
              <a:rPr lang="en-US" dirty="0"/>
              <a:t>morph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pymorphy2.MorphAnalyzer()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 = </a:t>
            </a:r>
            <a:r>
              <a:rPr lang="en-US" dirty="0" err="1"/>
              <a:t>morph.parse</a:t>
            </a:r>
            <a:r>
              <a:rPr lang="en-US" dirty="0"/>
              <a:t>(‘</a:t>
            </a:r>
            <a:r>
              <a:rPr lang="ru-RU" dirty="0"/>
              <a:t>сделали')[0]</a:t>
            </a:r>
          </a:p>
          <a:p>
            <a:pPr marL="0" indent="0">
              <a:buNone/>
            </a:pPr>
            <a:r>
              <a:rPr lang="en-US" dirty="0" err="1"/>
              <a:t>p.normal_form</a:t>
            </a:r>
            <a:r>
              <a:rPr lang="en-US" dirty="0"/>
              <a:t>  </a:t>
            </a:r>
            <a:r>
              <a:rPr lang="en-US" i="1" dirty="0"/>
              <a:t># </a:t>
            </a:r>
            <a:r>
              <a:rPr lang="ru-RU" i="1" dirty="0"/>
              <a:t>сделать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ABDF2F5-7708-429F-867B-0F5DCE1055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767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76FE5E9-7F6A-458B-A7A4-CB6CCF40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 </a:t>
            </a:r>
            <a:r>
              <a:rPr lang="en-US" dirty="0"/>
              <a:t>PyMorphy2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56217D4-9EF3-429D-A9D7-9924F3E404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35280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dirty="0"/>
              <a:t>Parse</a:t>
            </a:r>
            <a:r>
              <a:rPr lang="ru-RU" dirty="0"/>
              <a:t> – возвращает список, что в списке?</a:t>
            </a:r>
          </a:p>
          <a:p>
            <a:pPr marL="0" indent="0">
              <a:buNone/>
            </a:pPr>
            <a:r>
              <a:rPr lang="en-US" dirty="0" err="1"/>
              <a:t>morph.parse</a:t>
            </a:r>
            <a:r>
              <a:rPr lang="en-US" dirty="0"/>
              <a:t>('</a:t>
            </a:r>
            <a:r>
              <a:rPr lang="ru-RU" dirty="0"/>
              <a:t>лечу’)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</a:rPr>
              <a:t>[</a:t>
            </a:r>
            <a:endParaRPr lang="ru-RU" sz="2000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000" dirty="0"/>
              <a:t>Parse(word='</a:t>
            </a:r>
            <a:r>
              <a:rPr lang="ru-RU" sz="2000" dirty="0"/>
              <a:t>лечу’,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tag=</a:t>
            </a:r>
            <a:r>
              <a:rPr lang="en-US" sz="2000" dirty="0" err="1"/>
              <a:t>OpencorporaTag</a:t>
            </a:r>
            <a:r>
              <a:rPr lang="en-US" sz="2000" dirty="0"/>
              <a:t>('</a:t>
            </a:r>
            <a:r>
              <a:rPr lang="en-US" sz="2000" dirty="0" err="1"/>
              <a:t>VERB,impf,intr</a:t>
            </a:r>
            <a:r>
              <a:rPr lang="en-US" sz="2000" dirty="0"/>
              <a:t> sing,1per,pres,indc’), </a:t>
            </a:r>
            <a:r>
              <a:rPr lang="ru-RU" sz="2000" dirty="0"/>
              <a:t>	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b="1" dirty="0" err="1"/>
              <a:t>normal_form</a:t>
            </a:r>
            <a:r>
              <a:rPr lang="en-US" sz="2000" b="1" dirty="0"/>
              <a:t>='</a:t>
            </a:r>
            <a:r>
              <a:rPr lang="ru-RU" sz="2000" b="1" dirty="0"/>
              <a:t>лететь’, 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score=0.5,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err="1"/>
              <a:t>methods_stack</a:t>
            </a:r>
            <a:r>
              <a:rPr lang="en-US" sz="2000" dirty="0"/>
              <a:t>=((&lt;</a:t>
            </a:r>
            <a:r>
              <a:rPr lang="en-US" sz="2000" dirty="0" err="1"/>
              <a:t>DictionaryAnalyzer</a:t>
            </a:r>
            <a:r>
              <a:rPr lang="en-US" sz="2000" dirty="0"/>
              <a:t>&gt;, '</a:t>
            </a:r>
            <a:r>
              <a:rPr lang="ru-RU" sz="2000" dirty="0"/>
              <a:t>лечу', 1861, 1),))</a:t>
            </a:r>
          </a:p>
          <a:p>
            <a:pPr marL="0" indent="0">
              <a:buNone/>
            </a:pPr>
            <a:r>
              <a:rPr lang="ru-RU" sz="2000" b="1" dirty="0">
                <a:solidFill>
                  <a:schemeClr val="accent3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000" dirty="0"/>
              <a:t>Parse(word='</a:t>
            </a:r>
            <a:r>
              <a:rPr lang="ru-RU" sz="2000" dirty="0"/>
              <a:t>лечу’, 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tag=</a:t>
            </a:r>
            <a:r>
              <a:rPr lang="en-US" sz="2000" dirty="0" err="1"/>
              <a:t>OpencorporaTag</a:t>
            </a:r>
            <a:r>
              <a:rPr lang="en-US" sz="2000" dirty="0"/>
              <a:t>('</a:t>
            </a:r>
            <a:r>
              <a:rPr lang="en-US" sz="2000" dirty="0" err="1"/>
              <a:t>VERB,impf,tran</a:t>
            </a:r>
            <a:r>
              <a:rPr lang="en-US" sz="2000" dirty="0"/>
              <a:t> sing,1per,pres,indc’),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b="1" dirty="0" err="1"/>
              <a:t>normal_form</a:t>
            </a:r>
            <a:r>
              <a:rPr lang="en-US" sz="2000" b="1" dirty="0"/>
              <a:t>='</a:t>
            </a:r>
            <a:r>
              <a:rPr lang="ru-RU" sz="2000" b="1" dirty="0"/>
              <a:t>лечить’, 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score=0.5,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err="1"/>
              <a:t>methods_stack</a:t>
            </a:r>
            <a:r>
              <a:rPr lang="en-US" sz="2000" dirty="0"/>
              <a:t>=((&lt;</a:t>
            </a:r>
            <a:r>
              <a:rPr lang="en-US" sz="2000" dirty="0" err="1"/>
              <a:t>DictionaryAnalyzer</a:t>
            </a:r>
            <a:r>
              <a:rPr lang="en-US" sz="2000" dirty="0"/>
              <a:t>&gt;, '</a:t>
            </a:r>
            <a:r>
              <a:rPr lang="ru-RU" sz="2000" dirty="0"/>
              <a:t>лечу', 1863, 1),))</a:t>
            </a:r>
          </a:p>
          <a:p>
            <a:pPr marL="0" indent="0">
              <a:buNone/>
            </a:pPr>
            <a:r>
              <a:rPr lang="ru-RU" sz="2000" b="1" dirty="0">
                <a:solidFill>
                  <a:schemeClr val="accent3"/>
                </a:solidFill>
              </a:rPr>
              <a:t>]</a:t>
            </a:r>
            <a:endParaRPr lang="en-US" sz="2000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BE8AA7A-C060-44C1-B7F3-F8D91EF59CC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099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7FF1C5-AA57-4EBE-8DB5-FC1500B6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Стоп-слова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7557D0A-C541-48B7-B0A6-510EA85457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Стоп-слова (иначе называемые шумовыми) – это слова, знаки, символы, которые самостоятельно не несут никакой смысловой нагрузки и просто игнорируются поисковыми системами при осуществлении ранжирования или индексации сайтов.</a:t>
            </a:r>
          </a:p>
          <a:p>
            <a:pPr marL="0" indent="0">
              <a:buNone/>
            </a:pPr>
            <a:r>
              <a:rPr lang="ru-RU" dirty="0"/>
              <a:t>Но которые, тем не менее, совершенно необходимы для нормального восприятия текста, его целостности, читабельности.</a:t>
            </a:r>
          </a:p>
          <a:p>
            <a:pPr marL="0" indent="0">
              <a:buNone/>
            </a:pPr>
            <a:r>
              <a:rPr lang="ru-RU" dirty="0"/>
              <a:t>К стоп-словам можно отнести предлоги, суффиксы</a:t>
            </a:r>
            <a:r>
              <a:rPr lang="ru-RU"/>
              <a:t>, </a:t>
            </a:r>
            <a:r>
              <a:rPr lang="ru-RU" smtClean="0"/>
              <a:t>междометия</a:t>
            </a:r>
            <a:r>
              <a:rPr lang="ru-RU" dirty="0"/>
              <a:t>, цифры, частицы и т. п.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AF98B64-282A-4A58-96BA-89E327C79B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270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2C6ABD2-F77F-46FB-A0F3-26ABC839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 запись файла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3218763-83AC-45E8-BEC7-67BB8E9C01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Чтение: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with</a:t>
            </a:r>
            <a:r>
              <a:rPr lang="en-US" dirty="0"/>
              <a:t> open(‘input.txt', 'r')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f: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read_data</a:t>
            </a:r>
            <a:r>
              <a:rPr lang="en-US" dirty="0"/>
              <a:t> = </a:t>
            </a:r>
            <a:r>
              <a:rPr lang="en-US" dirty="0" err="1"/>
              <a:t>f.read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Запись: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with</a:t>
            </a:r>
            <a:r>
              <a:rPr lang="en-US" dirty="0"/>
              <a:t> open(‘output.txt’, ‘w')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f: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f.write</a:t>
            </a:r>
            <a:r>
              <a:rPr lang="en-US" dirty="0"/>
              <a:t>(</a:t>
            </a:r>
            <a:r>
              <a:rPr lang="en-US" dirty="0" err="1"/>
              <a:t>write_data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D657ECA-70DC-4577-9EAB-3CD7D04233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161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AC0144F-4701-4E09-9135-EE81E5C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split()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B8B0A07-3320-40EB-956D-928E904F1C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/>
              <a:t>Ситнаксис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sz="2600" dirty="0" err="1"/>
              <a:t>str.split</a:t>
            </a:r>
            <a:r>
              <a:rPr lang="en-US" sz="2600" dirty="0"/>
              <a:t>(</a:t>
            </a:r>
            <a:r>
              <a:rPr lang="en-US" sz="2600" dirty="0" err="1"/>
              <a:t>sep</a:t>
            </a:r>
            <a:r>
              <a:rPr lang="en-US" sz="2600" dirty="0"/>
              <a:t>[, </a:t>
            </a:r>
            <a:r>
              <a:rPr lang="en-US" sz="2600" dirty="0" err="1"/>
              <a:t>maxsplit</a:t>
            </a:r>
            <a:r>
              <a:rPr lang="en-US" sz="2600" dirty="0"/>
              <a:t>]) -&gt; list</a:t>
            </a:r>
            <a:endParaRPr lang="ru-RU" sz="2600" dirty="0"/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en-US" sz="2600" b="1" dirty="0" err="1"/>
              <a:t>sep</a:t>
            </a:r>
            <a:r>
              <a:rPr lang="en-US" sz="2000" dirty="0"/>
              <a:t> – </a:t>
            </a:r>
            <a:r>
              <a:rPr lang="ru-RU" sz="2000" dirty="0"/>
              <a:t>Строка-разделитель, при помощи которой требуется разбить исходную строку. Может содержать как один, так и несколько символов. Если не указан, то используется специальный алгоритм разбиения, для которого разделителем считается последовательность пробельных символов.</a:t>
            </a:r>
          </a:p>
          <a:p>
            <a:pPr marL="0" indent="0">
              <a:buNone/>
            </a:pPr>
            <a:r>
              <a:rPr lang="en-US" sz="2600" b="1" dirty="0" err="1"/>
              <a:t>maxsplit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ru-RU" sz="2100" dirty="0"/>
              <a:t>Максимальное количество разбиений, которое требуется выполнить. Если </a:t>
            </a:r>
            <a:r>
              <a:rPr lang="ru-RU" sz="2100" b="1" dirty="0"/>
              <a:t>-1</a:t>
            </a:r>
            <a:r>
              <a:rPr lang="ru-RU" sz="2100" dirty="0"/>
              <a:t>, то количество разбиений не ограничено.</a:t>
            </a:r>
            <a:endParaRPr lang="en-US" sz="21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Пример: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'Hello, </a:t>
            </a:r>
            <a:r>
              <a:rPr lang="en-US" sz="2600" dirty="0" err="1"/>
              <a:t>world!'.split</a:t>
            </a:r>
            <a:r>
              <a:rPr lang="en-US" sz="2600" dirty="0"/>
              <a:t>() </a:t>
            </a:r>
            <a:r>
              <a:rPr lang="en-US" sz="2600" i="1" dirty="0"/>
              <a:t># ['Hello,', 'world!’]</a:t>
            </a:r>
            <a:endParaRPr lang="ru-RU" sz="2600" i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B9BCEDE-D715-455F-ABE8-75402B8C8EC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72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3C329E-D1B2-4633-B860-C4684F20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96" y="-387424"/>
            <a:ext cx="7467600" cy="1143000"/>
          </a:xfrm>
        </p:spPr>
        <p:txBody>
          <a:bodyPr/>
          <a:lstStyle/>
          <a:p>
            <a:r>
              <a:rPr lang="ru-RU" dirty="0"/>
              <a:t>Организационные моменты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D18D368-C2BB-44F5-A54D-D1F68270849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5496" y="786394"/>
            <a:ext cx="8363272" cy="58829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1 </a:t>
            </a:r>
            <a:r>
              <a:rPr lang="ru-RU" dirty="0" err="1"/>
              <a:t>лаба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Нормализация слов и удаление незначащих стоп-слов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Задание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Реализовать скрип на языке </a:t>
            </a:r>
            <a:r>
              <a:rPr lang="ru-RU" dirty="0" err="1"/>
              <a:t>Python</a:t>
            </a:r>
            <a:r>
              <a:rPr lang="ru-RU" dirty="0"/>
              <a:t>, который преобразует входной файл с текстом на естественном языке (художественное произведение) в набор слов в нормальной форме, исключая незначащие и стоп-слова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Вход</a:t>
            </a:r>
            <a:r>
              <a:rPr lang="ru-RU" dirty="0"/>
              <a:t>: файл с текстом (большой, например, художественное произведение)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Выход</a:t>
            </a:r>
            <a:r>
              <a:rPr lang="ru-RU" dirty="0"/>
              <a:t>: Файл со словами из текста в нормальной форме, с удаленным стоп-</a:t>
            </a:r>
            <a:r>
              <a:rPr lang="ru-RU" dirty="0" err="1"/>
              <a:t>словамии</a:t>
            </a:r>
            <a:r>
              <a:rPr lang="ru-RU" dirty="0"/>
              <a:t> знаками препинания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994A08B-D7A7-434A-AA62-79EB47D3F9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84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F6961C0-3E7C-4DBE-9C37-14411B81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баллы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5AF2E47-9C44-4901-898B-5017BCBA78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Дополнительные баллы можно получить за решение задач на </a:t>
            </a:r>
            <a:r>
              <a:rPr lang="en-US" dirty="0"/>
              <a:t>Checkio.org</a:t>
            </a:r>
          </a:p>
          <a:p>
            <a:r>
              <a:rPr lang="en-US" dirty="0"/>
              <a:t>Checkio.org – </a:t>
            </a:r>
            <a:r>
              <a:rPr lang="ru-RU" dirty="0"/>
              <a:t>сайт с задачи на </a:t>
            </a:r>
            <a:r>
              <a:rPr lang="en-US" dirty="0"/>
              <a:t>Python </a:t>
            </a:r>
            <a:r>
              <a:rPr lang="ru-RU" dirty="0"/>
              <a:t>и </a:t>
            </a:r>
            <a:r>
              <a:rPr lang="en-US" dirty="0"/>
              <a:t>JS (</a:t>
            </a:r>
            <a:r>
              <a:rPr lang="ru-RU" dirty="0"/>
              <a:t>нас интересует </a:t>
            </a:r>
            <a:r>
              <a:rPr lang="en-US" dirty="0"/>
              <a:t>Python)</a:t>
            </a:r>
            <a:endParaRPr lang="ru-RU" dirty="0"/>
          </a:p>
          <a:p>
            <a:r>
              <a:rPr lang="ru-RU" dirty="0"/>
              <a:t>Количество дополнительных баллов == вашему уровню в системе</a:t>
            </a:r>
          </a:p>
          <a:p>
            <a:r>
              <a:rPr lang="ru-RU" dirty="0"/>
              <a:t>Те, кто будет там решать задачи должен быть готов отвечать на вопросы по задачам (контроль самостоятельности выполнения)</a:t>
            </a:r>
          </a:p>
          <a:p>
            <a:r>
              <a:rPr lang="ru-RU" dirty="0"/>
              <a:t>Чтобы начать – нужно скинуть свой </a:t>
            </a:r>
            <a:r>
              <a:rPr lang="en-US" dirty="0"/>
              <a:t>email, </a:t>
            </a:r>
            <a:r>
              <a:rPr lang="ru-RU" dirty="0"/>
              <a:t>на него придет приглашение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CBE40FA-30DF-41A3-8EE5-BE37AC5DFA2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9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3C329E-D1B2-4633-B860-C4684F20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96" y="-387424"/>
            <a:ext cx="7467600" cy="1143000"/>
          </a:xfrm>
        </p:spPr>
        <p:txBody>
          <a:bodyPr/>
          <a:lstStyle/>
          <a:p>
            <a:r>
              <a:rPr lang="ru-RU" dirty="0"/>
              <a:t>Организационные моменты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D18D368-C2BB-44F5-A54D-D1F68270849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5496" y="786394"/>
            <a:ext cx="8363272" cy="58829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1 </a:t>
            </a:r>
            <a:r>
              <a:rPr lang="ru-RU" dirty="0" err="1"/>
              <a:t>лаба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Нормализация слов и удаление незначащих стоп-слов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Задание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Реализовать </a:t>
            </a:r>
            <a:r>
              <a:rPr lang="ru-RU" dirty="0" smtClean="0"/>
              <a:t>скрипт </a:t>
            </a:r>
            <a:r>
              <a:rPr lang="ru-RU" dirty="0"/>
              <a:t>на языке </a:t>
            </a:r>
            <a:r>
              <a:rPr lang="ru-RU" dirty="0" err="1"/>
              <a:t>Python</a:t>
            </a:r>
            <a:r>
              <a:rPr lang="ru-RU" dirty="0"/>
              <a:t>, который преобразует входной файл с текстом на естественном языке (художественное произведение) в набор слов в нормальной форме, исключая незначащие и стоп-слова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Вход</a:t>
            </a:r>
            <a:r>
              <a:rPr lang="ru-RU" dirty="0"/>
              <a:t>: файл с текстом (большой, например, художественное произведение)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Выход</a:t>
            </a:r>
            <a:r>
              <a:rPr lang="ru-RU" dirty="0"/>
              <a:t>: Файл со словами из текста в нормальной форме, с удаленным </a:t>
            </a:r>
            <a:r>
              <a:rPr lang="ru-RU" dirty="0" smtClean="0"/>
              <a:t>стоп-словами и </a:t>
            </a:r>
            <a:r>
              <a:rPr lang="ru-RU" dirty="0"/>
              <a:t>знаками препинания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994A08B-D7A7-434A-AA62-79EB47D3F9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36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3C329E-D1B2-4633-B860-C4684F20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96" y="-387424"/>
            <a:ext cx="7467600" cy="1143000"/>
          </a:xfrm>
        </p:spPr>
        <p:txBody>
          <a:bodyPr/>
          <a:lstStyle/>
          <a:p>
            <a:r>
              <a:rPr lang="ru-RU" dirty="0"/>
              <a:t>Организационные моменты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D18D368-C2BB-44F5-A54D-D1F68270849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5496" y="786394"/>
            <a:ext cx="8363272" cy="58109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2 </a:t>
            </a:r>
            <a:r>
              <a:rPr lang="ru-RU" dirty="0" err="1"/>
              <a:t>лаба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Векторное представление слов, Word2Vec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Задание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Реализовать скрип на языке </a:t>
            </a:r>
            <a:r>
              <a:rPr lang="ru-RU" dirty="0" err="1"/>
              <a:t>Python</a:t>
            </a:r>
            <a:r>
              <a:rPr lang="ru-RU" dirty="0"/>
              <a:t>, который преобразует входной файл с нормализованными словами (из </a:t>
            </a:r>
            <a:r>
              <a:rPr lang="ru-RU" dirty="0" err="1"/>
              <a:t>лабы</a:t>
            </a:r>
            <a:r>
              <a:rPr lang="ru-RU" dirty="0"/>
              <a:t> 1) в word2vec модель, проверить работоспособность модели запросами слов и получением ответов, то есть по запросу слова «папа» должны быть видны ближайшие слова вида «мама», «отец» и подобные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Вход</a:t>
            </a:r>
            <a:r>
              <a:rPr lang="ru-RU" dirty="0"/>
              <a:t>: файл нормализованными словами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Выход</a:t>
            </a:r>
            <a:r>
              <a:rPr lang="ru-RU" dirty="0"/>
              <a:t>: Word2Vec модель в виде файла.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994A08B-D7A7-434A-AA62-79EB47D3F9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6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3C329E-D1B2-4633-B860-C4684F20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96" y="-387424"/>
            <a:ext cx="7467600" cy="1143000"/>
          </a:xfrm>
        </p:spPr>
        <p:txBody>
          <a:bodyPr/>
          <a:lstStyle/>
          <a:p>
            <a:r>
              <a:rPr lang="ru-RU" dirty="0"/>
              <a:t>Организационные моменты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D18D368-C2BB-44F5-A54D-D1F68270849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5496" y="786394"/>
            <a:ext cx="8363272" cy="5306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3 </a:t>
            </a:r>
            <a:r>
              <a:rPr lang="ru-RU" dirty="0" err="1"/>
              <a:t>лаба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Классификатор </a:t>
            </a:r>
            <a:r>
              <a:rPr lang="ru-RU" dirty="0" err="1"/>
              <a:t>твиттов</a:t>
            </a:r>
            <a:r>
              <a:rPr lang="ru-RU" dirty="0"/>
              <a:t> на русском языке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Задание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Реализовать скрип на языке </a:t>
            </a:r>
            <a:r>
              <a:rPr lang="ru-RU" dirty="0" err="1"/>
              <a:t>Python</a:t>
            </a:r>
            <a:r>
              <a:rPr lang="ru-RU" dirty="0"/>
              <a:t>, который построит модель для классификации </a:t>
            </a:r>
            <a:r>
              <a:rPr lang="ru-RU" dirty="0" err="1"/>
              <a:t>твиттов</a:t>
            </a:r>
            <a:r>
              <a:rPr lang="ru-RU" dirty="0"/>
              <a:t> на русском языке (позитивный, негативный, нейтральный)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Вход</a:t>
            </a:r>
            <a:r>
              <a:rPr lang="ru-RU" dirty="0"/>
              <a:t>: модель Word2Vec, корпус </a:t>
            </a:r>
            <a:r>
              <a:rPr lang="ru-RU" dirty="0" err="1"/>
              <a:t>твиттов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Выход</a:t>
            </a:r>
            <a:r>
              <a:rPr lang="ru-RU" dirty="0"/>
              <a:t>: Модель, классифицирующая </a:t>
            </a:r>
            <a:r>
              <a:rPr lang="ru-RU" dirty="0" err="1"/>
              <a:t>твитты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994A08B-D7A7-434A-AA62-79EB47D3F9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00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ПО:</a:t>
            </a:r>
          </a:p>
          <a:p>
            <a:r>
              <a:rPr lang="en-US" dirty="0"/>
              <a:t>Python 3.</a:t>
            </a:r>
            <a:r>
              <a:rPr lang="ru-RU" dirty="0"/>
              <a:t>6</a:t>
            </a:r>
            <a:r>
              <a:rPr lang="en-US" dirty="0"/>
              <a:t>+   https://www.python.org/</a:t>
            </a:r>
          </a:p>
          <a:p>
            <a:r>
              <a:rPr lang="en-US" dirty="0" err="1"/>
              <a:t>PyCharm</a:t>
            </a:r>
            <a:r>
              <a:rPr lang="en-US" dirty="0"/>
              <a:t>   </a:t>
            </a:r>
            <a:r>
              <a:rPr lang="en-US" dirty="0">
                <a:hlinkClick r:id="rId2"/>
              </a:rPr>
              <a:t>https://www.jetbrains.com/pycharm/</a:t>
            </a:r>
            <a:endParaRPr lang="en-US" dirty="0"/>
          </a:p>
          <a:p>
            <a:r>
              <a:rPr lang="en-US" dirty="0"/>
              <a:t>repl.it – online </a:t>
            </a:r>
            <a:r>
              <a:rPr lang="ru-RU" dirty="0"/>
              <a:t>интерпретатор </a:t>
            </a:r>
            <a:r>
              <a:rPr lang="en-US" dirty="0"/>
              <a:t>Python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Книги:</a:t>
            </a:r>
          </a:p>
          <a:p>
            <a:r>
              <a:rPr lang="ru-RU" dirty="0"/>
              <a:t>Марк </a:t>
            </a:r>
            <a:r>
              <a:rPr lang="ru-RU" dirty="0" err="1"/>
              <a:t>Лутц</a:t>
            </a:r>
            <a:r>
              <a:rPr lang="ru-RU" dirty="0"/>
              <a:t>. Изучаем </a:t>
            </a:r>
            <a:r>
              <a:rPr lang="ru-RU" dirty="0" err="1"/>
              <a:t>Python</a:t>
            </a:r>
            <a:r>
              <a:rPr lang="ru-RU" dirty="0"/>
              <a:t>. 4-е издание</a:t>
            </a:r>
          </a:p>
          <a:p>
            <a:r>
              <a:rPr lang="en-US" dirty="0" err="1"/>
              <a:t>Swaroop</a:t>
            </a:r>
            <a:r>
              <a:rPr lang="en-US" dirty="0"/>
              <a:t> </a:t>
            </a:r>
            <a:r>
              <a:rPr lang="en-US" dirty="0" err="1"/>
              <a:t>Chitlur</a:t>
            </a:r>
            <a:r>
              <a:rPr lang="ru-RU" dirty="0"/>
              <a:t>. </a:t>
            </a:r>
            <a:r>
              <a:rPr lang="en-US" dirty="0"/>
              <a:t>A Byte of Python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74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Факты о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Высокоуровневый язык программирования</a:t>
            </a:r>
          </a:p>
          <a:p>
            <a:r>
              <a:rPr lang="ru-RU" dirty="0"/>
              <a:t>Интерпретируемый	</a:t>
            </a:r>
          </a:p>
          <a:p>
            <a:r>
              <a:rPr lang="ru-RU" dirty="0"/>
              <a:t>Динамическая типизация </a:t>
            </a:r>
          </a:p>
          <a:p>
            <a:r>
              <a:rPr lang="ru-RU" dirty="0"/>
              <a:t>Автоматическое управление памятью</a:t>
            </a:r>
            <a:endParaRPr lang="en-US" dirty="0"/>
          </a:p>
          <a:p>
            <a:r>
              <a:rPr lang="ru-RU" dirty="0"/>
              <a:t>Работает практически везде</a:t>
            </a:r>
          </a:p>
          <a:p>
            <a:r>
              <a:rPr lang="ru-RU" dirty="0"/>
              <a:t>Используется практически везде</a:t>
            </a:r>
          </a:p>
          <a:p>
            <a:r>
              <a:rPr lang="ru-RU" dirty="0"/>
              <a:t>Назван в честь шоу «Летающий цирк Монти </a:t>
            </a:r>
            <a:r>
              <a:rPr lang="ru-RU" dirty="0" err="1"/>
              <a:t>Пайтона</a:t>
            </a:r>
            <a:r>
              <a:rPr lang="ru-RU" dirty="0"/>
              <a:t>»</a:t>
            </a:r>
          </a:p>
          <a:p>
            <a:r>
              <a:rPr lang="ru-RU" dirty="0"/>
              <a:t>Решающее слово в развитии за «Великодушным пожизненным диктатором» Гвидо </a:t>
            </a:r>
            <a:r>
              <a:rPr lang="ru-RU" dirty="0" err="1"/>
              <a:t>ван</a:t>
            </a:r>
            <a:r>
              <a:rPr lang="ru-RU" dirty="0"/>
              <a:t> </a:t>
            </a:r>
            <a:r>
              <a:rPr lang="ru-RU" dirty="0" err="1"/>
              <a:t>Россумом</a:t>
            </a:r>
            <a:endParaRPr lang="ru-RU" dirty="0"/>
          </a:p>
          <a:p>
            <a:r>
              <a:rPr lang="ru-RU" dirty="0"/>
              <a:t>Очень крутой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062A7-36B3-4C62-9063-E9A2A502C3A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220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200</TotalTime>
  <Words>1348</Words>
  <Application>Microsoft Office PowerPoint</Application>
  <PresentationFormat>Экран (4:3)</PresentationFormat>
  <Paragraphs>301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Calibri</vt:lpstr>
      <vt:lpstr>Century Schoolbook</vt:lpstr>
      <vt:lpstr>Segoe Print</vt:lpstr>
      <vt:lpstr>Wingdings</vt:lpstr>
      <vt:lpstr>Wingdings 2</vt:lpstr>
      <vt:lpstr>Эркер</vt:lpstr>
      <vt:lpstr>Python</vt:lpstr>
      <vt:lpstr>Презентация PowerPoint</vt:lpstr>
      <vt:lpstr>Организационные моменты</vt:lpstr>
      <vt:lpstr>Дополнительные баллы</vt:lpstr>
      <vt:lpstr>Организационные моменты</vt:lpstr>
      <vt:lpstr>Организационные моменты</vt:lpstr>
      <vt:lpstr>Организационные моменты</vt:lpstr>
      <vt:lpstr>Используем</vt:lpstr>
      <vt:lpstr>Факты о Python</vt:lpstr>
      <vt:lpstr>Киллер-фичи Python</vt:lpstr>
      <vt:lpstr>The Zen of Python. import this.</vt:lpstr>
      <vt:lpstr>Отступы и комментарии</vt:lpstr>
      <vt:lpstr>Презентация PowerPoint</vt:lpstr>
      <vt:lpstr>Математика</vt:lpstr>
      <vt:lpstr>Строки</vt:lpstr>
      <vt:lpstr>Переменные</vt:lpstr>
      <vt:lpstr>Списки</vt:lpstr>
      <vt:lpstr>Цикл for</vt:lpstr>
      <vt:lpstr>Условия </vt:lpstr>
      <vt:lpstr>Цикл while</vt:lpstr>
      <vt:lpstr>Функции</vt:lpstr>
      <vt:lpstr>Задача</vt:lpstr>
      <vt:lpstr>Решение, шаг 1</vt:lpstr>
      <vt:lpstr>Решение, шаг 2</vt:lpstr>
      <vt:lpstr>Решение, шаг 3</vt:lpstr>
      <vt:lpstr>«Красивое» решение</vt:lpstr>
      <vt:lpstr>Теория для отчета первой лабы по Python</vt:lpstr>
      <vt:lpstr>Модули в Python</vt:lpstr>
      <vt:lpstr>Пакеты в Python</vt:lpstr>
      <vt:lpstr>Установка пакетов</vt:lpstr>
      <vt:lpstr>Пакет PyMorphy2</vt:lpstr>
      <vt:lpstr>Пакет PyMorphy2</vt:lpstr>
      <vt:lpstr>Пакет PyMorphy2</vt:lpstr>
      <vt:lpstr>Стоп-слова</vt:lpstr>
      <vt:lpstr>Чтение и запись файла в Python</vt:lpstr>
      <vt:lpstr>Функция split()</vt:lpstr>
      <vt:lpstr>Организационные моменты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Prothet</dc:creator>
  <cp:lastModifiedBy>Aleksey Alekseev</cp:lastModifiedBy>
  <cp:revision>21</cp:revision>
  <dcterms:created xsi:type="dcterms:W3CDTF">2017-03-08T23:12:38Z</dcterms:created>
  <dcterms:modified xsi:type="dcterms:W3CDTF">2018-03-16T15:04:40Z</dcterms:modified>
</cp:coreProperties>
</file>