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22D2A6E-7485-4E89-8FF2-8F68E4EBF57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E489C-F889-40A8-A2F1-A9FFF751B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6B26CB-F751-49DF-B55E-65C5FD01E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6FBC44-3DCA-4176-8658-AC1EC71B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7CC5-6B2C-4348-82B8-64FA63847BE9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8F4B-34C4-4A4A-938A-03CE5E70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715707-0429-41E7-82D9-2A898784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B10-01FF-4C88-8D0C-946BCDC19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33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D5D0A-829A-4C41-A5B8-84E97782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99CAFD-B1E4-4C57-9B13-65BEEFDE8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83236D-C208-4F49-96EC-9C1F7BE7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7CC5-6B2C-4348-82B8-64FA63847BE9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38B3CA-0218-4B4D-8024-7BD766CA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B82071-EC38-42FD-8434-C4F0BAD7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B10-01FF-4C88-8D0C-946BCDC19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73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52890F-8D49-4821-BF8C-5E4B626C5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92ED5D-0BA2-463D-AB5C-35EC1665A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672DEF-4312-4FF3-B043-844C4F39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7CC5-6B2C-4348-82B8-64FA63847BE9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C6EFE6-A4F6-457B-8029-97FC29B0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66479F-812D-4A0E-BD96-91742BDE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B10-01FF-4C88-8D0C-946BCDC19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61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442FA-DB3C-403E-977B-8CDA08EE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6D7DA-B5CE-4AD8-AC38-82787C16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3CCAAC-DDCE-4BF9-97C6-43939D02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7CC5-6B2C-4348-82B8-64FA63847BE9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F1F896-7431-437F-B527-8FC89E5B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A50EAF-E89B-410B-B10E-AFD0F718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B10-01FF-4C88-8D0C-946BCDC19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88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817F5-6C5B-4741-9D1F-FC462C6F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1F2A18-416A-4798-B962-08BB414F1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E98C1-AEDD-4093-A2C6-03488365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7CC5-6B2C-4348-82B8-64FA63847BE9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62FBF6-EB68-4F5D-B3C4-B47BA464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33CA89-A9F1-4630-B682-EAB986BC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B10-01FF-4C88-8D0C-946BCDC19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96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0AEBA-785A-401C-B5AB-9CA1840C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F0876-7178-477B-88EF-E7A4498CA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8A7A49-E72B-4417-A0E0-8FFDD7819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0DE11C-67F7-4572-80C3-FFE58B42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7CC5-6B2C-4348-82B8-64FA63847BE9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42B002-82BA-4275-A847-5C6FB54C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DFBCF2-9948-469F-B256-6B607EDB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B10-01FF-4C88-8D0C-946BCDC19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91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E73C1-BBEE-4F81-A724-DAC9F026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CA4FAC-FF2E-4C95-BB6D-44624F521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14EA2F-412D-4727-9B26-4C9DCA1F2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6F28BE-16E8-49D2-8C06-EC7857C51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67FABB-76B0-4FAF-AE3E-9B9CB86B4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CB3668-F303-4F97-A340-69699A28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7CC5-6B2C-4348-82B8-64FA63847BE9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99F245-0DBE-4BC0-ABD2-F9949828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77DE955-0E04-4F0C-B8A4-E5B8D4AA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B10-01FF-4C88-8D0C-946BCDC19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42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E9E34-28FA-41A6-988E-0FC50990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12B9AC-AC67-4909-A6A8-705E4CE0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7CC5-6B2C-4348-82B8-64FA63847BE9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EE2514-6F93-4B98-B459-0B6360A1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DC788C-23B7-408D-9BAD-15723BF3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B10-01FF-4C88-8D0C-946BCDC19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51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4765D3-9290-497B-A38D-D7688BA3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7CC5-6B2C-4348-82B8-64FA63847BE9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A3C0BB-0B3F-44CA-A278-5A12E21A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0FA98B-60AA-42C1-BF30-A42C76F2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B10-01FF-4C88-8D0C-946BCDC19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81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4C6DA-FC89-4CE2-8C18-576B03E6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0D9F64-06E4-4DED-882B-93333176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DD9EAC-B76B-4861-8C1C-D723AEAC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33E047-03E7-46CF-B600-3CDE8F2F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7CC5-6B2C-4348-82B8-64FA63847BE9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8F017-8552-4314-8BD1-A20FF667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C006F8-EE98-47DD-9453-079AE3A1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B10-01FF-4C88-8D0C-946BCDC19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71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EB8B0-432B-41A4-98D2-C723A401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A0A3C9-ACB1-43AE-880B-DA24C7F6C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B37262-FCD6-4925-AA22-989379081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F30C14-9D9A-4BA0-A089-C0D6D97F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7CC5-6B2C-4348-82B8-64FA63847BE9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0EAC38-BE82-4944-A3CD-4B10281B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763902-ECAD-41C4-A6BD-559D7283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B10-01FF-4C88-8D0C-946BCDC19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32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D7883-18AA-4809-87C6-998F2826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C87100-6931-4C90-B537-682538FE5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D9E887-FF38-44DF-8B63-04A9CF3C4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7CC5-6B2C-4348-82B8-64FA63847BE9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D98624-D9AA-4F16-A27D-F0C3FAEF9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8B9C7A-F771-4F30-92FA-E320742C2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8B10-01FF-4C88-8D0C-946BCDC192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60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tudy.mokor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hinelearning.ru/wiki/images/a/a9/Rysmyatova_report.pdf" TargetMode="External"/><Relationship Id="rId2" Type="http://schemas.openxmlformats.org/officeDocument/2006/relationships/hyperlink" Target="http://scikit-learn.org/stable/modules/generated/sklearn.ensemble.RandomForestClassifi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ngyptr/lstm-sentiment-analysis-keras" TargetMode="External"/><Relationship Id="rId4" Type="http://schemas.openxmlformats.org/officeDocument/2006/relationships/hyperlink" Target="https://vgpena.github.io/classifying-tweets-with-keras-and-tensorflow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107B8-7BDA-4237-B362-8DE046E5B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Лаб3 Анализ тональности текстов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1C6497-8AD7-43AA-AC9C-5E18056E7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94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344C-CDBD-46E4-82C8-2D037429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A451D2-C337-4B3A-9482-225A141AF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Реализовать классификатор для анализа тональности </a:t>
            </a:r>
            <a:r>
              <a:rPr lang="ru-RU" dirty="0" err="1"/>
              <a:t>твиттов</a:t>
            </a:r>
            <a:r>
              <a:rPr lang="ru-RU" dirty="0"/>
              <a:t> на русском языке с использованием </a:t>
            </a:r>
            <a:r>
              <a:rPr lang="en-US" dirty="0"/>
              <a:t>Word2Vec</a:t>
            </a:r>
            <a:r>
              <a:rPr lang="ru-RU" dirty="0"/>
              <a:t>. Классификатор поддерживает два класса – позитивный и негативный</a:t>
            </a:r>
            <a:r>
              <a:rPr lang="en-US" dirty="0"/>
              <a:t>. </a:t>
            </a:r>
            <a:r>
              <a:rPr lang="ru-RU" dirty="0"/>
              <a:t>В результате классификатор должен выдавать класс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твитта</a:t>
            </a:r>
            <a:r>
              <a:rPr lang="ru-RU" dirty="0"/>
              <a:t> и его «уверенность» (от 0 до 1). </a:t>
            </a:r>
          </a:p>
          <a:p>
            <a:pPr marL="0" indent="0">
              <a:buNone/>
            </a:pPr>
            <a:r>
              <a:rPr lang="ru-RU" dirty="0"/>
              <a:t>Необходимо оценить модель по метрике </a:t>
            </a:r>
            <a:r>
              <a:rPr lang="en-US" dirty="0"/>
              <a:t>accuracy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760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5FF57-6A97-4897-8B36-C5249F86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и метрика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156506-ECA8-42C0-B9FB-3F18DEE3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База размеченных (не очень хорошо) </a:t>
            </a:r>
            <a:r>
              <a:rPr lang="ru-RU" dirty="0" err="1"/>
              <a:t>твиттов</a:t>
            </a:r>
            <a:r>
              <a:rPr lang="ru-RU" dirty="0"/>
              <a:t>: </a:t>
            </a:r>
            <a:r>
              <a:rPr lang="en-US" dirty="0">
                <a:hlinkClick r:id="rId2"/>
              </a:rPr>
              <a:t>http://study.mokoron.com/</a:t>
            </a:r>
            <a:r>
              <a:rPr lang="ru-RU" dirty="0"/>
              <a:t> (можно брать другие если найдете)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FD1D28-99B2-461E-87C2-2C9CC22E7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" y="3146378"/>
            <a:ext cx="9572625" cy="2257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11531C86-A279-4715-A9F6-1FB69056D3AE}"/>
                  </a:ext>
                </a:extLst>
              </p:cNvPr>
              <p:cNvSpPr/>
              <p:nvPr/>
            </p:nvSpPr>
            <p:spPr>
              <a:xfrm>
                <a:off x="2896998" y="5748261"/>
                <a:ext cx="6096000" cy="7731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222222"/>
                          </a:solidFill>
                          <a:effectLst/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pt-BR" b="0" i="1" smtClean="0">
                          <a:solidFill>
                            <a:srgbClr val="222222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b="0" i="1" smtClean="0">
                          <a:solidFill>
                            <a:srgbClr val="222222"/>
                          </a:solidFill>
                          <a:effectLst/>
                          <a:latin typeface="Cambria Math" panose="02040503050406030204" pitchFamily="18" charset="0"/>
                        </a:rPr>
                        <m:t>𝐴𝐶𝐶</m:t>
                      </m:r>
                      <m:r>
                        <a:rPr lang="pt-BR" b="0" i="1" smtClean="0">
                          <a:solidFill>
                            <a:srgbClr val="222222"/>
                          </a:solidFill>
                          <a:effectLst/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2222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</a:rPr>
                            <m:t>Σ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</a:rPr>
                            <m:t>True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</a:rPr>
                            <m:t>positive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</a:rPr>
                            <m:t> +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</a:rPr>
                            <m:t>Σ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</a:rPr>
                            <m:t>True</m:t>
                          </m:r>
                          <m:r>
                            <m:rPr>
                              <m:nor/>
                            </m:rPr>
                            <a:rPr lang="ru-RU" b="0" i="0" dirty="0" smtClean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</a:rPr>
                            <m:t>negative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</a:rPr>
                            <m:t>Σ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222222"/>
                              </a:solidFill>
                              <a:effectLst/>
                              <a:latin typeface="Arial" panose="020B0604020202020204" pitchFamily="34" charset="0"/>
                            </a:rPr>
                            <m:t>population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11531C86-A279-4715-A9F6-1FB69056D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998" y="5748261"/>
                <a:ext cx="6096000" cy="7731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61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6DEE1-D67E-407E-84C9-E8360FF1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правильно оценить?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14D9E6-6238-4F56-9606-54F8B1F43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Чтобы правильно оценить – разделите свои данные на две группы в соотношении, например, 80/20. На 80 обучаете классификатор, на 20 – проверяется и считаете </a:t>
            </a:r>
            <a:r>
              <a:rPr lang="en-US" dirty="0"/>
              <a:t>accuracy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083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DDE5D-50E9-4112-9A71-C33015DC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686B9-9582-4765-AA55-6C0635505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Максимум – 13 баллов</a:t>
            </a:r>
          </a:p>
          <a:p>
            <a:pPr marL="0" indent="0">
              <a:buNone/>
            </a:pPr>
            <a:r>
              <a:rPr lang="ru-RU" dirty="0"/>
              <a:t>8 – если реализуете классификатор который приведен здесь</a:t>
            </a:r>
          </a:p>
          <a:p>
            <a:pPr marL="0" indent="0">
              <a:buNone/>
            </a:pPr>
            <a:r>
              <a:rPr lang="ru-RU" dirty="0"/>
              <a:t>11 – если реализуете любой другой классификатор (можно даже без </a:t>
            </a:r>
            <a:r>
              <a:rPr lang="en-US" dirty="0"/>
              <a:t>Word2Vec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b="1" dirty="0"/>
              <a:t>И</a:t>
            </a:r>
            <a:r>
              <a:rPr lang="ru-RU" dirty="0"/>
              <a:t> сравните с приведенным здесь </a:t>
            </a:r>
            <a:r>
              <a:rPr lang="ru-RU" b="1" dirty="0"/>
              <a:t>И</a:t>
            </a:r>
            <a:r>
              <a:rPr lang="ru-RU" dirty="0"/>
              <a:t> ваш окажется лучше</a:t>
            </a:r>
          </a:p>
          <a:p>
            <a:pPr marL="0" indent="0">
              <a:buNone/>
            </a:pPr>
            <a:r>
              <a:rPr lang="ru-RU" dirty="0"/>
              <a:t>13 – если реализуете классификатор на основе рекуррентных нейронных сетей</a:t>
            </a:r>
          </a:p>
        </p:txBody>
      </p:sp>
    </p:spTree>
    <p:extLst>
      <p:ext uri="{BB962C8B-B14F-4D97-AF65-F5344CB8AC3E}">
        <p14:creationId xmlns:p14="http://schemas.microsoft.com/office/powerpoint/2010/main" val="339447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E8BB7-93B9-4A50-874B-0467FA40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97330" cy="1325563"/>
          </a:xfrm>
        </p:spPr>
        <p:txBody>
          <a:bodyPr/>
          <a:lstStyle/>
          <a:p>
            <a:pPr algn="ctr"/>
            <a:r>
              <a:rPr lang="ru-RU" dirty="0"/>
              <a:t>Классификатор на примере случайного леса</a:t>
            </a:r>
          </a:p>
        </p:txBody>
      </p:sp>
      <p:pic>
        <p:nvPicPr>
          <p:cNvPr id="1026" name="Picture 2" descr="ÐÐ°ÑÑÐ¸Ð½ÐºÐ¸ Ð¿Ð¾ Ð·Ð°Ð¿ÑÐ¾ÑÑ Ð¼Ð°ÑÐ¸Ð½Ð½Ð¾Ðµ Ð¾Ð±ÑÑÐµÐ½Ð¸Ðµ Ð±ÑÐ¸Ð½Ðº">
            <a:extLst>
              <a:ext uri="{FF2B5EF4-FFF2-40B4-BE49-F238E27FC236}">
                <a16:creationId xmlns:a16="http://schemas.microsoft.com/office/drawing/2014/main" id="{FBDC3F54-7923-4409-AA79-B20FEF613A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03" y="1791356"/>
            <a:ext cx="308293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E89741-6299-49BA-A2F4-4E94AB5BEAA5}"/>
              </a:ext>
            </a:extLst>
          </p:cNvPr>
          <p:cNvSpPr txBox="1"/>
          <p:nvPr/>
        </p:nvSpPr>
        <p:spPr>
          <a:xfrm>
            <a:off x="1073103" y="6243362"/>
            <a:ext cx="412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Страницы 268-273 (</a:t>
            </a:r>
            <a:r>
              <a:rPr lang="en-US" dirty="0"/>
              <a:t>Word2Vec </a:t>
            </a:r>
            <a:r>
              <a:rPr lang="ru-RU" dirty="0"/>
              <a:t>признаки)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8225F-1C68-442B-9044-6DACC49E5EB6}"/>
              </a:ext>
            </a:extLst>
          </p:cNvPr>
          <p:cNvSpPr txBox="1"/>
          <p:nvPr/>
        </p:nvSpPr>
        <p:spPr>
          <a:xfrm>
            <a:off x="5450632" y="1728745"/>
            <a:ext cx="621407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Идея: </a:t>
            </a:r>
            <a:br>
              <a:rPr lang="ru-RU" dirty="0"/>
            </a:br>
            <a:r>
              <a:rPr lang="ru-RU" dirty="0"/>
              <a:t>на входе у нас много </a:t>
            </a:r>
            <a:r>
              <a:rPr lang="ru-RU" dirty="0" err="1"/>
              <a:t>твиттов</a:t>
            </a:r>
            <a:endParaRPr lang="ru-RU" dirty="0"/>
          </a:p>
          <a:p>
            <a:r>
              <a:rPr lang="ru-RU" dirty="0"/>
              <a:t>на выходе классификатор</a:t>
            </a:r>
            <a:br>
              <a:rPr lang="ru-RU" dirty="0"/>
            </a:br>
            <a:r>
              <a:rPr lang="ru-RU" dirty="0"/>
              <a:t>1. нормализуем </a:t>
            </a:r>
            <a:r>
              <a:rPr lang="ru-RU" dirty="0" err="1"/>
              <a:t>твитты</a:t>
            </a:r>
            <a:r>
              <a:rPr lang="ru-RU" dirty="0"/>
              <a:t>: мама мыла раму </a:t>
            </a:r>
            <a:r>
              <a:rPr lang="en-US" dirty="0"/>
              <a:t>-&gt; </a:t>
            </a:r>
            <a:r>
              <a:rPr lang="ru-RU" dirty="0"/>
              <a:t>мама мыть рама</a:t>
            </a:r>
          </a:p>
          <a:p>
            <a:r>
              <a:rPr lang="ru-RU" dirty="0"/>
              <a:t>2. заменяем каждое слово на его вектор из </a:t>
            </a:r>
            <a:r>
              <a:rPr lang="en-US" dirty="0"/>
              <a:t>Word2Vec:</a:t>
            </a:r>
          </a:p>
          <a:p>
            <a:r>
              <a:rPr lang="ru-RU" dirty="0"/>
              <a:t>мама мыть рама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&gt; [[1.3,2.1,0.2], [1.7,1.1,-0.7], [0.3,3.1,0.1]]</a:t>
            </a:r>
          </a:p>
          <a:p>
            <a:r>
              <a:rPr lang="en-US" dirty="0"/>
              <a:t>3. </a:t>
            </a:r>
            <a:r>
              <a:rPr lang="ru-RU" dirty="0"/>
              <a:t>Находим «средний» вектор: </a:t>
            </a:r>
          </a:p>
          <a:p>
            <a:r>
              <a:rPr lang="en-US" dirty="0"/>
              <a:t>[[1.3,2.1,0.2], [1.7,1.1,-0.7], [0.3,3.1,0.1]]</a:t>
            </a:r>
            <a:r>
              <a:rPr lang="ru-RU" dirty="0"/>
              <a:t> -</a:t>
            </a:r>
            <a:r>
              <a:rPr lang="en-US" dirty="0"/>
              <a:t>&gt; [1.1, 2.1, -0.13]</a:t>
            </a:r>
          </a:p>
          <a:p>
            <a:r>
              <a:rPr lang="en-US" dirty="0"/>
              <a:t>4. </a:t>
            </a:r>
            <a:r>
              <a:rPr lang="ru-RU" dirty="0"/>
              <a:t>Полученные данные это наш </a:t>
            </a:r>
            <a:r>
              <a:rPr lang="en-US" dirty="0"/>
              <a:t>“X”</a:t>
            </a:r>
            <a:r>
              <a:rPr lang="ru-RU" dirty="0"/>
              <a:t>, классы положительный и</a:t>
            </a:r>
          </a:p>
          <a:p>
            <a:r>
              <a:rPr lang="ru-RU" dirty="0"/>
              <a:t>Отрицательный – это наш </a:t>
            </a:r>
            <a:r>
              <a:rPr lang="en-US" dirty="0"/>
              <a:t>“Y”</a:t>
            </a:r>
            <a:r>
              <a:rPr lang="ru-RU" dirty="0"/>
              <a:t>.</a:t>
            </a:r>
          </a:p>
          <a:p>
            <a:r>
              <a:rPr lang="ru-RU" dirty="0"/>
              <a:t>5. Наша задача, по </a:t>
            </a:r>
            <a:r>
              <a:rPr lang="en-US" dirty="0"/>
              <a:t>X </a:t>
            </a:r>
            <a:r>
              <a:rPr lang="ru-RU" dirty="0"/>
              <a:t>предсказывать </a:t>
            </a:r>
            <a:r>
              <a:rPr lang="en-US" dirty="0"/>
              <a:t>Y</a:t>
            </a:r>
          </a:p>
          <a:p>
            <a:endParaRPr lang="en-US" dirty="0"/>
          </a:p>
          <a:p>
            <a:r>
              <a:rPr lang="ru-RU" dirty="0"/>
              <a:t>Случайный лес:</a:t>
            </a:r>
          </a:p>
          <a:p>
            <a:r>
              <a:rPr lang="en-US" dirty="0"/>
              <a:t>model = 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n_estimators</a:t>
            </a:r>
            <a:r>
              <a:rPr lang="en-US" dirty="0"/>
              <a:t>=100, </a:t>
            </a:r>
            <a:r>
              <a:rPr lang="en-US" dirty="0" err="1"/>
              <a:t>n_jobs</a:t>
            </a:r>
            <a:r>
              <a:rPr lang="en-US" dirty="0"/>
              <a:t>=-1)</a:t>
            </a:r>
          </a:p>
          <a:p>
            <a:r>
              <a:rPr lang="en-US" dirty="0" err="1"/>
              <a:t>model.fit</a:t>
            </a:r>
            <a:r>
              <a:rPr lang="en-US" dirty="0"/>
              <a:t>(x, y)</a:t>
            </a:r>
          </a:p>
          <a:p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test_x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71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1033C-5218-4CD3-85DF-CAB39C81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E3648F-F375-42CD-8034-B34845A4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Случайный лес </a:t>
            </a:r>
            <a:r>
              <a:rPr lang="en-US" dirty="0">
                <a:hlinkClick r:id="rId2"/>
              </a:rPr>
              <a:t>http://scikit-learn.org/stable/modules/generated/sklearn.ensemble.RandomForestClassifier.html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Обзорная презентация: </a:t>
            </a:r>
            <a:r>
              <a:rPr lang="en-US" dirty="0">
                <a:hlinkClick r:id="rId3"/>
              </a:rPr>
              <a:t>http://www.machinelearning.ru/wiki/images/a/a9/Rysmyatova_report.pdf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Классификатор на </a:t>
            </a:r>
            <a:r>
              <a:rPr lang="ru-RU" dirty="0" err="1"/>
              <a:t>полносвязной</a:t>
            </a:r>
            <a:r>
              <a:rPr lang="ru-RU" dirty="0"/>
              <a:t> нейросети: </a:t>
            </a:r>
            <a:r>
              <a:rPr lang="en-US" dirty="0">
                <a:hlinkClick r:id="rId4"/>
              </a:rPr>
              <a:t>https://vgpena.github.io/classifying-tweets-with-keras-and-tensorflow/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Пример с рекуррентными сетями </a:t>
            </a:r>
            <a:r>
              <a:rPr lang="en-US" dirty="0">
                <a:hlinkClick r:id="rId5"/>
              </a:rPr>
              <a:t>https://www.kaggle.com/ngyptr/lstm-sentiment-analysis-keras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Ключевые слова для поиска: анализ тональности, текстовые классификаторы, </a:t>
            </a:r>
            <a:r>
              <a:rPr lang="en-US" dirty="0"/>
              <a:t>deep learning text classification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51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ADF50-66E5-4241-B7BA-3F32565E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0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CheckIO</a:t>
            </a:r>
            <a:r>
              <a:rPr lang="ru-RU" sz="3600" dirty="0"/>
              <a:t>, на следующее занятие отчитать задач: Количество баллов минус 1 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039FEA1-4885-4F37-82CC-B0EC9D6E9D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15847"/>
              </p:ext>
            </p:extLst>
          </p:nvPr>
        </p:nvGraphicFramePr>
        <p:xfrm>
          <a:off x="838200" y="1190556"/>
          <a:ext cx="9127221" cy="5456823"/>
        </p:xfrm>
        <a:graphic>
          <a:graphicData uri="http://schemas.openxmlformats.org/drawingml/2006/table">
            <a:tbl>
              <a:tblPr/>
              <a:tblGrid>
                <a:gridCol w="3941304">
                  <a:extLst>
                    <a:ext uri="{9D8B030D-6E8A-4147-A177-3AD203B41FA5}">
                      <a16:colId xmlns:a16="http://schemas.microsoft.com/office/drawing/2014/main" val="1323837854"/>
                    </a:ext>
                  </a:extLst>
                </a:gridCol>
                <a:gridCol w="1728639">
                  <a:extLst>
                    <a:ext uri="{9D8B030D-6E8A-4147-A177-3AD203B41FA5}">
                      <a16:colId xmlns:a16="http://schemas.microsoft.com/office/drawing/2014/main" val="1155316588"/>
                    </a:ext>
                  </a:extLst>
                </a:gridCol>
                <a:gridCol w="1728639">
                  <a:extLst>
                    <a:ext uri="{9D8B030D-6E8A-4147-A177-3AD203B41FA5}">
                      <a16:colId xmlns:a16="http://schemas.microsoft.com/office/drawing/2014/main" val="2635303355"/>
                    </a:ext>
                  </a:extLst>
                </a:gridCol>
                <a:gridCol w="1728639">
                  <a:extLst>
                    <a:ext uri="{9D8B030D-6E8A-4147-A177-3AD203B41FA5}">
                      <a16:colId xmlns:a16="http://schemas.microsoft.com/office/drawing/2014/main" val="3442137890"/>
                    </a:ext>
                  </a:extLst>
                </a:gridCol>
              </a:tblGrid>
              <a:tr h="312549">
                <a:tc>
                  <a:txBody>
                    <a:bodyPr/>
                    <a:lstStyle/>
                    <a:p>
                      <a:pPr rtl="0" fontAlgn="b"/>
                      <a:r>
                        <a:rPr lang="ru-RU" sz="1200" dirty="0" err="1">
                          <a:effectLst/>
                        </a:rPr>
                        <a:t>Фио</a:t>
                      </a:r>
                      <a:endParaRPr lang="ru-RU" sz="12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effectLst/>
                        </a:rPr>
                        <a:t>checkio</a:t>
                      </a:r>
                      <a:endParaRPr lang="en-US" sz="12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052681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Бадаев Александр Энверович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013265"/>
                  </a:ext>
                </a:extLst>
              </a:tr>
              <a:tr h="166422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Буриков Антон Алексеевич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95430"/>
                  </a:ext>
                </a:extLst>
              </a:tr>
              <a:tr h="166422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Васильев Павел Михайлович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470019"/>
                  </a:ext>
                </a:extLst>
              </a:tr>
              <a:tr h="166422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Горбачев Павел Александрович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08902"/>
                  </a:ext>
                </a:extLst>
              </a:tr>
              <a:tr h="166422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 dirty="0">
                          <a:effectLst/>
                        </a:rPr>
                        <a:t>Долганова Анна Сергеевна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348348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Косов Андрей Васильевич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073801"/>
                  </a:ext>
                </a:extLst>
              </a:tr>
              <a:tr h="166422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Крылов Михаил Андреевич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361529"/>
                  </a:ext>
                </a:extLst>
              </a:tr>
              <a:tr h="166422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Леонтьева Мария Владимировна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242465"/>
                  </a:ext>
                </a:extLst>
              </a:tr>
              <a:tr h="166422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Ложеницина Анастасия Вячеславовна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84713"/>
                  </a:ext>
                </a:extLst>
              </a:tr>
              <a:tr h="166422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Манихин Игорь Андреевич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255496"/>
                  </a:ext>
                </a:extLst>
              </a:tr>
              <a:tr h="166422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Нагин Кирилл Денисович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773250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Рент Вячеслав Эдуардович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911997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Симонян Анна Борисовна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356282"/>
                  </a:ext>
                </a:extLst>
              </a:tr>
              <a:tr h="166422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Соболев Вадим Олегович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542087"/>
                  </a:ext>
                </a:extLst>
              </a:tr>
              <a:tr h="166422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Толокин Дмитрий Сергеевич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759020"/>
                  </a:ext>
                </a:extLst>
              </a:tr>
              <a:tr h="166422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Харина Алина Сергеевна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830365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Бадаев Александр Энверович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80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170008"/>
                  </a:ext>
                </a:extLst>
              </a:tr>
              <a:tr h="166422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>
                          <a:effectLst/>
                        </a:rPr>
                        <a:t>Буриков Антон Алексеевич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943059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rtl="0" fontAlgn="b"/>
                      <a:r>
                        <a:rPr lang="ru-RU" sz="1400" dirty="0">
                          <a:effectLst/>
                        </a:rPr>
                        <a:t>Васильев Павел Михайлович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800" dirty="0">
                        <a:effectLst/>
                      </a:endParaRPr>
                    </a:p>
                  </a:txBody>
                  <a:tcPr marL="15222" marR="15222" marT="10148" marB="1014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228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804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10835</TotalTime>
  <Words>357</Words>
  <Application>Microsoft Office PowerPoint</Application>
  <PresentationFormat>Широкоэкранный</PresentationFormat>
  <Paragraphs>78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Тема Office</vt:lpstr>
      <vt:lpstr>Лаб3 Анализ тональности текстов</vt:lpstr>
      <vt:lpstr>Задание </vt:lpstr>
      <vt:lpstr>Данные и метрика</vt:lpstr>
      <vt:lpstr>Как правильно оценить?</vt:lpstr>
      <vt:lpstr>Баллы</vt:lpstr>
      <vt:lpstr>Классификатор на примере случайного леса</vt:lpstr>
      <vt:lpstr>Материалы</vt:lpstr>
      <vt:lpstr>CheckIO, на следующее занятие отчитать задач: Количество баллов минус 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Лаб3 Анализ тональности текстов</dc:title>
  <dc:creator>Алексей Алексеев</dc:creator>
  <cp:lastModifiedBy>Алексей Алексеев</cp:lastModifiedBy>
  <cp:revision>12</cp:revision>
  <dcterms:created xsi:type="dcterms:W3CDTF">2018-04-14T09:17:23Z</dcterms:created>
  <dcterms:modified xsi:type="dcterms:W3CDTF">2018-05-17T17:53:01Z</dcterms:modified>
</cp:coreProperties>
</file>