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70" r:id="rId8"/>
    <p:sldId id="258" r:id="rId9"/>
    <p:sldId id="262" r:id="rId10"/>
    <p:sldId id="260" r:id="rId11"/>
    <p:sldId id="259" r:id="rId12"/>
    <p:sldId id="263" r:id="rId13"/>
    <p:sldId id="264" r:id="rId14"/>
    <p:sldId id="274" r:id="rId15"/>
    <p:sldId id="276" r:id="rId16"/>
    <p:sldId id="265" r:id="rId17"/>
    <p:sldId id="269" r:id="rId18"/>
    <p:sldId id="279" r:id="rId19"/>
    <p:sldId id="271" r:id="rId20"/>
    <p:sldId id="272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C0D0C-3589-42E7-AA4C-D8BED4DC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4FE783-D50B-4ED4-BEDA-2ADA6A29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786C7-9D70-4885-8E7B-4671D188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0DAA2-68EA-484F-9C61-9076DB29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E23C9-F230-42D0-863D-DE5CBA5A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3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8C961-1E1F-4B2D-8561-7F117DA9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83C2D7-B8F4-41DF-B1AC-BDF5C8FD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098EA-4D71-454F-8AD2-D8208F4C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A80B8-7466-4631-9243-8940A415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AC2A8-1366-4AA5-9DF9-25D4A080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12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100551-DCD7-4BCD-8399-4FFBF1958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956C49-EDED-4E87-A6A9-5A1606C5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3A187-1638-4997-A1CF-2D94A6F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C977BA-7585-473F-B359-34371FF7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5026E-4982-4411-B644-614B6FF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7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B1A9-A1A4-449F-84D6-D7912A12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8ED9E-9C7F-445A-8ECF-E9BEC541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3B213-C8BF-47DB-9DD5-AC571098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E24A2-F4F1-4C04-82A6-3B189B91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8AB91-0916-44C6-9D90-05174584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AABB8-29A4-4759-9A27-B86408C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67EA0-2286-4572-ADB8-BE5B996C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1E5F8-7E11-4332-81BE-104A8118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C003-8881-425E-9484-3F8F17F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F1AD7-D961-4BCE-8BC5-0A31EE75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BA6FD-EE1D-413C-A24D-F4E35092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E20C1-1BAC-4938-9E91-F7BEDF79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68095-88B2-4E31-8D46-C4CD02B4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2F888-ABA4-425B-BC4C-58C52BD8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293B-EF57-4AAA-932D-2CDFCF60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66BEDF-C21D-48DE-9167-16529390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67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C7D3D-F9D5-4F96-BE4F-B131B619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B98E5-CD3D-4288-A24E-7DCE41BC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4DEF20-6F40-4F5E-B4F9-2A1DAA8B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581DA-170D-4BC6-A54E-A819BD78A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AB1A0-538A-49B4-B94E-70E711D4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F0046C-B82B-4939-BD83-7D918246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4C7610-0378-4ECD-B0E2-5A908C8D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E74BF1-8D29-48E6-AFCF-1D56D44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9006C-32E8-4D6C-B7E6-F3C0A51F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E4771B-B0DE-4214-9957-A898A228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094D05-49A2-4C34-8FCB-56577E34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1E923A-26E1-4F85-8A36-7AD25064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BF55F-B97A-4975-BD71-129A16DA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A92DC8-28BD-4062-8C74-ED55D7B5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61C9E-0DB6-4635-B957-E46EEE6C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77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729C8-9C6D-4470-A28E-A8DA7400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5AB2B-284B-4442-981C-286F861A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E70FD-03D7-4D2C-8FE4-E7D17EBF3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3F2148-E756-4D16-A2B7-089E3192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7AA484-38D9-4BB6-B8FF-953C1C14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FA7EA1-2FDB-4E6E-B021-C0AAF7D4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2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8CA0A-79E4-41EE-BE7A-42790441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DD61C0-D1DB-4AC9-804A-8374643A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F097FD-734C-41C3-AD16-AC6D66AC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987C2-2AE1-4D3F-BF3A-D6F599A7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BEBDA9-8DAA-4A81-8BD8-562F9F51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B65E1-FFDC-4A3E-9D7F-D670FA78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CB441-7F9B-4745-8DBA-CBEEF6CD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A783E5-1642-465B-A5DE-CC4D1104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2BEAB-C191-42A5-B3D7-AFC97C6E0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6F2D-A324-424B-B747-1CC87D8C216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EF4F2-7525-4C4E-810E-C8E76E22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B6D96-7B5B-4A89-BBF3-A6415D56B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0E24-CE00-4A9D-A510-D0097B6E3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models/word2vec.html" TargetMode="External"/><Relationship Id="rId2" Type="http://schemas.openxmlformats.org/officeDocument/2006/relationships/hyperlink" Target="https://radimrehurek.com/gensi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49215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www.tensorflow.org/tutorials/word2vec" TargetMode="External"/><Relationship Id="rId4" Type="http://schemas.openxmlformats.org/officeDocument/2006/relationships/hyperlink" Target="http://www.machinelearning.ru/wiki/images/b/b3/Word2Vec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5866-4156-46E4-BAE5-96A7307EA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 lab2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F9D895-C8D3-4D12-8D54-0EDF19EC7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61A09-6566-4648-ABA5-403C1F6B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</a:t>
            </a:r>
            <a:r>
              <a:rPr lang="en-US" dirty="0"/>
              <a:t>Word2Vec</a:t>
            </a:r>
            <a:endParaRPr lang="ru-RU" dirty="0"/>
          </a:p>
        </p:txBody>
      </p:sp>
      <p:pic>
        <p:nvPicPr>
          <p:cNvPr id="1030" name="Picture 6" descr="Картинки по запросу word2vec window">
            <a:extLst>
              <a:ext uri="{FF2B5EF4-FFF2-40B4-BE49-F238E27FC236}">
                <a16:creationId xmlns:a16="http://schemas.microsoft.com/office/drawing/2014/main" id="{0C53B36F-6140-495B-93F9-94E23B86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85" y="1555591"/>
            <a:ext cx="7356317" cy="439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03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F29F-6D4A-4C4A-A8EF-86F22EF1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-73025"/>
            <a:ext cx="10515600" cy="1325563"/>
          </a:xfrm>
        </p:spPr>
        <p:txBody>
          <a:bodyPr/>
          <a:lstStyle/>
          <a:p>
            <a:r>
              <a:rPr lang="ru-RU" dirty="0"/>
              <a:t>Модели </a:t>
            </a:r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FF91D-22F8-4421-ACF1-E5110DA9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12" y="10622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Две модели: </a:t>
            </a:r>
            <a:r>
              <a:rPr lang="en-US" dirty="0"/>
              <a:t>Continuous BOW </a:t>
            </a:r>
            <a:r>
              <a:rPr lang="ru-RU" dirty="0"/>
              <a:t>и </a:t>
            </a:r>
            <a:r>
              <a:rPr lang="en-US" dirty="0"/>
              <a:t>Skip-gram.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C8B87-3C7F-4A2F-8393-B691D59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71" y="1817236"/>
            <a:ext cx="7534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6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B096F-306C-4AE5-AA35-F95D6332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9DA2F71-6CD4-4313-8601-86B95AE8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112" y="1288729"/>
            <a:ext cx="4424376" cy="54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ABEE-85E1-44E3-ADC8-8D251B3D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D0DB5C-59FF-4555-9A16-50A1185E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209" y="1414563"/>
            <a:ext cx="4384338" cy="53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64BD6-7E08-4A5D-BC7E-67DAECF0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Неожиданное применение </a:t>
            </a:r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B914C-D344-4A9C-B6AC-67EC84CD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Языковая «математика»:</a:t>
            </a:r>
          </a:p>
          <a:p>
            <a:pPr marL="0" indent="0">
              <a:buNone/>
            </a:pPr>
            <a:r>
              <a:rPr lang="ru-RU" sz="3600" dirty="0"/>
              <a:t>женщина + король – мужчина =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2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64BD6-7E08-4A5D-BC7E-67DAECF0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Неожиданное применение </a:t>
            </a:r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B914C-D344-4A9C-B6AC-67EC84CD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Языковая «математика»:</a:t>
            </a:r>
          </a:p>
          <a:p>
            <a:pPr marL="0" indent="0">
              <a:buNone/>
            </a:pPr>
            <a:r>
              <a:rPr lang="ru-RU" dirty="0"/>
              <a:t>женщина + король – мужчина = королева</a:t>
            </a:r>
            <a:endParaRPr lang="en-US" dirty="0"/>
          </a:p>
        </p:txBody>
      </p:sp>
      <p:pic>
        <p:nvPicPr>
          <p:cNvPr id="6146" name="Picture 2" descr="Картинки по запросу Word2Vec">
            <a:extLst>
              <a:ext uri="{FF2B5EF4-FFF2-40B4-BE49-F238E27FC236}">
                <a16:creationId xmlns:a16="http://schemas.microsoft.com/office/drawing/2014/main" id="{5DAC9173-6001-47B4-881D-A9D82250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2900363"/>
            <a:ext cx="4981575" cy="36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E795D-21A5-4767-9CC8-51C33058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</a:t>
            </a:r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26631-14AA-4192-A888-3830EE52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План минимум (8 баллов из 10)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Обучить </a:t>
            </a:r>
            <a:r>
              <a:rPr lang="en-US" dirty="0"/>
              <a:t>Word2Vec </a:t>
            </a:r>
            <a:r>
              <a:rPr lang="ru-RU" dirty="0"/>
              <a:t>модель на своем корпусе текстов (большом, художественное произведение или несколько), используя результаты первой лабораторной (то есть слова должны быть нормализованы).</a:t>
            </a:r>
          </a:p>
          <a:p>
            <a:pPr marL="0" indent="0">
              <a:buNone/>
            </a:pPr>
            <a:r>
              <a:rPr lang="ru-RU" dirty="0"/>
              <a:t>Реализовать следующее тестирование модели: </a:t>
            </a:r>
          </a:p>
          <a:p>
            <a:pPr marL="514350" indent="-514350">
              <a:buAutoNum type="arabicParenR"/>
            </a:pPr>
            <a:r>
              <a:rPr lang="ru-RU" dirty="0"/>
              <a:t>Поиск </a:t>
            </a:r>
            <a:r>
              <a:rPr lang="en-US" dirty="0"/>
              <a:t>N </a:t>
            </a:r>
            <a:r>
              <a:rPr lang="ru-RU" dirty="0"/>
              <a:t>ближайших слов для заданного слова</a:t>
            </a:r>
          </a:p>
          <a:p>
            <a:pPr marL="514350" indent="-514350">
              <a:buAutoNum type="arabicParenR"/>
            </a:pPr>
            <a:r>
              <a:rPr lang="ru-RU" dirty="0"/>
              <a:t>Получение векторного представления для заданного слова</a:t>
            </a:r>
          </a:p>
          <a:p>
            <a:pPr marL="0" indent="0">
              <a:buNone/>
            </a:pPr>
            <a:r>
              <a:rPr lang="ru-RU" dirty="0"/>
              <a:t>Дополнительная задача (оставшиеся 2 балла):</a:t>
            </a:r>
          </a:p>
          <a:p>
            <a:pPr marL="0" indent="0">
              <a:buNone/>
            </a:pPr>
            <a:r>
              <a:rPr lang="ru-RU" dirty="0"/>
              <a:t>Визуализировать небольшую часть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24444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B7CBA-0F51-4EA5-8A37-AE4DAE4E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Визуализировать небольшую часть словаря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79A86E-1ADB-4944-B496-738202B7D98F}"/>
              </a:ext>
            </a:extLst>
          </p:cNvPr>
          <p:cNvSpPr/>
          <p:nvPr/>
        </p:nvSpPr>
        <p:spPr>
          <a:xfrm>
            <a:off x="226503" y="1299155"/>
            <a:ext cx="11878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Идея заключается в том, чтобы нашу размерность 300 «уместить» в размерность 2 (2</a:t>
            </a:r>
            <a:r>
              <a:rPr lang="en-US" sz="2400" dirty="0"/>
              <a:t>D </a:t>
            </a:r>
            <a:r>
              <a:rPr lang="ru-RU" sz="2400" dirty="0"/>
              <a:t>векторы – Х и </a:t>
            </a:r>
            <a:r>
              <a:rPr lang="en-US" sz="2400" dirty="0"/>
              <a:t>Y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этом вам помогут ключевые слова</a:t>
            </a:r>
            <a:r>
              <a:rPr lang="en-US" sz="2400" dirty="0"/>
              <a:t> </a:t>
            </a:r>
            <a:r>
              <a:rPr lang="ru-RU" sz="2400" dirty="0"/>
              <a:t>снижения размерности, t-SNE и SVD</a:t>
            </a:r>
          </a:p>
        </p:txBody>
      </p:sp>
      <p:pic>
        <p:nvPicPr>
          <p:cNvPr id="2050" name="Picture 2" descr="https://www.tensorflow.org/images/tsne.png">
            <a:extLst>
              <a:ext uri="{FF2B5EF4-FFF2-40B4-BE49-F238E27FC236}">
                <a16:creationId xmlns:a16="http://schemas.microsoft.com/office/drawing/2014/main" id="{96CE903F-8347-491E-AD53-780EF878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" y="2073381"/>
            <a:ext cx="4647501" cy="459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5DD77-B300-4AEC-A197-B9A4589E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7" y="2058658"/>
            <a:ext cx="59531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9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258F78-E45F-47DC-9BAE-3BEA033A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6858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B7CBA-0F51-4EA5-8A37-AE4DAE4E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Визуализировать небольшую часть словаря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C5B90B-F6A6-4DB2-ADC5-3CFEF638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325563"/>
            <a:ext cx="4886325" cy="44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03CF-75DA-4318-94B4-6B369559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Word2Vec, </a:t>
            </a:r>
            <a:r>
              <a:rPr lang="en-US" dirty="0" err="1"/>
              <a:t>HowTo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8A521-02EC-497E-9919-A117C98A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</a:t>
            </a:r>
            <a:r>
              <a:rPr lang="en-US" dirty="0"/>
              <a:t>genism </a:t>
            </a:r>
            <a:r>
              <a:rPr lang="en-US" dirty="0">
                <a:hlinkClick r:id="rId2"/>
              </a:rPr>
              <a:t>https://radimrehurek.com/gensim/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Установка: </a:t>
            </a:r>
            <a:r>
              <a:rPr lang="en-US" dirty="0"/>
              <a:t>pip install --upgrade genism</a:t>
            </a:r>
          </a:p>
          <a:p>
            <a:pPr marL="0" indent="0">
              <a:buNone/>
            </a:pPr>
            <a:r>
              <a:rPr lang="ru-RU" dirty="0"/>
              <a:t>Документация: </a:t>
            </a:r>
            <a:r>
              <a:rPr lang="en-US" dirty="0">
                <a:hlinkClick r:id="rId3"/>
              </a:rPr>
              <a:t>https://radimrehurek.com/gensim/models/word2vec.html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E17A4-11B3-4239-9883-0F648BDD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365125"/>
            <a:ext cx="11794921" cy="1325563"/>
          </a:xfrm>
        </p:spPr>
        <p:txBody>
          <a:bodyPr/>
          <a:lstStyle/>
          <a:p>
            <a:r>
              <a:rPr lang="ru-RU" dirty="0"/>
              <a:t>Проблема – компьютер не умеет понимать 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BB3A3-E91A-438E-9CC0-F026660D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лабораторная показала нам, что компьютер может понять, что </a:t>
            </a:r>
            <a:r>
              <a:rPr lang="ru-RU" i="1" dirty="0"/>
              <a:t>делала</a:t>
            </a:r>
            <a:r>
              <a:rPr lang="ru-RU" dirty="0"/>
              <a:t> и </a:t>
            </a:r>
            <a:r>
              <a:rPr lang="ru-RU" i="1" dirty="0"/>
              <a:t>делать</a:t>
            </a:r>
            <a:r>
              <a:rPr lang="ru-RU" dirty="0"/>
              <a:t> – одно и то же слово в разной форме</a:t>
            </a:r>
          </a:p>
          <a:p>
            <a:r>
              <a:rPr lang="ru-RU" dirty="0"/>
              <a:t>Человек знает, что </a:t>
            </a:r>
            <a:r>
              <a:rPr lang="ru-RU" i="1" dirty="0"/>
              <a:t>прекрасный</a:t>
            </a:r>
            <a:r>
              <a:rPr lang="ru-RU" dirty="0"/>
              <a:t> и </a:t>
            </a:r>
            <a:r>
              <a:rPr lang="ru-RU" i="1" dirty="0"/>
              <a:t>красивый</a:t>
            </a:r>
            <a:r>
              <a:rPr lang="ru-RU" dirty="0"/>
              <a:t> – </a:t>
            </a:r>
            <a:r>
              <a:rPr lang="ru-RU" b="1" dirty="0"/>
              <a:t>семантически</a:t>
            </a:r>
            <a:r>
              <a:rPr lang="ru-RU" i="1" dirty="0"/>
              <a:t> </a:t>
            </a:r>
            <a:r>
              <a:rPr lang="ru-RU" b="1" dirty="0"/>
              <a:t>близкие</a:t>
            </a:r>
            <a:r>
              <a:rPr lang="ru-RU" i="1" dirty="0"/>
              <a:t> </a:t>
            </a:r>
            <a:r>
              <a:rPr lang="ru-RU" dirty="0"/>
              <a:t>слова, а </a:t>
            </a:r>
            <a:r>
              <a:rPr lang="ru-RU" i="1" dirty="0"/>
              <a:t>день</a:t>
            </a:r>
            <a:r>
              <a:rPr lang="ru-RU" dirty="0"/>
              <a:t> и </a:t>
            </a:r>
            <a:r>
              <a:rPr lang="ru-RU" i="1" dirty="0"/>
              <a:t>ночь</a:t>
            </a:r>
            <a:r>
              <a:rPr lang="ru-RU" dirty="0"/>
              <a:t> – хоть и разный смысл несут но про что-то одно, но как объяснить это компьютеру?</a:t>
            </a:r>
          </a:p>
          <a:p>
            <a:r>
              <a:rPr lang="ru-RU" dirty="0"/>
              <a:t>Компьютер умеет работать с числами, что если перевести слова в числа, но как?</a:t>
            </a:r>
          </a:p>
          <a:p>
            <a:r>
              <a:rPr lang="ru-RU" dirty="0"/>
              <a:t>Мы хотим, чтобы для каждого слова его численное представление соответствовало семантике, то есть слова с «близкими» числами оказались семантически близкими</a:t>
            </a:r>
          </a:p>
        </p:txBody>
      </p:sp>
    </p:spTree>
    <p:extLst>
      <p:ext uri="{BB962C8B-B14F-4D97-AF65-F5344CB8AC3E}">
        <p14:creationId xmlns:p14="http://schemas.microsoft.com/office/powerpoint/2010/main" val="2175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E72B2-7C49-49C8-A164-A95F71D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gensim.models.Word2Vec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9D94096-83B8-4801-8CD7-F267B7D1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Параметры:</a:t>
            </a:r>
          </a:p>
          <a:p>
            <a:r>
              <a:rPr lang="en-US" b="1" dirty="0"/>
              <a:t>sentences</a:t>
            </a:r>
            <a:r>
              <a:rPr lang="en-US" dirty="0"/>
              <a:t> – </a:t>
            </a:r>
            <a:r>
              <a:rPr lang="ru-RU" dirty="0"/>
              <a:t>список списков (</a:t>
            </a:r>
            <a:r>
              <a:rPr lang="en-US" dirty="0"/>
              <a:t>list</a:t>
            </a:r>
            <a:r>
              <a:rPr lang="ru-RU" dirty="0"/>
              <a:t>, каждый элемент которого – </a:t>
            </a:r>
            <a:r>
              <a:rPr lang="en-US" dirty="0"/>
              <a:t>list)</a:t>
            </a:r>
            <a:r>
              <a:rPr lang="ru-RU" dirty="0"/>
              <a:t> с предложениями, входные данные для обучения, например:</a:t>
            </a:r>
          </a:p>
          <a:p>
            <a:pPr marL="0" indent="0">
              <a:buNone/>
            </a:pPr>
            <a:r>
              <a:rPr lang="en-US" dirty="0"/>
              <a:t>[[‘</a:t>
            </a:r>
            <a:r>
              <a:rPr lang="ru-RU" dirty="0"/>
              <a:t>мама</a:t>
            </a:r>
            <a:r>
              <a:rPr lang="en-US" dirty="0"/>
              <a:t>’, ‘</a:t>
            </a:r>
            <a:r>
              <a:rPr lang="ru-RU" dirty="0"/>
              <a:t>мыть</a:t>
            </a:r>
            <a:r>
              <a:rPr lang="en-US" dirty="0"/>
              <a:t>‘, ‘</a:t>
            </a:r>
            <a:r>
              <a:rPr lang="ru-RU" dirty="0"/>
              <a:t>рама</a:t>
            </a:r>
            <a:r>
              <a:rPr lang="en-US" dirty="0"/>
              <a:t>‘]</a:t>
            </a:r>
            <a:r>
              <a:rPr lang="ru-RU" dirty="0"/>
              <a:t>,</a:t>
            </a:r>
            <a:r>
              <a:rPr lang="en-US" dirty="0"/>
              <a:t> [‘</a:t>
            </a:r>
            <a:r>
              <a:rPr lang="ru-RU" dirty="0"/>
              <a:t>собака</a:t>
            </a:r>
            <a:r>
              <a:rPr lang="en-US" dirty="0"/>
              <a:t>’, ‘</a:t>
            </a:r>
            <a:r>
              <a:rPr lang="ru-RU" dirty="0"/>
              <a:t>прыгать</a:t>
            </a:r>
            <a:r>
              <a:rPr lang="en-US" dirty="0"/>
              <a:t>‘, ‘</a:t>
            </a:r>
            <a:r>
              <a:rPr lang="ru-RU" dirty="0"/>
              <a:t>диван</a:t>
            </a:r>
            <a:r>
              <a:rPr lang="en-US" dirty="0"/>
              <a:t>‘]</a:t>
            </a:r>
            <a:r>
              <a:rPr lang="ru-RU" dirty="0"/>
              <a:t> </a:t>
            </a:r>
            <a:r>
              <a:rPr lang="en-US" dirty="0"/>
              <a:t>]</a:t>
            </a:r>
            <a:r>
              <a:rPr lang="ru-RU" dirty="0"/>
              <a:t> – видоизменённый выход первой лабораторной</a:t>
            </a:r>
          </a:p>
          <a:p>
            <a:r>
              <a:rPr lang="en-US" b="1" dirty="0"/>
              <a:t>size</a:t>
            </a:r>
            <a:r>
              <a:rPr lang="en-US" dirty="0"/>
              <a:t> –</a:t>
            </a:r>
            <a:r>
              <a:rPr lang="ru-RU" dirty="0"/>
              <a:t> размер выходного вектора (100-500, поэкспериментируйте)</a:t>
            </a:r>
          </a:p>
          <a:p>
            <a:r>
              <a:rPr lang="en-US" b="1" dirty="0"/>
              <a:t>window</a:t>
            </a:r>
            <a:r>
              <a:rPr lang="en-US" dirty="0"/>
              <a:t> – </a:t>
            </a:r>
            <a:r>
              <a:rPr lang="ru-RU" dirty="0"/>
              <a:t>размер окна </a:t>
            </a:r>
          </a:p>
          <a:p>
            <a:r>
              <a:rPr lang="en-US" b="1" dirty="0"/>
              <a:t>sg</a:t>
            </a:r>
            <a:r>
              <a:rPr lang="en-US" dirty="0"/>
              <a:t> – </a:t>
            </a:r>
            <a:r>
              <a:rPr lang="ru-RU" dirty="0"/>
              <a:t>метод, 1 – </a:t>
            </a:r>
            <a:r>
              <a:rPr lang="en-US" dirty="0"/>
              <a:t>skip-gram, 0 – CBOW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Возвращаемое значение: непосредственно модель </a:t>
            </a:r>
            <a:r>
              <a:rPr lang="en-US" dirty="0"/>
              <a:t>Word2Vec</a:t>
            </a:r>
          </a:p>
          <a:p>
            <a:pPr marL="0" indent="0">
              <a:buNone/>
            </a:pPr>
            <a:r>
              <a:rPr lang="ru-RU" dirty="0"/>
              <a:t>Остальные параметры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30096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68F99-1302-4CB2-9A01-0C53C6E5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Сохранение/загрузка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A873D-B696-4BA5-9DE9-1A522BA0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our_model</a:t>
            </a:r>
            <a:r>
              <a:rPr lang="en-US" dirty="0"/>
              <a:t> = '</a:t>
            </a:r>
            <a:r>
              <a:rPr lang="en-US" dirty="0" err="1"/>
              <a:t>my.model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model.save</a:t>
            </a:r>
            <a:r>
              <a:rPr lang="en-US" dirty="0"/>
              <a:t>(our</a:t>
            </a:r>
            <a:r>
              <a:rPr lang="ru-RU" dirty="0"/>
              <a:t>_</a:t>
            </a:r>
            <a:r>
              <a:rPr lang="en-US" dirty="0"/>
              <a:t>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= gensim.models.Word2Vec.load(</a:t>
            </a:r>
            <a:r>
              <a:rPr lang="en-US" dirty="0" err="1"/>
              <a:t>our_model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9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CAD9E-29B5-405B-868E-ACCD3059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05127-30C5-4254-8686-420E4FEC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Получить 10 ближайших слов к слову </a:t>
            </a:r>
            <a:r>
              <a:rPr lang="en-US" dirty="0"/>
              <a:t>word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model.wv</a:t>
            </a:r>
            <a:r>
              <a:rPr lang="ru-RU" dirty="0"/>
              <a:t>.</a:t>
            </a:r>
            <a:r>
              <a:rPr lang="en-US" dirty="0" err="1"/>
              <a:t>most_similar</a:t>
            </a:r>
            <a:r>
              <a:rPr lang="en-US" dirty="0"/>
              <a:t>(positive=[word], </a:t>
            </a:r>
            <a:r>
              <a:rPr lang="en-US" dirty="0" err="1"/>
              <a:t>topn</a:t>
            </a:r>
            <a:r>
              <a:rPr lang="en-US" dirty="0"/>
              <a:t>=10):</a:t>
            </a:r>
          </a:p>
          <a:p>
            <a:pPr marL="0" indent="0">
              <a:buNone/>
            </a:pPr>
            <a:r>
              <a:rPr lang="ru-RU" dirty="0"/>
              <a:t>Получить вектор слова:</a:t>
            </a:r>
          </a:p>
          <a:p>
            <a:pPr marL="0" indent="0">
              <a:buNone/>
            </a:pPr>
            <a:r>
              <a:rPr lang="en-US" dirty="0" err="1"/>
              <a:t>model.wv</a:t>
            </a:r>
            <a:r>
              <a:rPr lang="en-US" dirty="0"/>
              <a:t>[word]</a:t>
            </a:r>
          </a:p>
          <a:p>
            <a:pPr marL="0" indent="0">
              <a:buNone/>
            </a:pPr>
            <a:r>
              <a:rPr lang="ru-RU" dirty="0"/>
              <a:t>Языковая «математика»:</a:t>
            </a:r>
          </a:p>
          <a:p>
            <a:pPr marL="0" indent="0">
              <a:buNone/>
            </a:pPr>
            <a:r>
              <a:rPr lang="en-US" dirty="0" err="1"/>
              <a:t>model.wv.most_similar_cosmul</a:t>
            </a:r>
            <a:r>
              <a:rPr lang="en-US" dirty="0"/>
              <a:t>(positive=['woman', 'king'], negative=['man'])</a:t>
            </a:r>
          </a:p>
          <a:p>
            <a:pPr marL="0" indent="0">
              <a:buNone/>
            </a:pPr>
            <a:r>
              <a:rPr lang="en-US" dirty="0"/>
              <a:t>[('queen', 0.71382287), ...]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5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80295-706C-4C0E-AE3F-C689A352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pic>
        <p:nvPicPr>
          <p:cNvPr id="8194" name="Picture 2" descr="Картинки по запросу глубокое обучение погружение в мир нейронных сетей">
            <a:extLst>
              <a:ext uri="{FF2B5EF4-FFF2-40B4-BE49-F238E27FC236}">
                <a16:creationId xmlns:a16="http://schemas.microsoft.com/office/drawing/2014/main" id="{CC0DAAAB-8B4C-45A3-BAA5-3B6E6DBAC8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1" y="1690688"/>
            <a:ext cx="1605253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8B582-2860-4CA5-96A0-F2AA7C00F7C0}"/>
              </a:ext>
            </a:extLst>
          </p:cNvPr>
          <p:cNvSpPr txBox="1"/>
          <p:nvPr/>
        </p:nvSpPr>
        <p:spPr>
          <a:xfrm>
            <a:off x="2828925" y="2609720"/>
            <a:ext cx="539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Глава 7 – Как научить компьютер читать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B8EFD1-6B0A-4A5B-93F7-2FAE3A195119}"/>
              </a:ext>
            </a:extLst>
          </p:cNvPr>
          <p:cNvSpPr/>
          <p:nvPr/>
        </p:nvSpPr>
        <p:spPr>
          <a:xfrm>
            <a:off x="838200" y="4257377"/>
            <a:ext cx="6099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https://habrahabr.ru/post/249215/</a:t>
            </a:r>
            <a:r>
              <a:rPr lang="ru-RU" dirty="0"/>
              <a:t> - примеры с поисковиком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754CBC-C2FE-4E51-8D1A-C9B61DCB175A}"/>
              </a:ext>
            </a:extLst>
          </p:cNvPr>
          <p:cNvSpPr/>
          <p:nvPr/>
        </p:nvSpPr>
        <p:spPr>
          <a:xfrm>
            <a:off x="838199" y="4913748"/>
            <a:ext cx="1021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http://www.machinelearning.ru/wiki/images/b/b3/Word2Vec.pdf</a:t>
            </a:r>
            <a:r>
              <a:rPr lang="ru-RU" dirty="0"/>
              <a:t> - презентация про </a:t>
            </a:r>
            <a:r>
              <a:rPr lang="en-US" dirty="0"/>
              <a:t>word2Vec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169ECB-E658-4BA0-9C7C-661A62EA1780}"/>
              </a:ext>
            </a:extLst>
          </p:cNvPr>
          <p:cNvSpPr/>
          <p:nvPr/>
        </p:nvSpPr>
        <p:spPr>
          <a:xfrm>
            <a:off x="838199" y="5570119"/>
            <a:ext cx="7251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https://www.tensorflow.org/tutorials/word2vec</a:t>
            </a:r>
            <a:r>
              <a:rPr lang="en-US" dirty="0"/>
              <a:t> - tutorial </a:t>
            </a:r>
            <a:r>
              <a:rPr lang="ru-RU" dirty="0"/>
              <a:t>с визуализацией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7ADC2FC-90E8-4405-8979-4E9B883A092E}"/>
              </a:ext>
            </a:extLst>
          </p:cNvPr>
          <p:cNvSpPr/>
          <p:nvPr/>
        </p:nvSpPr>
        <p:spPr>
          <a:xfrm>
            <a:off x="838199" y="6121537"/>
            <a:ext cx="564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6"/>
              </a:rPr>
              <a:t>https://www.google</a:t>
            </a:r>
            <a:r>
              <a:rPr lang="en-US" dirty="0">
                <a:hlinkClick r:id="rId6"/>
              </a:rPr>
              <a:t>.com</a:t>
            </a:r>
            <a:r>
              <a:rPr lang="en-US" dirty="0"/>
              <a:t> – Word embedding, Word2Vec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36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717A2-00B7-4E2F-9EB7-B677DAAB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839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Word Embedding</a:t>
            </a:r>
            <a:r>
              <a:rPr lang="ru-RU" dirty="0"/>
              <a:t>, Векторное представление слов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EAB61-96E0-4A1B-B8F3-48649331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825625"/>
            <a:ext cx="113754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Word </a:t>
            </a:r>
            <a:r>
              <a:rPr lang="en-US" dirty="0" err="1"/>
              <a:t>emdedding</a:t>
            </a:r>
            <a:r>
              <a:rPr lang="en-US" dirty="0"/>
              <a:t> – </a:t>
            </a:r>
            <a:r>
              <a:rPr lang="ru-RU" dirty="0"/>
              <a:t>общее название методов, которые ставят в соответствие каждому слову из словаря его векторное представление, например: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Дом </a:t>
            </a:r>
            <a:r>
              <a:rPr lang="en-US" dirty="0"/>
              <a:t>-&gt; [1.2, 0.7, -3.1, 2.2, … , 5.4]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Размер вектора обычно несколько сотен (100-500, чаще всего берут 300)</a:t>
            </a:r>
          </a:p>
        </p:txBody>
      </p:sp>
    </p:spTree>
    <p:extLst>
      <p:ext uri="{BB962C8B-B14F-4D97-AF65-F5344CB8AC3E}">
        <p14:creationId xmlns:p14="http://schemas.microsoft.com/office/powerpoint/2010/main" val="2330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7F6E6-9FB8-4FAF-952F-C53E650B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2CFED-C486-4260-A2AF-F8ADD7B8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 полезны сами по себе, например, для поиска синонимов или опечаток в поисковых запросах.</a:t>
            </a:r>
          </a:p>
          <a:p>
            <a:pPr marL="0" indent="0">
              <a:buNone/>
            </a:pPr>
            <a:r>
              <a:rPr lang="ru-RU" dirty="0"/>
              <a:t>2. используются в качестве признаков для решения самых различных задач:</a:t>
            </a:r>
          </a:p>
          <a:p>
            <a:r>
              <a:rPr lang="ru-RU" dirty="0"/>
              <a:t>выявление именованных сущностей</a:t>
            </a:r>
          </a:p>
          <a:p>
            <a:r>
              <a:rPr lang="ru-RU" dirty="0" err="1"/>
              <a:t>тэгирование</a:t>
            </a:r>
            <a:r>
              <a:rPr lang="ru-RU" dirty="0"/>
              <a:t> частей речи</a:t>
            </a:r>
          </a:p>
          <a:p>
            <a:r>
              <a:rPr lang="ru-RU" dirty="0"/>
              <a:t>машинный перевод</a:t>
            </a:r>
          </a:p>
          <a:p>
            <a:r>
              <a:rPr lang="ru-RU" dirty="0"/>
              <a:t>кластеризация документов</a:t>
            </a:r>
          </a:p>
          <a:p>
            <a:r>
              <a:rPr lang="ru-RU" dirty="0"/>
              <a:t>ранжирование документов</a:t>
            </a:r>
          </a:p>
          <a:p>
            <a:r>
              <a:rPr lang="ru-RU" dirty="0"/>
              <a:t>анализ тональности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97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EB173-C8D2-4680-97FC-89D5228B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зачем? На примере поисковика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0FD32-4131-48A2-9E90-E544A519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Word</a:t>
            </a:r>
            <a:r>
              <a:rPr lang="ru-RU" dirty="0"/>
              <a:t>: </a:t>
            </a:r>
            <a:r>
              <a:rPr lang="ru-RU" dirty="0" err="1"/>
              <a:t>преключение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Ближайшие слова:</a:t>
            </a:r>
            <a:br>
              <a:rPr lang="ru-RU" dirty="0"/>
            </a:br>
            <a:r>
              <a:rPr lang="ru-RU" dirty="0"/>
              <a:t>приключение 0.748698</a:t>
            </a:r>
            <a:br>
              <a:rPr lang="ru-RU" dirty="0"/>
            </a:br>
            <a:r>
              <a:rPr lang="ru-RU" dirty="0" err="1"/>
              <a:t>преключения</a:t>
            </a:r>
            <a:r>
              <a:rPr lang="ru-RU" dirty="0"/>
              <a:t> 0.726111</a:t>
            </a:r>
            <a:br>
              <a:rPr lang="ru-RU" dirty="0"/>
            </a:br>
            <a:r>
              <a:rPr lang="ru-RU" dirty="0"/>
              <a:t>приключения 0.692828</a:t>
            </a:r>
            <a:br>
              <a:rPr lang="ru-RU" dirty="0"/>
            </a:br>
            <a:r>
              <a:rPr lang="ru-RU" dirty="0" err="1"/>
              <a:t>приключеия</a:t>
            </a:r>
            <a:r>
              <a:rPr lang="ru-RU" dirty="0"/>
              <a:t> 0.670168</a:t>
            </a:r>
            <a:br>
              <a:rPr lang="ru-RU" dirty="0"/>
            </a:br>
            <a:r>
              <a:rPr lang="ru-RU" dirty="0" err="1"/>
              <a:t>прключение</a:t>
            </a:r>
            <a:r>
              <a:rPr lang="ru-RU" dirty="0"/>
              <a:t> 0.666706</a:t>
            </a:r>
            <a:br>
              <a:rPr lang="ru-RU" dirty="0"/>
            </a:br>
            <a:r>
              <a:rPr lang="ru-RU" dirty="0" err="1"/>
              <a:t>приключеня</a:t>
            </a:r>
            <a:r>
              <a:rPr lang="ru-RU" dirty="0"/>
              <a:t> 0.663286</a:t>
            </a:r>
            <a:br>
              <a:rPr lang="ru-RU" dirty="0"/>
            </a:br>
            <a:r>
              <a:rPr lang="ru-RU" dirty="0" err="1"/>
              <a:t>прключения</a:t>
            </a:r>
            <a:r>
              <a:rPr lang="ru-RU" dirty="0"/>
              <a:t> 0.660438</a:t>
            </a:r>
            <a:br>
              <a:rPr lang="ru-RU" dirty="0"/>
            </a:br>
            <a:r>
              <a:rPr lang="ru-RU" dirty="0" err="1"/>
              <a:t>приключени</a:t>
            </a:r>
            <a:r>
              <a:rPr lang="ru-RU" dirty="0"/>
              <a:t> 0.659609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13A0A9-DB66-4F54-9866-A0E45389CB42}"/>
              </a:ext>
            </a:extLst>
          </p:cNvPr>
          <p:cNvSpPr/>
          <p:nvPr/>
        </p:nvSpPr>
        <p:spPr>
          <a:xfrm>
            <a:off x="8113715" y="6207541"/>
            <a:ext cx="349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https://habrahabr.ru/post/249215/</a:t>
            </a:r>
          </a:p>
        </p:txBody>
      </p:sp>
    </p:spTree>
    <p:extLst>
      <p:ext uri="{BB962C8B-B14F-4D97-AF65-F5344CB8AC3E}">
        <p14:creationId xmlns:p14="http://schemas.microsoft.com/office/powerpoint/2010/main" val="108487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DF6AF-D382-4E70-8304-EB884176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-22291"/>
            <a:ext cx="10515600" cy="1325563"/>
          </a:xfrm>
        </p:spPr>
        <p:txBody>
          <a:bodyPr/>
          <a:lstStyle/>
          <a:p>
            <a:r>
              <a:rPr lang="ru-RU" dirty="0"/>
              <a:t>А зачем? На примере поисковика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5CB9F-0FD7-4D3F-A047-9DBAD214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5809376"/>
          </a:xfrm>
        </p:spPr>
        <p:txBody>
          <a:bodyPr>
            <a:norm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ru-RU" sz="1600" dirty="0"/>
              <a:t>Слово кофе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ru-RU" sz="1600" b="1" dirty="0"/>
              <a:t>Ближайшие слова:</a:t>
            </a:r>
            <a:br>
              <a:rPr lang="ru-RU" sz="1600" dirty="0"/>
            </a:br>
            <a:r>
              <a:rPr lang="ru-RU" sz="1600" dirty="0" err="1"/>
              <a:t>коффе</a:t>
            </a:r>
            <a:r>
              <a:rPr lang="ru-RU" sz="1600" dirty="0"/>
              <a:t> 0.734483</a:t>
            </a:r>
            <a:br>
              <a:rPr lang="ru-RU" sz="1600" dirty="0"/>
            </a:br>
            <a:r>
              <a:rPr lang="ru-RU" sz="1600" dirty="0"/>
              <a:t>чая 0.690234</a:t>
            </a:r>
            <a:br>
              <a:rPr lang="ru-RU" sz="1600" dirty="0"/>
            </a:br>
            <a:r>
              <a:rPr lang="ru-RU" sz="1600" dirty="0"/>
              <a:t>чай 0.688656</a:t>
            </a:r>
            <a:br>
              <a:rPr lang="ru-RU" sz="1600" dirty="0"/>
            </a:br>
            <a:r>
              <a:rPr lang="ru-RU" sz="1600" dirty="0"/>
              <a:t>капучино 0.666638</a:t>
            </a:r>
            <a:br>
              <a:rPr lang="ru-RU" sz="1600" dirty="0"/>
            </a:br>
            <a:r>
              <a:rPr lang="ru-RU" sz="1600" dirty="0" err="1"/>
              <a:t>кофн</a:t>
            </a:r>
            <a:r>
              <a:rPr lang="ru-RU" sz="1600" dirty="0"/>
              <a:t> 0.636362</a:t>
            </a:r>
            <a:br>
              <a:rPr lang="ru-RU" sz="1600" dirty="0"/>
            </a:br>
            <a:r>
              <a:rPr lang="ru-RU" sz="1600" dirty="0"/>
              <a:t>какао 0.619801</a:t>
            </a:r>
            <a:br>
              <a:rPr lang="ru-RU" sz="1600" dirty="0"/>
            </a:br>
            <a:r>
              <a:rPr lang="ru-RU" sz="1600" dirty="0"/>
              <a:t>эспрессо 0.599390</a:t>
            </a:r>
            <a:br>
              <a:rPr lang="ru-RU" sz="1600" dirty="0"/>
            </a:br>
            <a:r>
              <a:rPr lang="ru-RU" sz="1600" dirty="0" err="1"/>
              <a:t>кофя</a:t>
            </a:r>
            <a:r>
              <a:rPr lang="ru-RU" sz="1600" dirty="0"/>
              <a:t> 0.595211</a:t>
            </a:r>
            <a:br>
              <a:rPr lang="ru-RU" sz="1600" dirty="0"/>
            </a:br>
            <a:r>
              <a:rPr lang="ru-RU" sz="1600" dirty="0"/>
              <a:t>цикорий 0.594247</a:t>
            </a:r>
            <a:br>
              <a:rPr lang="ru-RU" sz="1600" dirty="0"/>
            </a:br>
            <a:r>
              <a:rPr lang="ru-RU" sz="1600" dirty="0" err="1"/>
              <a:t>кофэ</a:t>
            </a:r>
            <a:r>
              <a:rPr lang="ru-RU" sz="1600" dirty="0"/>
              <a:t> 0.593993</a:t>
            </a:r>
            <a:br>
              <a:rPr lang="ru-RU" sz="1600" dirty="0"/>
            </a:br>
            <a:r>
              <a:rPr lang="ru-RU" sz="1600" dirty="0" err="1"/>
              <a:t>копучино</a:t>
            </a:r>
            <a:r>
              <a:rPr lang="ru-RU" sz="1600" dirty="0"/>
              <a:t> 0.587324</a:t>
            </a:r>
            <a:br>
              <a:rPr lang="ru-RU" sz="1600" dirty="0"/>
            </a:br>
            <a:r>
              <a:rPr lang="ru-RU" sz="1600" dirty="0"/>
              <a:t>шоколад 0.585655</a:t>
            </a:r>
            <a:br>
              <a:rPr lang="ru-RU" sz="1600" dirty="0"/>
            </a:br>
            <a:r>
              <a:rPr lang="ru-RU" sz="1600" dirty="0" err="1"/>
              <a:t>капучинно</a:t>
            </a:r>
            <a:r>
              <a:rPr lang="ru-RU" sz="1600" dirty="0"/>
              <a:t> 0.580286</a:t>
            </a:r>
            <a:br>
              <a:rPr lang="ru-RU" sz="1600" dirty="0"/>
            </a:br>
            <a:r>
              <a:rPr lang="ru-RU" sz="1600" dirty="0"/>
              <a:t>кардамоном 0.566781</a:t>
            </a:r>
            <a:br>
              <a:rPr lang="ru-RU" sz="1600" dirty="0"/>
            </a:br>
            <a:r>
              <a:rPr lang="ru-RU" sz="1600" dirty="0" err="1"/>
              <a:t>латте</a:t>
            </a:r>
            <a:r>
              <a:rPr lang="ru-RU" sz="1600" dirty="0"/>
              <a:t> 0.563224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16A395-404C-4D44-A970-16CF7F8C53D0}"/>
              </a:ext>
            </a:extLst>
          </p:cNvPr>
          <p:cNvSpPr/>
          <p:nvPr/>
        </p:nvSpPr>
        <p:spPr>
          <a:xfrm>
            <a:off x="8113715" y="6207541"/>
            <a:ext cx="349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https://habrahabr.ru/post/249215/</a:t>
            </a:r>
          </a:p>
        </p:txBody>
      </p:sp>
    </p:spTree>
    <p:extLst>
      <p:ext uri="{BB962C8B-B14F-4D97-AF65-F5344CB8AC3E}">
        <p14:creationId xmlns:p14="http://schemas.microsoft.com/office/powerpoint/2010/main" val="288930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DF6AF-D382-4E70-8304-EB884176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-22291"/>
            <a:ext cx="10515600" cy="1325563"/>
          </a:xfrm>
        </p:spPr>
        <p:txBody>
          <a:bodyPr/>
          <a:lstStyle/>
          <a:p>
            <a:r>
              <a:rPr lang="ru-RU" dirty="0"/>
              <a:t>А зачем? На примере «тихого дона»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5CB9F-0FD7-4D3F-A047-9DBAD214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58093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С</a:t>
            </a:r>
            <a:r>
              <a:rPr lang="ru-RU" sz="2400" dirty="0"/>
              <a:t>лово день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Ближайшие слова:</a:t>
            </a:r>
            <a:br>
              <a:rPr lang="ru-RU" sz="2400" dirty="0"/>
            </a:br>
            <a:r>
              <a:rPr lang="ru-RU" sz="2400" dirty="0"/>
              <a:t>ночь 0.89729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вечер 0.84619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следующий 0.83685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i="1" dirty="0"/>
              <a:t>хутор</a:t>
            </a:r>
            <a:r>
              <a:rPr lang="ru-RU" sz="2400" dirty="0"/>
              <a:t> 0.83258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i="1" dirty="0"/>
              <a:t>татарский</a:t>
            </a:r>
            <a:r>
              <a:rPr lang="ru-RU" sz="2400" dirty="0"/>
              <a:t> 0.82360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другой 0.82261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i="1" dirty="0" err="1"/>
              <a:t>вешенский</a:t>
            </a:r>
            <a:r>
              <a:rPr lang="ru-RU" sz="2400" dirty="0"/>
              <a:t> 0.82018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конец 0.80583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утро 0.80581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сутки 0.80569</a:t>
            </a:r>
          </a:p>
        </p:txBody>
      </p:sp>
    </p:spTree>
    <p:extLst>
      <p:ext uri="{BB962C8B-B14F-4D97-AF65-F5344CB8AC3E}">
        <p14:creationId xmlns:p14="http://schemas.microsoft.com/office/powerpoint/2010/main" val="412140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A1600-6FA7-40CD-9CA3-EA81C1E7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666" cy="1325563"/>
          </a:xfrm>
        </p:spPr>
        <p:txBody>
          <a:bodyPr/>
          <a:lstStyle/>
          <a:p>
            <a:r>
              <a:rPr lang="ru-RU" dirty="0"/>
              <a:t>Существующие методы векторного представления слов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40AE8-A893-482B-BF9A-54A4995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Word2Vec</a:t>
            </a:r>
            <a:r>
              <a:rPr lang="en-US" dirty="0"/>
              <a:t> https://arxiv.org/abs/1301.3781</a:t>
            </a:r>
          </a:p>
          <a:p>
            <a:r>
              <a:rPr lang="en-US" dirty="0"/>
              <a:t>Glove https://nlp.stanford.edu/projects/glove/</a:t>
            </a:r>
          </a:p>
          <a:p>
            <a:r>
              <a:rPr lang="en-US" dirty="0" err="1"/>
              <a:t>FastText</a:t>
            </a:r>
            <a:r>
              <a:rPr lang="en-US" dirty="0"/>
              <a:t> https://fasttext.cc/</a:t>
            </a:r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7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6A0EA-1539-43B7-A2CB-D63454BF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5AF93-A46C-4C6E-9411-C792A71C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Будем «вычислять» вектор слова на основе его контекста</a:t>
            </a:r>
          </a:p>
          <a:p>
            <a:r>
              <a:rPr lang="ru-RU" dirty="0"/>
              <a:t>Проходимся по большому тексту/корпусу текстов некоторым окном и выполняем некую операцию, которая для одного слова,  в зависимости от его контекстов даст нам векторное представление этого слова</a:t>
            </a:r>
          </a:p>
          <a:p>
            <a:r>
              <a:rPr lang="ru-RU" dirty="0"/>
              <a:t>На входе – текст или корпус текстов</a:t>
            </a:r>
          </a:p>
          <a:p>
            <a:r>
              <a:rPr lang="ru-RU" dirty="0"/>
              <a:t>На выходе – векторные представления для слов из текста</a:t>
            </a:r>
          </a:p>
          <a:p>
            <a:endParaRPr lang="ru-RU" dirty="0"/>
          </a:p>
          <a:p>
            <a:r>
              <a:rPr lang="en-US" dirty="0"/>
              <a:t>Word2Vec </a:t>
            </a:r>
            <a:r>
              <a:rPr lang="ru-RU" dirty="0"/>
              <a:t>– это </a:t>
            </a:r>
            <a:r>
              <a:rPr lang="ru-RU" b="1" dirty="0"/>
              <a:t>модель</a:t>
            </a:r>
            <a:r>
              <a:rPr lang="ru-RU" dirty="0"/>
              <a:t>, которая</a:t>
            </a:r>
            <a:r>
              <a:rPr lang="ru-RU" b="1" dirty="0"/>
              <a:t> обучается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792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817</Words>
  <Application>Microsoft Office PowerPoint</Application>
  <PresentationFormat>Широкоэкранный</PresentationFormat>
  <Paragraphs>111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Word2Vec lab2</vt:lpstr>
      <vt:lpstr>Проблема – компьютер не умеет понимать текст</vt:lpstr>
      <vt:lpstr>Word Embedding, Векторное представление слов </vt:lpstr>
      <vt:lpstr>А зачем?</vt:lpstr>
      <vt:lpstr>А зачем? На примере поисковика</vt:lpstr>
      <vt:lpstr>А зачем? На примере поисковика</vt:lpstr>
      <vt:lpstr>А зачем? На примере «тихого дона»</vt:lpstr>
      <vt:lpstr>Существующие методы векторного представления слов </vt:lpstr>
      <vt:lpstr>Идея Word2Vec</vt:lpstr>
      <vt:lpstr>Окно Word2Vec</vt:lpstr>
      <vt:lpstr>Модели Word2Vec</vt:lpstr>
      <vt:lpstr>CBOW</vt:lpstr>
      <vt:lpstr>Skip-gram</vt:lpstr>
      <vt:lpstr>Неожиданное применение Word2Vec</vt:lpstr>
      <vt:lpstr>Неожиданное применение Word2Vec</vt:lpstr>
      <vt:lpstr>Word2Vec Задание</vt:lpstr>
      <vt:lpstr>Визуализировать небольшую часть словаря</vt:lpstr>
      <vt:lpstr>Визуализировать небольшую часть словаря</vt:lpstr>
      <vt:lpstr>Word2Vec, HowTo</vt:lpstr>
      <vt:lpstr>gensim.models.Word2Vec</vt:lpstr>
      <vt:lpstr>Сохранение/загрузка модели</vt:lpstr>
      <vt:lpstr>Использование модели</vt:lpstr>
      <vt:lpstr>Что почитать?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 lab2</dc:title>
  <dc:creator>Алексей Алексеев</dc:creator>
  <cp:lastModifiedBy>Алексей Алексеев</cp:lastModifiedBy>
  <cp:revision>13</cp:revision>
  <dcterms:created xsi:type="dcterms:W3CDTF">2018-03-17T09:21:44Z</dcterms:created>
  <dcterms:modified xsi:type="dcterms:W3CDTF">2018-03-17T11:31:20Z</dcterms:modified>
</cp:coreProperties>
</file>