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17" autoAdjust="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9F0F-585B-4069-BF76-1967303753CC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739C-BB9A-4879-B51A-5CF45D391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5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93DCEBF-975E-48D6-9B0E-5D42AC8DE1C6}" type="datetime1">
              <a:rPr lang="ru-RU" smtClean="0"/>
              <a:t>11.10.2017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B56-3454-463D-9059-16E85069BC16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502A-8600-4718-BD99-1726EEA667A5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E9F8D6-0EFA-40CB-A486-6315BD3A1BE8}" type="datetime1">
              <a:rPr lang="ru-RU" smtClean="0"/>
              <a:t>11.10.2017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319FB7-BCCE-4B6D-A001-668596EFB862}" type="datetime1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9096-1F15-4EB3-ABB7-D3BA2EA5C5BC}" type="datetime1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BF09-EAEA-42C2-935C-403CA1DBDEDF}" type="datetime1">
              <a:rPr lang="ru-RU" smtClean="0"/>
              <a:t>11.10.2017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89508-D418-4429-AF22-89982CD2DC25}" type="datetime1">
              <a:rPr lang="ru-RU" smtClean="0"/>
              <a:t>11.10.2017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367-FB7F-464A-AEC4-92651B4C666D}" type="datetime1">
              <a:rPr lang="ru-RU" smtClean="0"/>
              <a:t>11.10.2017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39C823-C514-4D2D-953F-AB052A27755D}" type="datetime1">
              <a:rPr lang="ru-RU" smtClean="0"/>
              <a:t>11.10.2017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A9439C-1BA0-4EC5-8A08-2DC153497E6C}" type="datetime1">
              <a:rPr lang="ru-RU" smtClean="0"/>
              <a:t>11.10.2017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F011B4-1650-4F94-8F88-1BDDFF353008}" type="datetime1">
              <a:rPr lang="ru-RU" smtClean="0"/>
              <a:t>11.10.2017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2AA71F-5798-4E30-BC50-BA46AD8FAC9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Арифметические выражения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665"/>
            <a:ext cx="7467600" cy="1143000"/>
          </a:xfrm>
        </p:spPr>
        <p:txBody>
          <a:bodyPr/>
          <a:lstStyle/>
          <a:p>
            <a:r>
              <a:rPr lang="ru-RU" dirty="0" smtClean="0"/>
              <a:t>Задание на следующую лабораторную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363272" cy="5544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function</a:t>
            </a:r>
            <a:r>
              <a:rPr lang="en-US" sz="3600" dirty="0"/>
              <a:t> </a:t>
            </a:r>
            <a:r>
              <a:rPr lang="en-US" sz="3600" dirty="0" err="1" smtClean="0"/>
              <a:t>translate_assignment</a:t>
            </a:r>
            <a:r>
              <a:rPr lang="en-US" sz="3600" dirty="0" smtClean="0"/>
              <a:t>(</a:t>
            </a:r>
            <a:r>
              <a:rPr lang="en-US" sz="3600" dirty="0" err="1" smtClean="0"/>
              <a:t>exp</a:t>
            </a:r>
            <a:r>
              <a:rPr lang="en-US" sz="3600" dirty="0" smtClean="0"/>
              <a:t>) {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…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   </a:t>
            </a:r>
            <a:r>
              <a:rPr lang="en-US" sz="3600" dirty="0">
                <a:solidFill>
                  <a:srgbClr val="0070C0"/>
                </a:solidFill>
              </a:rPr>
              <a:t>return</a:t>
            </a:r>
            <a:r>
              <a:rPr lang="en-US" sz="3600" dirty="0"/>
              <a:t> </a:t>
            </a:r>
            <a:r>
              <a:rPr lang="en-US" sz="3600" dirty="0" err="1" smtClean="0"/>
              <a:t>new_exp</a:t>
            </a:r>
            <a:r>
              <a:rPr lang="en-US" sz="3600" dirty="0" smtClean="0"/>
              <a:t>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}</a:t>
            </a:r>
            <a:endParaRPr lang="ru-RU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Исходный язык </a:t>
            </a:r>
            <a:r>
              <a:rPr lang="en-US" sz="3600" dirty="0" smtClean="0"/>
              <a:t>| </a:t>
            </a:r>
            <a:r>
              <a:rPr lang="ru-RU" sz="3600" dirty="0" smtClean="0"/>
              <a:t>язык назначения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70C0"/>
                </a:solidFill>
              </a:rPr>
              <a:t>int</a:t>
            </a:r>
            <a:r>
              <a:rPr lang="en-US" sz="3600" dirty="0" smtClean="0"/>
              <a:t> a = 2 + 3; </a:t>
            </a:r>
            <a:r>
              <a:rPr lang="ru-RU" sz="3600" dirty="0" smtClean="0"/>
              <a:t>    </a:t>
            </a:r>
            <a:r>
              <a:rPr lang="en-US" sz="3600" dirty="0" smtClean="0"/>
              <a:t>-&gt; </a:t>
            </a:r>
            <a:r>
              <a:rPr lang="ru-RU" sz="3600" dirty="0" smtClean="0"/>
              <a:t>  </a:t>
            </a:r>
            <a:r>
              <a:rPr lang="en-US" sz="3600" dirty="0" smtClean="0"/>
              <a:t>a = 2 + 3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70C0"/>
                </a:solidFill>
              </a:rPr>
              <a:t>int</a:t>
            </a:r>
            <a:r>
              <a:rPr lang="en-US" sz="3600" dirty="0" smtClean="0"/>
              <a:t> b = a – 5; </a:t>
            </a:r>
            <a:r>
              <a:rPr lang="ru-RU" sz="3600" dirty="0" smtClean="0"/>
              <a:t>    </a:t>
            </a:r>
            <a:r>
              <a:rPr lang="en-US" sz="3600" dirty="0" smtClean="0"/>
              <a:t>-&gt; </a:t>
            </a:r>
            <a:r>
              <a:rPr lang="ru-RU" sz="3600" dirty="0" smtClean="0"/>
              <a:t>  </a:t>
            </a:r>
            <a:r>
              <a:rPr lang="en-US" sz="3600" dirty="0" smtClean="0"/>
              <a:t>b = a - 5</a:t>
            </a: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Операторы: +,-,/,*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Кроме того, нужно вывести все переменные и константы (для первого примера, одна переменная </a:t>
            </a:r>
            <a:r>
              <a:rPr lang="en-US" sz="3600" dirty="0" smtClean="0"/>
              <a:t>‘</a:t>
            </a:r>
            <a:r>
              <a:rPr lang="ru-RU" sz="3600" dirty="0" smtClean="0"/>
              <a:t>а</a:t>
            </a:r>
            <a:r>
              <a:rPr lang="en-US" sz="3600" dirty="0" smtClean="0"/>
              <a:t>’</a:t>
            </a:r>
            <a:r>
              <a:rPr lang="ru-RU" sz="3600" dirty="0" smtClean="0"/>
              <a:t> и 2 константы: </a:t>
            </a:r>
            <a:r>
              <a:rPr lang="en-US" sz="3600" dirty="0" smtClean="0"/>
              <a:t>‘</a:t>
            </a:r>
            <a:r>
              <a:rPr lang="ru-RU" sz="3600" dirty="0" smtClean="0"/>
              <a:t>2</a:t>
            </a:r>
            <a:r>
              <a:rPr lang="en-US" sz="3600" dirty="0" smtClean="0"/>
              <a:t>’</a:t>
            </a:r>
            <a:r>
              <a:rPr lang="ru-RU" sz="3600" dirty="0" smtClean="0"/>
              <a:t> и </a:t>
            </a:r>
            <a:r>
              <a:rPr lang="en-US" sz="3600" dirty="0" smtClean="0"/>
              <a:t>‘</a:t>
            </a:r>
            <a:r>
              <a:rPr lang="ru-RU" sz="3600" dirty="0" smtClean="0"/>
              <a:t>3</a:t>
            </a:r>
            <a:r>
              <a:rPr lang="en-US" sz="3600" dirty="0" smtClean="0"/>
              <a:t>’)</a:t>
            </a:r>
          </a:p>
          <a:p>
            <a:pPr marL="0" indent="0">
              <a:buNone/>
            </a:pPr>
            <a:r>
              <a:rPr lang="ru-RU" sz="3600" b="1" dirty="0" smtClean="0"/>
              <a:t>Бонусы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r>
              <a:rPr lang="ru-RU" sz="3600" dirty="0" smtClean="0"/>
              <a:t>Учет скобок, любые типы данных кроме целочисленных (</a:t>
            </a:r>
            <a:r>
              <a:rPr lang="en-US" sz="3600" dirty="0" smtClean="0"/>
              <a:t>float, string </a:t>
            </a:r>
            <a:r>
              <a:rPr lang="ru-RU" sz="3600" dirty="0" smtClean="0"/>
              <a:t>и </a:t>
            </a:r>
            <a:r>
              <a:rPr lang="ru-RU" sz="3600" dirty="0" err="1" smtClean="0"/>
              <a:t>тд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Секретная книга дракона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87375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Компиляторы: принципы, технологии и </a:t>
            </a:r>
            <a:r>
              <a:rPr lang="ru-RU" b="1" dirty="0" smtClean="0"/>
              <a:t>инструменты (</a:t>
            </a:r>
            <a:r>
              <a:rPr lang="ru-RU" dirty="0"/>
              <a:t> </a:t>
            </a:r>
            <a:r>
              <a:rPr lang="ru-RU" dirty="0" smtClean="0"/>
              <a:t>Альфред</a:t>
            </a:r>
            <a:r>
              <a:rPr lang="ru-RU" dirty="0"/>
              <a:t> В. </a:t>
            </a:r>
            <a:r>
              <a:rPr lang="ru-RU" dirty="0" err="1"/>
              <a:t>Ахо</a:t>
            </a:r>
            <a:r>
              <a:rPr lang="ru-RU" dirty="0"/>
              <a:t>, </a:t>
            </a:r>
            <a:r>
              <a:rPr lang="ru-RU" dirty="0" err="1"/>
              <a:t>Рави</a:t>
            </a:r>
            <a:r>
              <a:rPr lang="ru-RU" dirty="0"/>
              <a:t> Сети и Джеффри Д. </a:t>
            </a:r>
            <a:r>
              <a:rPr lang="ru-RU" dirty="0" smtClean="0"/>
              <a:t>Ульман)</a:t>
            </a:r>
            <a:endParaRPr lang="ru-RU" dirty="0"/>
          </a:p>
        </p:txBody>
      </p:sp>
      <p:pic>
        <p:nvPicPr>
          <p:cNvPr id="1026" name="Picture 2" descr="http://dic.academic.ru/pictures/wiki/files/50/200px-dragon_compli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08920"/>
            <a:ext cx="2592288" cy="362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8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грамматик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тип 0. неограниченные грамматики — возможны любые правила</a:t>
            </a:r>
          </a:p>
          <a:p>
            <a:pPr marL="0" indent="0">
              <a:buNone/>
            </a:pPr>
            <a:r>
              <a:rPr lang="ru-RU" dirty="0"/>
              <a:t>тип 1. контекстно-зависимые грамматики — левая часть может содержать один </a:t>
            </a:r>
            <a:r>
              <a:rPr lang="ru-RU" dirty="0" err="1"/>
              <a:t>нетерминал</a:t>
            </a:r>
            <a:r>
              <a:rPr lang="ru-RU" dirty="0"/>
              <a:t>, окруженный «контекстом» (последовательности символов, в том же виде присутствующие в правой части); сам </a:t>
            </a:r>
            <a:r>
              <a:rPr lang="ru-RU" dirty="0" err="1"/>
              <a:t>нетерминал</a:t>
            </a:r>
            <a:r>
              <a:rPr lang="ru-RU" dirty="0"/>
              <a:t> заменяется непустой последовательностью символов в правой части.</a:t>
            </a:r>
          </a:p>
          <a:p>
            <a:pPr marL="0" indent="0">
              <a:buNone/>
            </a:pPr>
            <a:r>
              <a:rPr lang="ru-RU" sz="2800" dirty="0"/>
              <a:t>тип 2. контекстно-свободные грамматики — левая часть состоит из одного </a:t>
            </a:r>
            <a:r>
              <a:rPr lang="ru-RU" sz="2800" dirty="0" err="1"/>
              <a:t>нетерминала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тип 3. регулярные грамматики — более простые, эквивалентны конечным автоматам.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cap="none" dirty="0" err="1">
                <a:solidFill>
                  <a:srgbClr val="222222"/>
                </a:solidFill>
                <a:latin typeface="-apple-system"/>
              </a:rPr>
              <a:t>П</a:t>
            </a:r>
            <a:r>
              <a:rPr lang="en-US" altLang="en-US" sz="3200" cap="none" dirty="0" err="1" smtClean="0">
                <a:solidFill>
                  <a:srgbClr val="222222"/>
                </a:solidFill>
                <a:latin typeface="-apple-system"/>
              </a:rPr>
              <a:t>орождающая</a:t>
            </a:r>
            <a:r>
              <a:rPr lang="en-US" altLang="en-US" sz="3200" cap="none" dirty="0" smtClean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US" altLang="en-US" sz="3200" cap="none" dirty="0" err="1">
                <a:solidFill>
                  <a:srgbClr val="222222"/>
                </a:solidFill>
                <a:latin typeface="-apple-system"/>
              </a:rPr>
              <a:t>грамматика</a:t>
            </a:r>
            <a:r>
              <a:rPr lang="en-US" altLang="en-US" sz="3200" cap="none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US" altLang="en-US" sz="3200" cap="none" dirty="0" err="1">
                <a:solidFill>
                  <a:srgbClr val="222222"/>
                </a:solidFill>
                <a:latin typeface="-apple-system"/>
              </a:rPr>
              <a:t>Хомского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23528" y="1948190"/>
            <a:ext cx="8281416" cy="4124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ClrTx/>
              <a:buSzTx/>
              <a:buNone/>
            </a:pPr>
            <a:r>
              <a:rPr lang="en-US" altLang="en-US" dirty="0" err="1" smtClean="0">
                <a:solidFill>
                  <a:srgbClr val="222222"/>
                </a:solidFill>
                <a:latin typeface="-apple-system"/>
              </a:rPr>
              <a:t>Порождающая</a:t>
            </a:r>
            <a:r>
              <a:rPr lang="en-US" altLang="en-US" dirty="0" smtClean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-apple-system"/>
              </a:rPr>
              <a:t>грамматика</a:t>
            </a:r>
            <a:r>
              <a:rPr lang="en-US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US" altLang="en-US" dirty="0" err="1" smtClean="0">
                <a:solidFill>
                  <a:srgbClr val="222222"/>
                </a:solidFill>
                <a:latin typeface="-apple-system"/>
              </a:rPr>
              <a:t>Хомского</a:t>
            </a:r>
            <a:r>
              <a:rPr lang="en-US" altLang="en-US" dirty="0" smtClean="0">
                <a:solidFill>
                  <a:srgbClr val="222222"/>
                </a:solidFill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это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четверка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</a:p>
          <a:p>
            <a:pPr marL="0" lvl="0" indent="0">
              <a:buClrTx/>
              <a:buSzTx/>
              <a:buNone/>
            </a:pPr>
            <a:endParaRPr lang="en-US" altLang="en-US" dirty="0">
              <a:solidFill>
                <a:srgbClr val="222222"/>
              </a:solidFill>
              <a:latin typeface="-apple-system"/>
            </a:endParaRPr>
          </a:p>
          <a:p>
            <a:pPr marL="0" lvl="0" indent="0" algn="ctr">
              <a:buClrTx/>
              <a:buSz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G = {N, T, P, S}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где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конечный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алфавит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нетерминальных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символов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T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конечный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алфавит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терминальных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символов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совпадает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с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алфавитом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языка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задаваемого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грамматикой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конечное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множество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правил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порождения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начальный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нетерминал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грамматики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0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Грамматика арифметический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EXPR</a:t>
            </a:r>
            <a:r>
              <a:rPr lang="ru-RU" sz="2800" dirty="0"/>
              <a:t>::=</a:t>
            </a:r>
            <a:r>
              <a:rPr lang="en-US" sz="2800" dirty="0" smtClean="0"/>
              <a:t> </a:t>
            </a:r>
            <a:r>
              <a:rPr lang="en-US" sz="2800" dirty="0"/>
              <a:t>NUM | EXPR OP EXPR 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NUM</a:t>
            </a:r>
            <a:r>
              <a:rPr lang="ru-RU" sz="2800" dirty="0"/>
              <a:t>::=</a:t>
            </a:r>
            <a:r>
              <a:rPr lang="en-US" sz="2800" dirty="0" smtClean="0"/>
              <a:t> </a:t>
            </a:r>
            <a:r>
              <a:rPr lang="en-US" sz="2800" dirty="0"/>
              <a:t>DIGIT | NUM DIGIT 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DIGIT</a:t>
            </a:r>
            <a:r>
              <a:rPr lang="ru-RU" sz="2800" dirty="0"/>
              <a:t>::=</a:t>
            </a:r>
            <a:r>
              <a:rPr lang="en-US" sz="2800" dirty="0" smtClean="0"/>
              <a:t> </a:t>
            </a:r>
            <a:r>
              <a:rPr lang="en-US" sz="2800" dirty="0"/>
              <a:t>'0' | '1' | '2' | '3' | '4' | '5' | '6' | '7' | '8' | '9' 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OP</a:t>
            </a:r>
            <a:r>
              <a:rPr lang="ru-RU" sz="2800" dirty="0"/>
              <a:t>::=</a:t>
            </a:r>
            <a:r>
              <a:rPr lang="en-US" sz="2800" dirty="0" smtClean="0"/>
              <a:t> </a:t>
            </a:r>
            <a:r>
              <a:rPr lang="en-US" sz="2800" dirty="0"/>
              <a:t>'+' | '-' | '*' | '/' ;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Дописать грамматику для использования с левой частью выражения присваивания</a:t>
            </a:r>
          </a:p>
          <a:p>
            <a:r>
              <a:rPr lang="ru-RU" dirty="0" smtClean="0"/>
              <a:t>Сейчас работает с «5+3-2+</a:t>
            </a:r>
            <a:r>
              <a:rPr lang="en-US" dirty="0" smtClean="0"/>
              <a:t>a</a:t>
            </a:r>
            <a:r>
              <a:rPr lang="ru-RU" dirty="0" smtClean="0"/>
              <a:t>», надо чтобы работало с «</a:t>
            </a:r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ru-RU" dirty="0"/>
              <a:t>5+3-2+</a:t>
            </a:r>
            <a:r>
              <a:rPr lang="en-US" dirty="0"/>
              <a:t>a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2AA71F-5798-4E30-BC50-BA46AD8FAC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70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120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Century Schoolbook</vt:lpstr>
      <vt:lpstr>Menlo</vt:lpstr>
      <vt:lpstr>Wingdings</vt:lpstr>
      <vt:lpstr>Wingdings 2</vt:lpstr>
      <vt:lpstr>Эркер</vt:lpstr>
      <vt:lpstr>Арифметические выражения</vt:lpstr>
      <vt:lpstr>Задание на следующую лабораторную</vt:lpstr>
      <vt:lpstr>Секретная книга дракона </vt:lpstr>
      <vt:lpstr>Типы грамматик </vt:lpstr>
      <vt:lpstr>Порождающая грамматика Хомского</vt:lpstr>
      <vt:lpstr>Грамматика арифметический выражений</vt:lpstr>
      <vt:lpstr>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Арифметические выражения</dc:title>
  <dc:creator>Prothet</dc:creator>
  <cp:lastModifiedBy>Aleksey Alekseev</cp:lastModifiedBy>
  <cp:revision>4</cp:revision>
  <dcterms:created xsi:type="dcterms:W3CDTF">2016-10-15T11:35:23Z</dcterms:created>
  <dcterms:modified xsi:type="dcterms:W3CDTF">2017-10-11T08:18:16Z</dcterms:modified>
</cp:coreProperties>
</file>