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86FE0-9DEA-43AB-9FE4-6DEAAE47897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A9EA-C862-4617-90D6-C4C0313A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4A9EA-C862-4617-90D6-C4C0313AFF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A977-2D40-48B0-B738-20E1A84D97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6E05-3778-4A4D-AB4E-E388F97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и </a:t>
            </a:r>
            <a:r>
              <a:rPr lang="en-US" dirty="0" smtClean="0"/>
              <a:t>callback’</a:t>
            </a:r>
            <a:r>
              <a:rPr lang="ru-RU" dirty="0" smtClean="0"/>
              <a:t>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моделей </a:t>
            </a:r>
            <a:endParaRPr lang="en-US" dirty="0"/>
          </a:p>
        </p:txBody>
      </p:sp>
      <p:pic>
        <p:nvPicPr>
          <p:cNvPr id="3076" name="Picture 4" descr="Картинки по запросу FP TP FN 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68" y="2159343"/>
            <a:ext cx="4431956" cy="38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ртинки по запросу FP TP FN T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" y="2423254"/>
            <a:ext cx="3592641" cy="24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2971" y="3653167"/>
            <a:ext cx="12628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Matthews </a:t>
            </a:r>
          </a:p>
          <a:p>
            <a:r>
              <a:rPr lang="en-US" dirty="0" smtClean="0"/>
              <a:t>correlation </a:t>
            </a:r>
          </a:p>
          <a:p>
            <a:r>
              <a:rPr lang="en-US" dirty="0" smtClean="0"/>
              <a:t>coefficient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- AUC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2114449"/>
            <a:ext cx="4283011" cy="38008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70" y="2084301"/>
            <a:ext cx="4484730" cy="38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pic>
        <p:nvPicPr>
          <p:cNvPr id="2050" name="Picture 2" descr="Картинки по запросу kf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25" y="2107985"/>
            <a:ext cx="7143149" cy="35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3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model.fit</a:t>
            </a:r>
            <a:r>
              <a:rPr lang="en-US" sz="2000" dirty="0" smtClean="0"/>
              <a:t>(</a:t>
            </a:r>
            <a:r>
              <a:rPr lang="en-US" sz="2000" dirty="0" err="1" smtClean="0"/>
              <a:t>x_train</a:t>
            </a:r>
            <a:r>
              <a:rPr lang="en-US" sz="2000" dirty="0" smtClean="0"/>
              <a:t>, </a:t>
            </a:r>
            <a:r>
              <a:rPr lang="en-US" sz="2000" dirty="0" err="1" smtClean="0"/>
              <a:t>y_train</a:t>
            </a:r>
            <a:r>
              <a:rPr lang="en-US" sz="2000" dirty="0" smtClean="0"/>
              <a:t>, </a:t>
            </a:r>
            <a:r>
              <a:rPr lang="en-US" sz="2000" dirty="0" err="1" smtClean="0"/>
              <a:t>batch_size</a:t>
            </a:r>
            <a:r>
              <a:rPr lang="en-US" sz="2000" dirty="0" smtClean="0"/>
              <a:t>=</a:t>
            </a:r>
            <a:r>
              <a:rPr lang="en-US" sz="2000" dirty="0" err="1" smtClean="0"/>
              <a:t>batch_size</a:t>
            </a:r>
            <a:r>
              <a:rPr lang="en-US" sz="2000" dirty="0" smtClean="0"/>
              <a:t>, epochs=epochs, </a:t>
            </a:r>
            <a:r>
              <a:rPr lang="en-US" dirty="0" smtClean="0">
                <a:solidFill>
                  <a:srgbClr val="C00000"/>
                </a:solidFill>
              </a:rPr>
              <a:t>callbacks=</a:t>
            </a:r>
            <a:r>
              <a:rPr lang="en-US" dirty="0" err="1" smtClean="0">
                <a:solidFill>
                  <a:srgbClr val="C00000"/>
                </a:solidFill>
              </a:rPr>
              <a:t>callbacks_list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Когда они срабатывают?</a:t>
            </a:r>
          </a:p>
          <a:p>
            <a:r>
              <a:rPr lang="en-US" b="1" dirty="0" err="1"/>
              <a:t>on_epoch_begin</a:t>
            </a:r>
            <a:r>
              <a:rPr lang="en-US" dirty="0"/>
              <a:t>: </a:t>
            </a:r>
            <a:r>
              <a:rPr lang="ru-RU" dirty="0" smtClean="0"/>
              <a:t>в начале эпохи</a:t>
            </a:r>
            <a:endParaRPr lang="en-US" dirty="0"/>
          </a:p>
          <a:p>
            <a:r>
              <a:rPr lang="en-US" b="1" dirty="0" err="1"/>
              <a:t>on_epoch_end</a:t>
            </a:r>
            <a:r>
              <a:rPr lang="en-US" dirty="0"/>
              <a:t>: </a:t>
            </a:r>
            <a:r>
              <a:rPr lang="ru-RU" dirty="0" smtClean="0"/>
              <a:t>в конце эпохе</a:t>
            </a:r>
            <a:endParaRPr lang="en-US" dirty="0"/>
          </a:p>
          <a:p>
            <a:r>
              <a:rPr lang="en-US" b="1" dirty="0" err="1"/>
              <a:t>on_batch_begin</a:t>
            </a:r>
            <a:r>
              <a:rPr lang="en-US" dirty="0"/>
              <a:t>: </a:t>
            </a:r>
            <a:r>
              <a:rPr lang="ru-RU" dirty="0" smtClean="0"/>
              <a:t>в начале </a:t>
            </a:r>
            <a:r>
              <a:rPr lang="ru-RU" dirty="0" err="1" smtClean="0"/>
              <a:t>батча</a:t>
            </a:r>
            <a:endParaRPr lang="en-US" dirty="0"/>
          </a:p>
          <a:p>
            <a:r>
              <a:rPr lang="en-US" b="1" dirty="0" err="1"/>
              <a:t>on_batch_end</a:t>
            </a:r>
            <a:r>
              <a:rPr lang="en-US" dirty="0"/>
              <a:t>: </a:t>
            </a:r>
            <a:r>
              <a:rPr lang="ru-RU" dirty="0" smtClean="0"/>
              <a:t>в конце </a:t>
            </a:r>
            <a:r>
              <a:rPr lang="ru-RU" dirty="0" err="1" smtClean="0"/>
              <a:t>батча</a:t>
            </a:r>
            <a:endParaRPr lang="en-US" dirty="0"/>
          </a:p>
          <a:p>
            <a:r>
              <a:rPr lang="en-US" b="1" dirty="0" err="1"/>
              <a:t>on_train_begin</a:t>
            </a:r>
            <a:r>
              <a:rPr lang="en-US" dirty="0"/>
              <a:t>: </a:t>
            </a:r>
            <a:r>
              <a:rPr lang="ru-RU" dirty="0" smtClean="0"/>
              <a:t>в начале обучения</a:t>
            </a:r>
            <a:endParaRPr lang="en-US" dirty="0"/>
          </a:p>
          <a:p>
            <a:r>
              <a:rPr lang="en-US" b="1" dirty="0" err="1"/>
              <a:t>on_train_end</a:t>
            </a:r>
            <a:r>
              <a:rPr lang="en-US" dirty="0"/>
              <a:t>: </a:t>
            </a:r>
            <a:r>
              <a:rPr lang="ru-RU" dirty="0" smtClean="0"/>
              <a:t>в конце обучения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5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</a:t>
            </a:r>
            <a:r>
              <a:rPr lang="en-US" dirty="0" smtClean="0"/>
              <a:t>callback’</a:t>
            </a:r>
            <a:r>
              <a:rPr lang="ru-RU" dirty="0" smtClean="0"/>
              <a:t>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ModelCheckpoint</a:t>
            </a:r>
            <a:r>
              <a:rPr lang="ru-RU" b="1" dirty="0" smtClean="0"/>
              <a:t> – </a:t>
            </a:r>
            <a:r>
              <a:rPr lang="ru-RU" dirty="0" smtClean="0"/>
              <a:t>сохраняет модель каждую эпоху</a:t>
            </a:r>
          </a:p>
          <a:p>
            <a:r>
              <a:rPr lang="en-US" b="1" dirty="0" err="1" smtClean="0"/>
              <a:t>EarlyStopping</a:t>
            </a:r>
            <a:r>
              <a:rPr lang="ru-RU" b="1" dirty="0" smtClean="0"/>
              <a:t> – </a:t>
            </a:r>
            <a:r>
              <a:rPr lang="ru-RU" dirty="0" smtClean="0"/>
              <a:t>остановка обучения по критерию (например, значение </a:t>
            </a:r>
            <a:r>
              <a:rPr lang="en-US" dirty="0" smtClean="0"/>
              <a:t>loss </a:t>
            </a:r>
            <a:r>
              <a:rPr lang="ru-RU" dirty="0" smtClean="0"/>
              <a:t>функции не убывает)</a:t>
            </a:r>
          </a:p>
          <a:p>
            <a:r>
              <a:rPr lang="en-US" b="1" dirty="0" err="1" smtClean="0"/>
              <a:t>LearningRateScheduler</a:t>
            </a:r>
            <a:r>
              <a:rPr lang="ru-RU" b="1" dirty="0" smtClean="0"/>
              <a:t> – </a:t>
            </a:r>
            <a:r>
              <a:rPr lang="ru-RU" dirty="0" smtClean="0"/>
              <a:t>изменение </a:t>
            </a:r>
            <a:r>
              <a:rPr lang="en-US" dirty="0" smtClean="0"/>
              <a:t>learning rate </a:t>
            </a:r>
            <a:r>
              <a:rPr lang="ru-RU" dirty="0" smtClean="0"/>
              <a:t>по заданным параметрам</a:t>
            </a:r>
          </a:p>
          <a:p>
            <a:r>
              <a:rPr lang="en-US" b="1" dirty="0" err="1" smtClean="0"/>
              <a:t>ReduceLROnPlateau</a:t>
            </a:r>
            <a:r>
              <a:rPr lang="ru-RU" b="1" dirty="0" smtClean="0"/>
              <a:t> – </a:t>
            </a:r>
            <a:r>
              <a:rPr lang="ru-RU" dirty="0" smtClean="0"/>
              <a:t>уменьшает </a:t>
            </a:r>
            <a:r>
              <a:rPr lang="en-US" dirty="0" smtClean="0"/>
              <a:t>learning rate</a:t>
            </a:r>
            <a:r>
              <a:rPr lang="ru-RU" dirty="0" smtClean="0"/>
              <a:t>, когда достигается «плато» - когда заданная метрика не увеличивается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</a:t>
            </a:r>
            <a:r>
              <a:rPr lang="en-US" dirty="0" smtClean="0"/>
              <a:t>callback’</a:t>
            </a:r>
            <a:r>
              <a:rPr lang="ru-RU" dirty="0" smtClean="0"/>
              <a:t>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9935733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RocAucEvaluation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(Callback):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.interval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interval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.X_val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.y_val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on_epoch_end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epoch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logs={}):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epoch 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.interval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.model.predict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.X_val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score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.y_val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ROC-AUC - epoch: %d - score: %.6f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(epoch+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score))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00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Office PowerPoint</Application>
  <PresentationFormat>Широкоэкранный</PresentationFormat>
  <Paragraphs>31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Валидация и callback’и</vt:lpstr>
      <vt:lpstr>Оценка моделей </vt:lpstr>
      <vt:lpstr>ROC - AUC</vt:lpstr>
      <vt:lpstr>Cross-Validation</vt:lpstr>
      <vt:lpstr>Callbacks</vt:lpstr>
      <vt:lpstr>Стандартные callback’и</vt:lpstr>
      <vt:lpstr>Кастомные callback’и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Alekseev</dc:creator>
  <cp:lastModifiedBy>Aleksey Alekseev</cp:lastModifiedBy>
  <cp:revision>4</cp:revision>
  <dcterms:created xsi:type="dcterms:W3CDTF">2018-02-28T14:33:00Z</dcterms:created>
  <dcterms:modified xsi:type="dcterms:W3CDTF">2018-02-28T15:04:11Z</dcterms:modified>
</cp:coreProperties>
</file>