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B397A9F-8D2F-423D-AE8E-3DD8F792EA6B}">
          <p14:sldIdLst>
            <p14:sldId id="256"/>
            <p14:sldId id="258"/>
            <p14:sldId id="261"/>
            <p14:sldId id="263"/>
            <p14:sldId id="259"/>
            <p14:sldId id="260"/>
            <p14:sldId id="262"/>
            <p14:sldId id="264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5F1C8-A97A-4000-917B-64B6937C0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933B54-1BD2-4301-B091-6AB7B1F0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594DD-DB0A-4134-8253-2CA6F118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A75BC-9753-4BCA-A6EC-E473BEB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998945-5BCB-40BA-94B5-5CBB1CC0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868B9-EBC3-4BDA-AB86-E7E5D56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FF4DF6-2CA1-498C-B2F5-40A56382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B5004-1CC3-4275-A121-DC98769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7E3F9-FD01-497D-ABAA-0FF93E2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E3968-4FE1-407C-882C-A48C724E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FD7F73-0CF3-4D59-83CE-5448AD25A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AA9C4-DC0E-4BD4-A581-B5C92FDF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D6F8A-47E8-402E-AB76-4BB500A2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34D12-4E40-4549-A494-3FA6CB90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5A46-5D12-41CA-A0E6-EBB1B4B0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2630A-B7FB-4292-9229-D071FDB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B9E4F-C069-417A-8471-74152A27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83E1ED-72CB-4224-B9CC-2648B22F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78351-67D8-4CB3-9AB2-78796294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5F26E0-EAE5-4454-A913-DEF58557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6A460-C4AB-4B78-86A4-F7EA6768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AC7AC6-C6B2-4179-9449-E4C88CEF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39F4E-6F20-4BB4-82BA-7421E67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C4BF3-FC58-4CCB-B8EC-63C93D6F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E764E-96E2-4079-8D73-70D2561C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F057E-3E12-43D9-9531-D8644CED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9CEDF-A189-40E0-BDC0-77AECA3B6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7DA0E1-0EC9-47DA-B332-2FF6D67B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B78D8-3707-4BFF-BA1F-68EF84BD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F727E7-84CA-4572-AA58-C9BB8B8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03879-3EC8-4135-A47A-3A648349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5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1285-EC0B-4CE1-A715-563AFA3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AFC84-929E-4206-94D2-0F4988CF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8428C0-BF59-462C-9E2B-69080676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E9B371-E6DD-4900-A4AA-57E31430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56634C-E606-43BD-AD49-C5E49E2B7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818C49-D3C7-48B2-A124-BD065661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DB8C4A-A448-4B4D-B7EA-284D1229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7E2F23-C0D5-41F7-88B5-B825AF65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9FC33-A478-4373-ADEA-9320C2E1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BCC7DA-37F7-45C5-B645-AEAB5BA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632768-2349-4897-AE16-872F57F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61B47-2B83-43CC-B509-472FAE2A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3ED092-C3AD-4834-A68C-6F33E267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204D4-90E5-432F-BD7B-0828693E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2764EC-D643-420D-AF19-023083AB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9DDE-742E-49E1-AB86-DDCD01EF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859F4-8CEE-4F70-A330-47ACC6E8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C9B2F2-D1EC-4A61-9F75-FE2BD3C9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EEE37-BC73-4929-AA22-0CC2D254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9C405-D998-4652-BCCD-B6A3DF36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7514A3-9EA5-42F5-9E95-C10E8B4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59672-1FB5-42AD-8BE4-64C9C3F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709CB3-7CF7-435F-926F-5573CC88E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87E901-47E2-4C43-9D76-8851DABD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F8162E-1EFF-4EAE-89E5-69A115B9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D4FB6-E3DC-4A4A-9F52-F942AFE6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F74B92-287D-431A-AF97-5ED7FD2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9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3C8E5-2E91-4063-AAE7-4B9C2742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C860A-4ECE-4486-A6C9-DBD324B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310BD-51BF-44BC-AA2D-F1B19265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EBAC-F3F2-47F8-93CA-C5F3877B1DC4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FB1025-6E81-4D06-A459-FA1199F0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F851D-3061-4C10-881C-3FA0F7B2B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87F7-74D1-4179-B270-7538F464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attention-mechanism-in-neural-network-30aaf5e39512" TargetMode="External"/><Relationship Id="rId2" Type="http://schemas.openxmlformats.org/officeDocument/2006/relationships/hyperlink" Target="https://gist.github.com/cbaziotis/7ef97ccf71cbc14366835198c09809d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diyiy/docs/naacl16.pdf" TargetMode="External"/><Relationship Id="rId4" Type="http://schemas.openxmlformats.org/officeDocument/2006/relationships/hyperlink" Target="https://github.com/fwang91/residual-attention-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3B302-6013-40FD-9538-6AFEBF4C1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layer + TTA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63211-73A8-4917-8D29-7BE30D47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355C-2F00-4497-9D61-A4D3E15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6978D-7AF0-4224-A37C-D085FBB2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Призвано решить проблему фиксированной длины вектора контекста (внутреннего представления) для задач </a:t>
            </a:r>
            <a:r>
              <a:rPr lang="en-US" dirty="0"/>
              <a:t>encoder-decoder (</a:t>
            </a:r>
            <a:r>
              <a:rPr lang="ru-RU" dirty="0"/>
              <a:t>перевод)</a:t>
            </a:r>
          </a:p>
          <a:p>
            <a:r>
              <a:rPr lang="ru-RU" dirty="0"/>
              <a:t>По сути позволяет декодеру «обращать внимание» на разные части исходного предложения. То есть внутренние представление теперь не «фиксировано», а «генерируется» на основе входного предложение (на основе весов </a:t>
            </a:r>
            <a:r>
              <a:rPr lang="en-US" dirty="0"/>
              <a:t>attention </a:t>
            </a:r>
            <a:r>
              <a:rPr lang="ru-RU" dirty="0"/>
              <a:t>слоя)</a:t>
            </a:r>
          </a:p>
          <a:p>
            <a:r>
              <a:rPr lang="ru-RU" dirty="0"/>
              <a:t>Мотивация относительно изображений – человек может нормально распознать изображение, когда его взгляд «фиксирован», но он гораздо лучше справляется когда глаза быстро «сканируют» изображений (обращает внимание на конкретные участки)</a:t>
            </a:r>
          </a:p>
        </p:txBody>
      </p:sp>
    </p:spTree>
    <p:extLst>
      <p:ext uri="{BB962C8B-B14F-4D97-AF65-F5344CB8AC3E}">
        <p14:creationId xmlns:p14="http://schemas.microsoft.com/office/powerpoint/2010/main" val="62213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CEAC3-F76B-4092-B049-4C0D5E8A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pic>
        <p:nvPicPr>
          <p:cNvPr id="3074" name="Picture 2" descr="https://cdn-images-1.medium.com/max/1600/0*Jpp6WALMjZbjUFjP.png">
            <a:extLst>
              <a:ext uri="{FF2B5EF4-FFF2-40B4-BE49-F238E27FC236}">
                <a16:creationId xmlns:a16="http://schemas.microsoft.com/office/drawing/2014/main" id="{5E904428-A84A-4DBF-ACE3-DB779C11B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7" y="1842403"/>
            <a:ext cx="34130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B187D-1D0B-4DBE-A7EF-DA0F945C24F3}"/>
              </a:ext>
            </a:extLst>
          </p:cNvPr>
          <p:cNvSpPr txBox="1"/>
          <p:nvPr/>
        </p:nvSpPr>
        <p:spPr>
          <a:xfrm>
            <a:off x="6501468" y="684721"/>
            <a:ext cx="51592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Энкодер</a:t>
            </a:r>
            <a:r>
              <a:rPr lang="ru-RU" dirty="0"/>
              <a:t> генерирует </a:t>
            </a:r>
            <a:r>
              <a:rPr lang="en-US" dirty="0"/>
              <a:t>h1,…,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X1,…XT</a:t>
            </a:r>
          </a:p>
          <a:p>
            <a:endParaRPr lang="en-US" dirty="0"/>
          </a:p>
          <a:p>
            <a:r>
              <a:rPr lang="en-US" dirty="0"/>
              <a:t>Context-vector</a:t>
            </a:r>
            <a:r>
              <a:rPr lang="ru-RU" dirty="0"/>
              <a:t> на каждом шаге (</a:t>
            </a:r>
            <a:r>
              <a:rPr lang="en-US" dirty="0"/>
              <a:t>timestamp):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- </a:t>
            </a:r>
            <a:r>
              <a:rPr lang="en-US" b="1" dirty="0"/>
              <a:t>Alignment model</a:t>
            </a:r>
          </a:p>
          <a:p>
            <a:r>
              <a:rPr lang="ru-RU" dirty="0"/>
              <a:t>Оценка</a:t>
            </a:r>
            <a:r>
              <a:rPr lang="ru-RU" b="1" dirty="0"/>
              <a:t> </a:t>
            </a:r>
            <a:r>
              <a:rPr lang="en-US" b="1" dirty="0"/>
              <a:t>Alignment model </a:t>
            </a:r>
            <a:r>
              <a:rPr lang="en-US" dirty="0"/>
              <a:t>(e)</a:t>
            </a:r>
            <a:r>
              <a:rPr lang="ru-RU" b="1" dirty="0"/>
              <a:t> </a:t>
            </a:r>
            <a:r>
              <a:rPr lang="ru-RU" dirty="0"/>
              <a:t>– то, как хорошо </a:t>
            </a:r>
            <a:r>
              <a:rPr lang="ru-RU" b="1" dirty="0"/>
              <a:t>каждый </a:t>
            </a:r>
            <a:r>
              <a:rPr lang="ru-RU" dirty="0"/>
              <a:t>вход </a:t>
            </a:r>
            <a:r>
              <a:rPr lang="ru-RU" dirty="0" err="1"/>
              <a:t>энкодера</a:t>
            </a:r>
            <a:r>
              <a:rPr lang="ru-RU" dirty="0"/>
              <a:t> (</a:t>
            </a:r>
            <a:r>
              <a:rPr lang="en-US" dirty="0"/>
              <a:t>h</a:t>
            </a:r>
            <a:r>
              <a:rPr lang="ru-RU" dirty="0"/>
              <a:t>) соответствует </a:t>
            </a:r>
            <a:r>
              <a:rPr lang="ru-RU" b="1" dirty="0"/>
              <a:t>текущему</a:t>
            </a:r>
            <a:r>
              <a:rPr lang="ru-RU" dirty="0"/>
              <a:t> выходу декодера (</a:t>
            </a:r>
            <a:r>
              <a:rPr lang="en-US" dirty="0"/>
              <a:t>s)</a:t>
            </a:r>
          </a:p>
          <a:p>
            <a:endParaRPr lang="en-US" dirty="0"/>
          </a:p>
          <a:p>
            <a:r>
              <a:rPr lang="ru-RU" dirty="0"/>
              <a:t>Оценка</a:t>
            </a:r>
            <a:r>
              <a:rPr lang="ru-RU" b="1" dirty="0"/>
              <a:t> </a:t>
            </a:r>
            <a:r>
              <a:rPr lang="en-US" dirty="0"/>
              <a:t>Alignment model</a:t>
            </a:r>
            <a:r>
              <a:rPr lang="ru-RU" dirty="0"/>
              <a:t> нормализуется </a:t>
            </a:r>
            <a:r>
              <a:rPr lang="ru-RU" dirty="0" err="1"/>
              <a:t>софтмаксом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Вектор контекста:</a:t>
            </a:r>
          </a:p>
          <a:p>
            <a:endParaRPr lang="ru-RU" dirty="0"/>
          </a:p>
        </p:txBody>
      </p:sp>
      <p:pic>
        <p:nvPicPr>
          <p:cNvPr id="3076" name="Picture 4" descr="https://cdn-images-1.medium.com/max/1600/1*Agii69DmmkTAGBLNUCeN0g.png">
            <a:extLst>
              <a:ext uri="{FF2B5EF4-FFF2-40B4-BE49-F238E27FC236}">
                <a16:creationId xmlns:a16="http://schemas.microsoft.com/office/drawing/2014/main" id="{635852DC-8451-4F63-8A51-919C8CEA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65" y="1627875"/>
            <a:ext cx="2209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1600/1*VBalT1KkZ16WGvjWpjYo4g.png">
            <a:extLst>
              <a:ext uri="{FF2B5EF4-FFF2-40B4-BE49-F238E27FC236}">
                <a16:creationId xmlns:a16="http://schemas.microsoft.com/office/drawing/2014/main" id="{8076CB9B-B1AD-4CB2-8791-56004A61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6" y="4153801"/>
            <a:ext cx="2857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-images-1.medium.com/max/1600/1*uXp_uFfXbAqqrJx5g-xYzQ.png">
            <a:extLst>
              <a:ext uri="{FF2B5EF4-FFF2-40B4-BE49-F238E27FC236}">
                <a16:creationId xmlns:a16="http://schemas.microsoft.com/office/drawing/2014/main" id="{4D5D8DBF-A421-4C78-92D3-861F901A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26" y="5440785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8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F39B0-3F21-491E-A856-4326B481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92C254-C5B2-49D0-849A-A60F71B0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796" y="1766371"/>
            <a:ext cx="4046664" cy="47265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306ADA-06BD-4ACA-9A0F-B970F1D6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050"/>
            <a:ext cx="5286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7149F-6CBA-47F4-B7E9-6F6FB0FA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48FF0-7E06-4CF0-953F-D8316B2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64319" cy="73922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Перевод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qph.ec.quoracdn.net/main-qimg-97ba22df8e3af7c037589ea5bf9407b1">
            <a:extLst>
              <a:ext uri="{FF2B5EF4-FFF2-40B4-BE49-F238E27FC236}">
                <a16:creationId xmlns:a16="http://schemas.microsoft.com/office/drawing/2014/main" id="{F1254198-3961-499F-8307-DD0C7ACD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12" y="2269517"/>
            <a:ext cx="4207176" cy="42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8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D0B1C-6A45-4F54-BA35-3E0D3E43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</a:t>
            </a:r>
            <a:r>
              <a:rPr lang="en-US" dirty="0"/>
              <a:t>Image captioning</a:t>
            </a:r>
            <a:endParaRPr lang="ru-RU" dirty="0"/>
          </a:p>
        </p:txBody>
      </p:sp>
      <p:pic>
        <p:nvPicPr>
          <p:cNvPr id="2052" name="Picture 4" descr="https://qph.ec.quoracdn.net/main-qimg-158a35df2e4e66b464f1d30b120ff577">
            <a:extLst>
              <a:ext uri="{FF2B5EF4-FFF2-40B4-BE49-F238E27FC236}">
                <a16:creationId xmlns:a16="http://schemas.microsoft.com/office/drawing/2014/main" id="{A76E2193-BE1D-43E7-911B-DB80AA352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23" y="2079103"/>
            <a:ext cx="5687736" cy="33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9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CD62-6E1C-4E9B-AF27-D7CCFCDB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Attention Network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23B1B1-3432-4C1E-998C-EE6C114BD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562"/>
            <a:ext cx="10515600" cy="39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923D9-02D7-42A7-AB6F-E82939A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TTA = test time augmentation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905B4-4101-4E89-85E2-BC2A2F86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Идея: применять аугментацию к данным на этапе тестирования, например, вращаем/двигаем/</a:t>
            </a:r>
            <a:r>
              <a:rPr lang="ru-RU" dirty="0" err="1"/>
              <a:t>зумим</a:t>
            </a:r>
            <a:r>
              <a:rPr lang="ru-RU" dirty="0"/>
              <a:t> (в случае картинок) одно тестовое изображение и каждое предсказываем – результат усредняем. </a:t>
            </a:r>
          </a:p>
          <a:p>
            <a:pPr marL="0" indent="0">
              <a:buNone/>
            </a:pPr>
            <a:r>
              <a:rPr lang="ru-RU" dirty="0"/>
              <a:t>Речь идет о небольшом количестве (4-16 на изображение), тем самым улучшаем качество предсказания. </a:t>
            </a:r>
          </a:p>
          <a:p>
            <a:pPr marL="0" indent="0">
              <a:buNone/>
            </a:pPr>
            <a:r>
              <a:rPr lang="ru-RU" dirty="0"/>
              <a:t>Лучше использовать ту же аугментацию, что и для обучения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 для мебели, аугментация с 4 изображениями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LB: </a:t>
            </a:r>
            <a:r>
              <a:rPr lang="ru-RU" dirty="0"/>
              <a:t>0.17369</a:t>
            </a:r>
            <a:r>
              <a:rPr lang="en-US" dirty="0"/>
              <a:t> -&gt; </a:t>
            </a:r>
            <a:r>
              <a:rPr lang="ru-RU" dirty="0"/>
              <a:t>0.17005</a:t>
            </a:r>
            <a:r>
              <a:rPr lang="en-US" dirty="0"/>
              <a:t> (</a:t>
            </a:r>
            <a:r>
              <a:rPr lang="ru-RU" dirty="0"/>
              <a:t>ошибка, 1 – плохо, </a:t>
            </a:r>
            <a:r>
              <a:rPr lang="ru-RU"/>
              <a:t>0 – хорошо)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9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E77EE-EF60-4154-A253-729AE314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DD609-2441-46D7-9F4B-8D974BB1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351338"/>
          </a:xfrm>
        </p:spPr>
        <p:txBody>
          <a:bodyPr>
            <a:normAutofit/>
          </a:bodyPr>
          <a:lstStyle/>
          <a:p>
            <a:r>
              <a:rPr lang="ru-RU" dirty="0"/>
              <a:t>Реализация слоя для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https://gist.github.com/cbaziotis/7ef97ccf71cbc14366835198c09809d2</a:t>
            </a:r>
            <a:endParaRPr lang="ru-RU" dirty="0"/>
          </a:p>
          <a:p>
            <a:r>
              <a:rPr lang="ru-RU" dirty="0"/>
              <a:t>Статейка с кратким описанием: </a:t>
            </a:r>
            <a:r>
              <a:rPr lang="en-US" dirty="0">
                <a:hlinkClick r:id="rId3"/>
              </a:rPr>
              <a:t>https://hackernoon.com/attention-mechanism-in-neural-network-30aaf5e39512</a:t>
            </a:r>
            <a:endParaRPr lang="en-US" dirty="0"/>
          </a:p>
          <a:p>
            <a:r>
              <a:rPr lang="en-US" dirty="0"/>
              <a:t>Residual Attention Network </a:t>
            </a:r>
            <a:r>
              <a:rPr lang="en-US" dirty="0">
                <a:hlinkClick r:id="rId4"/>
              </a:rPr>
              <a:t>https://github.com/fwang91/residual-attention-network</a:t>
            </a:r>
            <a:endParaRPr lang="ru-RU" dirty="0"/>
          </a:p>
          <a:p>
            <a:r>
              <a:rPr lang="en-US" dirty="0"/>
              <a:t>Hierarchical Attention Networks for Document Classification</a:t>
            </a:r>
            <a:r>
              <a:rPr lang="ru-RU" dirty="0"/>
              <a:t> </a:t>
            </a:r>
            <a:r>
              <a:rPr lang="en-US" dirty="0">
                <a:hlinkClick r:id="rId5"/>
              </a:rPr>
              <a:t>https://www.cs.cmu.edu/~diyiy/docs/naacl16.pdf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22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296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Attention layer + TTA</vt:lpstr>
      <vt:lpstr>Motivation</vt:lpstr>
      <vt:lpstr>Схема</vt:lpstr>
      <vt:lpstr>Схема 2</vt:lpstr>
      <vt:lpstr>Пример</vt:lpstr>
      <vt:lpstr>Пример 2 Image captioning</vt:lpstr>
      <vt:lpstr>Residual Attention Network</vt:lpstr>
      <vt:lpstr>TTA = test time augmentation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layer + TTA</dc:title>
  <dc:creator>Алексей Алексеев</dc:creator>
  <cp:lastModifiedBy>Алексей Алексеев</cp:lastModifiedBy>
  <cp:revision>5</cp:revision>
  <dcterms:created xsi:type="dcterms:W3CDTF">2018-04-07T14:22:03Z</dcterms:created>
  <dcterms:modified xsi:type="dcterms:W3CDTF">2018-04-07T14:59:41Z</dcterms:modified>
</cp:coreProperties>
</file>