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9B3D-65EC-4EA2-83F3-FDA4A92C92AE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44C9-C70D-45BD-8F3E-EAEC25BF1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9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9B3D-65EC-4EA2-83F3-FDA4A92C92AE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44C9-C70D-45BD-8F3E-EAEC25BF1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0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9B3D-65EC-4EA2-83F3-FDA4A92C92AE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44C9-C70D-45BD-8F3E-EAEC25BF1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3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9B3D-65EC-4EA2-83F3-FDA4A92C92AE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44C9-C70D-45BD-8F3E-EAEC25BF1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7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9B3D-65EC-4EA2-83F3-FDA4A92C92AE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44C9-C70D-45BD-8F3E-EAEC25BF1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2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9B3D-65EC-4EA2-83F3-FDA4A92C92AE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44C9-C70D-45BD-8F3E-EAEC25BF1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6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9B3D-65EC-4EA2-83F3-FDA4A92C92AE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44C9-C70D-45BD-8F3E-EAEC25BF1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9B3D-65EC-4EA2-83F3-FDA4A92C92AE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44C9-C70D-45BD-8F3E-EAEC25BF1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7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9B3D-65EC-4EA2-83F3-FDA4A92C92AE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44C9-C70D-45BD-8F3E-EAEC25BF1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9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9B3D-65EC-4EA2-83F3-FDA4A92C92AE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44C9-C70D-45BD-8F3E-EAEC25BF1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9B3D-65EC-4EA2-83F3-FDA4A92C92AE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44C9-C70D-45BD-8F3E-EAEC25BF1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9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69B3D-65EC-4EA2-83F3-FDA4A92C92AE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944C9-C70D-45BD-8F3E-EAEC25BF1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5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post/331382/" TargetMode="External"/><Relationship Id="rId2" Type="http://schemas.openxmlformats.org/officeDocument/2006/relationships/hyperlink" Target="https://blog.keras.io/building-autoencoders-in-kera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post/331552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Autoencoders</a:t>
            </a:r>
            <a:r>
              <a:rPr lang="en-US" dirty="0" smtClean="0"/>
              <a:t> &amp; VAE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14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Генерация нового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885" y="2088091"/>
            <a:ext cx="7734300" cy="25050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215" y="4593166"/>
            <a:ext cx="6286500" cy="115252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168400" y="3547533"/>
            <a:ext cx="1174485" cy="2446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04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https://blog.keras.io/building-autoencoders-in-keras.html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https://habr.com/post/331382/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3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Автоэнкодеры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i="1" dirty="0" err="1"/>
              <a:t>Автоэнкодеры</a:t>
            </a:r>
            <a:r>
              <a:rPr lang="ru-RU" dirty="0"/>
              <a:t> — это нейронные сети прямого распространения, которые восстанавливают входной сигнал на выходе. Внутри у них имеется скрытый слой, который представляет собой </a:t>
            </a:r>
            <a:r>
              <a:rPr lang="ru-RU" i="1" dirty="0"/>
              <a:t>код</a:t>
            </a:r>
            <a:r>
              <a:rPr lang="ru-RU" dirty="0"/>
              <a:t>, описывающий модель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b="1" dirty="0" err="1"/>
              <a:t>Автоэнкодеры</a:t>
            </a:r>
            <a:r>
              <a:rPr lang="ru-RU" dirty="0"/>
              <a:t> конструируются таким образом, чтобы не иметь возможность точно скопировать вход на выходе. Обычно их ограничивают в размерности </a:t>
            </a:r>
            <a:r>
              <a:rPr lang="ru-RU" b="1" dirty="0"/>
              <a:t>кода</a:t>
            </a:r>
            <a:r>
              <a:rPr lang="ru-RU" dirty="0"/>
              <a:t> (он меньше, чем размерность сигнала) или штрафуют за активации в </a:t>
            </a:r>
            <a:r>
              <a:rPr lang="ru-RU" b="1" dirty="0"/>
              <a:t>коде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153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Автоэнкодеры</a:t>
            </a:r>
            <a:endParaRPr lang="en-US" dirty="0"/>
          </a:p>
        </p:txBody>
      </p:sp>
      <p:pic>
        <p:nvPicPr>
          <p:cNvPr id="1026" name="Picture 2" descr="https://habrastorage.org/web/cf6/228/613/cf6228613fdc4f8fb819cbd41bb677eb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199" y="1920081"/>
            <a:ext cx="4893733" cy="460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15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</a:t>
            </a:r>
            <a:r>
              <a:rPr lang="ru-RU" dirty="0" err="1" smtClean="0"/>
              <a:t>автоэнкодеров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Сжимающий </a:t>
            </a:r>
            <a:r>
              <a:rPr lang="ru-RU" dirty="0" err="1" smtClean="0"/>
              <a:t>автоэнкодер</a:t>
            </a:r>
            <a:r>
              <a:rPr lang="ru-RU" dirty="0" smtClean="0"/>
              <a:t> (сжатое представление)</a:t>
            </a:r>
            <a:endParaRPr lang="ru-RU" dirty="0"/>
          </a:p>
          <a:p>
            <a:r>
              <a:rPr lang="en-US" dirty="0" err="1"/>
              <a:t>Denoising</a:t>
            </a:r>
            <a:r>
              <a:rPr lang="en-US" dirty="0"/>
              <a:t> </a:t>
            </a:r>
            <a:r>
              <a:rPr lang="ru-RU" dirty="0" err="1" smtClean="0"/>
              <a:t>автоэнкодер</a:t>
            </a:r>
            <a:r>
              <a:rPr lang="ru-RU" dirty="0" smtClean="0"/>
              <a:t> (удаление шума)</a:t>
            </a:r>
            <a:endParaRPr lang="ru-RU" dirty="0"/>
          </a:p>
          <a:p>
            <a:r>
              <a:rPr lang="ru-RU" dirty="0"/>
              <a:t>Разреженный (</a:t>
            </a:r>
            <a:r>
              <a:rPr lang="en-US" i="1" dirty="0"/>
              <a:t>Sparse</a:t>
            </a:r>
            <a:r>
              <a:rPr lang="en-US" dirty="0"/>
              <a:t>) </a:t>
            </a:r>
            <a:r>
              <a:rPr lang="ru-RU" dirty="0" err="1" smtClean="0"/>
              <a:t>автоэнкодер</a:t>
            </a:r>
            <a:r>
              <a:rPr lang="ru-RU" dirty="0" smtClean="0"/>
              <a:t> (сжимающий с регуляризацией)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8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- </a:t>
            </a:r>
            <a:r>
              <a:rPr lang="en-US" dirty="0" err="1" smtClean="0"/>
              <a:t>Unet</a:t>
            </a:r>
            <a:endParaRPr lang="en-US" dirty="0"/>
          </a:p>
        </p:txBody>
      </p:sp>
      <p:pic>
        <p:nvPicPr>
          <p:cNvPr id="2050" name="Picture 2" descr="UNE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729" y="1690688"/>
            <a:ext cx="6779271" cy="451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39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</a:t>
            </a:r>
            <a:r>
              <a:rPr lang="ru-RU" dirty="0" err="1" smtClean="0"/>
              <a:t>автоенкодеров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Скрытый код должен быть более «понятным», например, для </a:t>
            </a:r>
            <a:r>
              <a:rPr lang="en-US" dirty="0" smtClean="0"/>
              <a:t>MNIST:</a:t>
            </a:r>
          </a:p>
          <a:p>
            <a:pPr marL="0" indent="0">
              <a:buNone/>
            </a:pPr>
            <a:r>
              <a:rPr lang="ru-RU" dirty="0" smtClean="0"/>
              <a:t>желаемая </a:t>
            </a:r>
            <a:r>
              <a:rPr lang="ru-RU" dirty="0"/>
              <a:t>цифры,</a:t>
            </a:r>
            <a:br>
              <a:rPr lang="ru-RU" dirty="0"/>
            </a:br>
            <a:r>
              <a:rPr lang="ru-RU" dirty="0" smtClean="0"/>
              <a:t>толщина </a:t>
            </a:r>
            <a:r>
              <a:rPr lang="ru-RU" dirty="0"/>
              <a:t>штриха,</a:t>
            </a:r>
            <a:br>
              <a:rPr lang="ru-RU" dirty="0"/>
            </a:br>
            <a:r>
              <a:rPr lang="ru-RU" dirty="0" smtClean="0"/>
              <a:t>наклон </a:t>
            </a:r>
            <a:r>
              <a:rPr lang="ru-RU" dirty="0"/>
              <a:t>цифры,</a:t>
            </a:r>
            <a:br>
              <a:rPr lang="ru-RU" dirty="0"/>
            </a:br>
            <a:r>
              <a:rPr lang="ru-RU" dirty="0" smtClean="0"/>
              <a:t>аккуратность,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и </a:t>
            </a:r>
            <a:r>
              <a:rPr lang="ru-RU" dirty="0"/>
              <a:t>т.д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Важно, у этих факторов есть априорное распределение</a:t>
            </a:r>
          </a:p>
          <a:p>
            <a:pPr marL="0" indent="0">
              <a:buNone/>
            </a:pPr>
            <a:r>
              <a:rPr lang="ru-RU" dirty="0" smtClean="0"/>
              <a:t>Подробней: </a:t>
            </a:r>
            <a:r>
              <a:rPr lang="en-US" dirty="0" smtClean="0"/>
              <a:t>https://habr.com/post/331500/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678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Вариационные </a:t>
            </a:r>
            <a:r>
              <a:rPr lang="ru-RU" dirty="0" err="1"/>
              <a:t>автоэнкодеры</a:t>
            </a:r>
            <a:r>
              <a:rPr lang="ru-RU" dirty="0"/>
              <a:t> (</a:t>
            </a:r>
            <a:r>
              <a:rPr lang="en-US" dirty="0" err="1"/>
              <a:t>Variational</a:t>
            </a:r>
            <a:r>
              <a:rPr lang="en-US" dirty="0"/>
              <a:t> </a:t>
            </a:r>
            <a:r>
              <a:rPr lang="en-US" dirty="0" err="1" smtClean="0"/>
              <a:t>Autoencoders</a:t>
            </a:r>
            <a:r>
              <a:rPr lang="en-US" dirty="0" smtClean="0"/>
              <a:t>, VAE)</a:t>
            </a:r>
            <a:r>
              <a:rPr lang="en-US" dirty="0"/>
              <a:t> 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75359" y="2281871"/>
            <a:ext cx="107725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 smtClean="0">
                <a:solidFill>
                  <a:srgbClr val="222222"/>
                </a:solidFill>
                <a:effectLst/>
                <a:latin typeface="-apple-system"/>
              </a:rPr>
              <a:t>Вариационные </a:t>
            </a:r>
            <a:r>
              <a:rPr lang="ru-RU" sz="2400" b="1" i="1" dirty="0" err="1" smtClean="0">
                <a:solidFill>
                  <a:srgbClr val="222222"/>
                </a:solidFill>
                <a:effectLst/>
                <a:latin typeface="-apple-system"/>
              </a:rPr>
              <a:t>автоэнкодеры</a:t>
            </a:r>
            <a:r>
              <a:rPr lang="ru-RU" sz="2400" b="0" i="0" dirty="0" smtClean="0">
                <a:solidFill>
                  <a:srgbClr val="222222"/>
                </a:solidFill>
                <a:effectLst/>
                <a:latin typeface="-apple-system"/>
              </a:rPr>
              <a:t> (</a:t>
            </a:r>
            <a:r>
              <a:rPr lang="ru-RU" sz="2400" b="0" i="1" dirty="0" err="1" smtClean="0">
                <a:solidFill>
                  <a:srgbClr val="222222"/>
                </a:solidFill>
                <a:effectLst/>
                <a:latin typeface="-apple-system"/>
              </a:rPr>
              <a:t>Variational</a:t>
            </a:r>
            <a:r>
              <a:rPr lang="ru-RU" sz="2400" b="0" i="1" dirty="0" smtClean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ru-RU" sz="2400" b="0" i="1" dirty="0" err="1" smtClean="0">
                <a:solidFill>
                  <a:srgbClr val="222222"/>
                </a:solidFill>
                <a:effectLst/>
                <a:latin typeface="-apple-system"/>
              </a:rPr>
              <a:t>Autoencoders</a:t>
            </a:r>
            <a:r>
              <a:rPr lang="ru-RU" sz="2400" b="0" i="0" dirty="0" smtClean="0">
                <a:solidFill>
                  <a:srgbClr val="222222"/>
                </a:solidFill>
                <a:effectLst/>
                <a:latin typeface="-apple-system"/>
              </a:rPr>
              <a:t>) — это </a:t>
            </a:r>
            <a:r>
              <a:rPr lang="ru-RU" sz="2400" b="0" i="0" dirty="0" err="1" smtClean="0">
                <a:solidFill>
                  <a:srgbClr val="222222"/>
                </a:solidFill>
                <a:effectLst/>
                <a:latin typeface="-apple-system"/>
              </a:rPr>
              <a:t>автоэнкодеры</a:t>
            </a:r>
            <a:r>
              <a:rPr lang="ru-RU" sz="2400" b="0" i="0" dirty="0" smtClean="0">
                <a:solidFill>
                  <a:srgbClr val="222222"/>
                </a:solidFill>
                <a:effectLst/>
                <a:latin typeface="-apple-system"/>
              </a:rPr>
              <a:t>, которые учатся отображать объекты в заданное скрытое пространство и, соответственно, </a:t>
            </a:r>
            <a:r>
              <a:rPr lang="ru-RU" sz="2400" b="0" i="0" dirty="0" err="1" smtClean="0">
                <a:solidFill>
                  <a:srgbClr val="222222"/>
                </a:solidFill>
                <a:effectLst/>
                <a:latin typeface="-apple-system"/>
              </a:rPr>
              <a:t>сэмплить</a:t>
            </a:r>
            <a:r>
              <a:rPr lang="ru-RU" sz="2400" b="0" i="0" dirty="0" smtClean="0">
                <a:solidFill>
                  <a:srgbClr val="222222"/>
                </a:solidFill>
                <a:effectLst/>
                <a:latin typeface="-apple-system"/>
              </a:rPr>
              <a:t> из него. Поэтому </a:t>
            </a:r>
            <a:r>
              <a:rPr lang="ru-RU" sz="2400" b="0" i="1" dirty="0" smtClean="0">
                <a:solidFill>
                  <a:srgbClr val="222222"/>
                </a:solidFill>
                <a:effectLst/>
                <a:latin typeface="-apple-system"/>
              </a:rPr>
              <a:t>вариационные </a:t>
            </a:r>
            <a:r>
              <a:rPr lang="ru-RU" sz="2400" b="0" i="1" dirty="0" err="1" smtClean="0">
                <a:solidFill>
                  <a:srgbClr val="222222"/>
                </a:solidFill>
                <a:effectLst/>
                <a:latin typeface="-apple-system"/>
              </a:rPr>
              <a:t>автоэнкодеры</a:t>
            </a:r>
            <a:r>
              <a:rPr lang="ru-RU" sz="2400" b="0" i="0" dirty="0" smtClean="0">
                <a:solidFill>
                  <a:srgbClr val="222222"/>
                </a:solidFill>
                <a:effectLst/>
                <a:latin typeface="-apple-system"/>
              </a:rPr>
              <a:t> относят также к семейству генеративных моделей.</a:t>
            </a:r>
            <a:endParaRPr lang="en-US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76325" y="6023823"/>
            <a:ext cx="106774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Подробней </a:t>
            </a:r>
            <a:r>
              <a:rPr lang="en-US" dirty="0" smtClean="0">
                <a:hlinkClick r:id="rId2"/>
              </a:rPr>
              <a:t>https://habr.com/post/331552/</a:t>
            </a:r>
            <a:endParaRPr lang="ru-RU" dirty="0" smtClean="0"/>
          </a:p>
          <a:p>
            <a:r>
              <a:rPr lang="ru-RU" dirty="0" smtClean="0"/>
              <a:t>Пример реализации: </a:t>
            </a:r>
            <a:r>
              <a:rPr lang="en-US" dirty="0" smtClean="0"/>
              <a:t>https://github.com/keras-team/keras/blob/master/examples/variational_autoencoder.py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00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Вариационные </a:t>
            </a:r>
            <a:r>
              <a:rPr lang="ru-RU" dirty="0" err="1"/>
              <a:t>автоэнкодеры</a:t>
            </a:r>
            <a:r>
              <a:rPr lang="ru-RU" dirty="0"/>
              <a:t> (</a:t>
            </a:r>
            <a:r>
              <a:rPr lang="en-US" dirty="0" err="1"/>
              <a:t>Variational</a:t>
            </a:r>
            <a:r>
              <a:rPr lang="en-US" dirty="0"/>
              <a:t> </a:t>
            </a:r>
            <a:r>
              <a:rPr lang="en-US" dirty="0" err="1" smtClean="0"/>
              <a:t>Autoencoders</a:t>
            </a:r>
            <a:r>
              <a:rPr lang="en-US" dirty="0" smtClean="0"/>
              <a:t>, VAE)</a:t>
            </a:r>
            <a:r>
              <a:rPr lang="en-US" dirty="0"/>
              <a:t> </a:t>
            </a:r>
          </a:p>
        </p:txBody>
      </p:sp>
      <p:pic>
        <p:nvPicPr>
          <p:cNvPr id="3074" name="Picture 2" descr="https://habrastorage.org/web/725/94b/5de/72594b5de85e4e58a0ae071bf2ab2ca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736" y="1920343"/>
            <a:ext cx="5365658" cy="461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750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Разница </a:t>
            </a:r>
            <a:r>
              <a:rPr lang="en-US" dirty="0" smtClean="0"/>
              <a:t>VAE vs AE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Простейший </a:t>
            </a:r>
            <a:r>
              <a:rPr lang="ru-RU" dirty="0" err="1" smtClean="0"/>
              <a:t>автоэнкодер</a:t>
            </a:r>
            <a:r>
              <a:rPr lang="ru-RU" dirty="0" smtClean="0"/>
              <a:t>:                                   </a:t>
            </a:r>
            <a:r>
              <a:rPr lang="en-US" dirty="0" smtClean="0"/>
              <a:t>VAE:</a:t>
            </a:r>
            <a:endParaRPr lang="ru-RU" dirty="0" smtClean="0"/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29" y="2525446"/>
            <a:ext cx="6391275" cy="33242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829" y="3535097"/>
            <a:ext cx="5781675" cy="130492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13013" y="4145223"/>
            <a:ext cx="6269038" cy="2913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7267" y="4187558"/>
            <a:ext cx="3716866" cy="5622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945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72</Words>
  <Application>Microsoft Office PowerPoint</Application>
  <PresentationFormat>Широкоэкранный</PresentationFormat>
  <Paragraphs>27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Тема Office</vt:lpstr>
      <vt:lpstr>Autoencoders &amp; VAE</vt:lpstr>
      <vt:lpstr>Автоэнкодеры</vt:lpstr>
      <vt:lpstr>Автоэнкодеры</vt:lpstr>
      <vt:lpstr>Типы автоэнкодеров</vt:lpstr>
      <vt:lpstr>Пример - Unet</vt:lpstr>
      <vt:lpstr>Проблема автоенкодеров</vt:lpstr>
      <vt:lpstr>Вариационные автоэнкодеры (Variational Autoencoders, VAE) </vt:lpstr>
      <vt:lpstr>Вариационные автоэнкодеры (Variational Autoencoders, VAE) </vt:lpstr>
      <vt:lpstr>Разница VAE vs AE</vt:lpstr>
      <vt:lpstr>Генерация нового</vt:lpstr>
      <vt:lpstr>Источники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Autoencoders &amp; VAE</dc:title>
  <dc:creator>Aleksey Alekseev</dc:creator>
  <cp:lastModifiedBy>Aleksey Alekseev</cp:lastModifiedBy>
  <cp:revision>3</cp:revision>
  <dcterms:created xsi:type="dcterms:W3CDTF">2018-06-27T14:34:49Z</dcterms:created>
  <dcterms:modified xsi:type="dcterms:W3CDTF">2018-06-27T15:00:50Z</dcterms:modified>
</cp:coreProperties>
</file>