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EB47-09F3-4100-9F8B-5E00A51710B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4CCB3-0BA3-4F6A-BE5D-D12F07D6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7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4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9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4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628D-2C0F-4EA6-BF38-6663A775A3A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8F3A-3E41-4B30-A7D4-69E170BD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628D-2C0F-4EA6-BF38-6663A775A3A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8F3A-3E41-4B30-A7D4-69E170BD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628D-2C0F-4EA6-BF38-6663A775A3A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8F3A-3E41-4B30-A7D4-69E170BD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9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344C5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32pt Intel Clear pro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84AEB0"/>
                </a:solidFill>
              </a:defRPr>
            </a:lvl1pPr>
            <a:lvl2pPr>
              <a:defRPr sz="2400">
                <a:solidFill>
                  <a:srgbClr val="84AEB0"/>
                </a:solidFill>
              </a:defRPr>
            </a:lvl2pPr>
            <a:lvl3pPr>
              <a:defRPr sz="2400">
                <a:solidFill>
                  <a:srgbClr val="84AEB0"/>
                </a:solidFill>
              </a:defRPr>
            </a:lvl3pPr>
            <a:lvl4pPr>
              <a:defRPr sz="2133">
                <a:solidFill>
                  <a:srgbClr val="84AEB0"/>
                </a:solidFill>
              </a:defRPr>
            </a:lvl4pPr>
            <a:lvl5pPr>
              <a:defRPr>
                <a:solidFill>
                  <a:srgbClr val="84AEB0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08688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628D-2C0F-4EA6-BF38-6663A775A3A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8F3A-3E41-4B30-A7D4-69E170BD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8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628D-2C0F-4EA6-BF38-6663A775A3A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8F3A-3E41-4B30-A7D4-69E170BD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628D-2C0F-4EA6-BF38-6663A775A3A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8F3A-3E41-4B30-A7D4-69E170BD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1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628D-2C0F-4EA6-BF38-6663A775A3A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8F3A-3E41-4B30-A7D4-69E170BD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628D-2C0F-4EA6-BF38-6663A775A3A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8F3A-3E41-4B30-A7D4-69E170BD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628D-2C0F-4EA6-BF38-6663A775A3A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8F3A-3E41-4B30-A7D4-69E170BD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628D-2C0F-4EA6-BF38-6663A775A3A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8F3A-3E41-4B30-A7D4-69E170BD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628D-2C0F-4EA6-BF38-6663A775A3A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8F3A-3E41-4B30-A7D4-69E170BD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3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628D-2C0F-4EA6-BF38-6663A775A3A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A8F3A-3E41-4B30-A7D4-69E170BD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3152" y="2356000"/>
            <a:ext cx="7394747" cy="1325563"/>
          </a:xfrm>
        </p:spPr>
        <p:txBody>
          <a:bodyPr>
            <a:noAutofit/>
          </a:bodyPr>
          <a:lstStyle/>
          <a:p>
            <a:r>
              <a:rPr lang="en-US" sz="6600" dirty="0" smtClean="0"/>
              <a:t>Feature Engineering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1881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7556189-A452-448C-8C64-DF07AA80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482B2585-EE3A-41AC-A04C-95F6AE6D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Предварительный анализ данных</a:t>
            </a:r>
          </a:p>
        </p:txBody>
      </p:sp>
      <p:pic>
        <p:nvPicPr>
          <p:cNvPr id="8194" name="Picture 2" descr="Похожее изображение">
            <a:extLst>
              <a:ext uri="{FF2B5EF4-FFF2-40B4-BE49-F238E27FC236}">
                <a16:creationId xmlns:a16="http://schemas.microsoft.com/office/drawing/2014/main" xmlns="" id="{476F6438-DC6F-4EEF-A019-4F53F5E0E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22400"/>
            <a:ext cx="9753600" cy="449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61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3494008-284D-423B-BA95-3D6FBBA2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A3C3DC42-6072-4B46-883A-5A8D28BE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машинного обучения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72515CB-8300-4ACB-819C-D448820416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1400451" cy="4567767"/>
          </a:xfrm>
        </p:spPr>
        <p:txBody>
          <a:bodyPr/>
          <a:lstStyle/>
          <a:p>
            <a:r>
              <a:rPr lang="ru-RU" sz="3200" dirty="0">
                <a:solidFill>
                  <a:schemeClr val="tx1"/>
                </a:solidFill>
              </a:rPr>
              <a:t>Обычно: все свойства известны, кроме одного – его и необходимо предсказывать.</a:t>
            </a:r>
          </a:p>
          <a:p>
            <a:r>
              <a:rPr lang="ru-RU" sz="2667" dirty="0">
                <a:solidFill>
                  <a:schemeClr val="tx1"/>
                </a:solidFill>
              </a:rPr>
              <a:t>Пример: выживет или нет человек на Титанике? То есть о нем известно все, кроме выжил/не выжил</a:t>
            </a:r>
          </a:p>
          <a:p>
            <a:r>
              <a:rPr lang="ru-RU" sz="2667" dirty="0">
                <a:solidFill>
                  <a:schemeClr val="tx1"/>
                </a:solidFill>
              </a:rPr>
              <a:t>Пример: в каком классе был пассажир на Титанике? </a:t>
            </a:r>
            <a:r>
              <a:rPr lang="ru-RU" sz="2667" dirty="0">
                <a:solidFill>
                  <a:schemeClr val="tx1"/>
                </a:solidFill>
              </a:rPr>
              <a:t>То есть о нем известно все (включая выжил ли он) и нужно </a:t>
            </a:r>
            <a:r>
              <a:rPr lang="ru-RU" sz="2667" dirty="0" smtClean="0">
                <a:solidFill>
                  <a:schemeClr val="tx1"/>
                </a:solidFill>
              </a:rPr>
              <a:t>предсказать его </a:t>
            </a:r>
            <a:r>
              <a:rPr lang="ru-RU" sz="2667" dirty="0">
                <a:solidFill>
                  <a:schemeClr val="tx1"/>
                </a:solidFill>
              </a:rPr>
              <a:t>класс</a:t>
            </a:r>
          </a:p>
          <a:p>
            <a:endParaRPr lang="ru-RU" sz="2667" dirty="0">
              <a:solidFill>
                <a:schemeClr val="tx1"/>
              </a:solidFill>
            </a:endParaRPr>
          </a:p>
          <a:p>
            <a:r>
              <a:rPr lang="ru-RU" sz="3200" dirty="0">
                <a:solidFill>
                  <a:schemeClr val="tx1"/>
                </a:solidFill>
              </a:rPr>
              <a:t>Известные свойства – </a:t>
            </a:r>
            <a:r>
              <a:rPr lang="ru-RU" sz="3200" b="1" dirty="0">
                <a:solidFill>
                  <a:schemeClr val="tx1"/>
                </a:solidFill>
              </a:rPr>
              <a:t>входные данные</a:t>
            </a:r>
            <a:r>
              <a:rPr lang="ru-RU" sz="3200" dirty="0">
                <a:solidFill>
                  <a:schemeClr val="tx1"/>
                </a:solidFill>
              </a:rPr>
              <a:t>, неизвестное - </a:t>
            </a:r>
            <a:r>
              <a:rPr lang="ru-RU" sz="3200" b="1" dirty="0">
                <a:solidFill>
                  <a:schemeClr val="tx1"/>
                </a:solidFill>
              </a:rPr>
              <a:t>выходные</a:t>
            </a:r>
          </a:p>
        </p:txBody>
      </p:sp>
    </p:spTree>
    <p:extLst>
      <p:ext uri="{BB962C8B-B14F-4D97-AF65-F5344CB8AC3E}">
        <p14:creationId xmlns:p14="http://schemas.microsoft.com/office/powerpoint/2010/main" val="35815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abrastorage.org/files/d23/c1c/fd5/d23c1cfd5c02473f945f066df567913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410714"/>
            <a:ext cx="10515600" cy="224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0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«</a:t>
            </a:r>
            <a:r>
              <a:rPr lang="en-US" dirty="0" smtClean="0"/>
              <a:t>Feature</a:t>
            </a:r>
            <a:r>
              <a:rPr lang="ru-RU" dirty="0" smtClean="0"/>
              <a:t>»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– </a:t>
            </a:r>
            <a:r>
              <a:rPr lang="ru-RU" dirty="0" smtClean="0"/>
              <a:t>признак, особенность, например, для прогнозирования цены дома – «</a:t>
            </a:r>
            <a:r>
              <a:rPr lang="ru-RU" dirty="0" err="1" smtClean="0"/>
              <a:t>фичами</a:t>
            </a:r>
            <a:r>
              <a:rPr lang="ru-RU" dirty="0" smtClean="0"/>
              <a:t>» являются количество комнат, район, этаж, возраст дома и т.д., то есть это то, на основе чего мы создаем наш алгоритм</a:t>
            </a:r>
          </a:p>
          <a:p>
            <a:r>
              <a:rPr lang="ru-RU" dirty="0" smtClean="0"/>
              <a:t>В контексте изображений </a:t>
            </a:r>
            <a:r>
              <a:rPr lang="ru-RU" dirty="0" err="1" smtClean="0"/>
              <a:t>фичи</a:t>
            </a:r>
            <a:r>
              <a:rPr lang="ru-RU" dirty="0" smtClean="0"/>
              <a:t> бывают разного уровня, самый низкий уровень – отдельные пиксели, чуть выше – прямые, углы, перепады яркости, более высокоуровневые </a:t>
            </a:r>
            <a:r>
              <a:rPr lang="ru-RU" dirty="0" err="1" smtClean="0"/>
              <a:t>фичи</a:t>
            </a:r>
            <a:r>
              <a:rPr lang="ru-RU" dirty="0" smtClean="0"/>
              <a:t> – глаз, колесо, окно и т.д.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9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065DA30A-5F97-4CA6-83A1-071517AE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B7BABC05-7D28-4C23-8575-A809397E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Отклики </a:t>
            </a:r>
            <a:r>
              <a:rPr lang="ru-RU" dirty="0" err="1" smtClean="0">
                <a:solidFill>
                  <a:schemeClr val="tx1"/>
                </a:solidFill>
              </a:rPr>
              <a:t>сверточных</a:t>
            </a:r>
            <a:r>
              <a:rPr lang="ru-RU" dirty="0" smtClean="0">
                <a:solidFill>
                  <a:schemeClr val="tx1"/>
                </a:solidFill>
              </a:rPr>
              <a:t> слоев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A5ED02B-5C08-4017-AE28-CD3AA63C88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16200000">
            <a:off x="-1155539" y="3334069"/>
            <a:ext cx="4858005" cy="776048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>
                <a:solidFill>
                  <a:schemeClr val="tx1"/>
                </a:solidFill>
              </a:rPr>
              <a:t>Первый </a:t>
            </a:r>
            <a:r>
              <a:rPr lang="ru-RU" sz="3200" dirty="0" err="1">
                <a:solidFill>
                  <a:schemeClr val="tx1"/>
                </a:solidFill>
              </a:rPr>
              <a:t>сверточный</a:t>
            </a:r>
            <a:r>
              <a:rPr lang="ru-RU" sz="3200" dirty="0">
                <a:solidFill>
                  <a:schemeClr val="tx1"/>
                </a:solidFill>
              </a:rPr>
              <a:t> слой</a:t>
            </a:r>
          </a:p>
        </p:txBody>
      </p:sp>
      <p:pic>
        <p:nvPicPr>
          <p:cNvPr id="7172" name="Picture 4" descr="Картинки по запросу CNN layers  face">
            <a:extLst>
              <a:ext uri="{FF2B5EF4-FFF2-40B4-BE49-F238E27FC236}">
                <a16:creationId xmlns:a16="http://schemas.microsoft.com/office/drawing/2014/main" xmlns="" id="{5ED6B4AC-0FEC-4914-A447-3F9AA2C69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09" y="1604434"/>
            <a:ext cx="8204200" cy="454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3">
            <a:extLst>
              <a:ext uri="{FF2B5EF4-FFF2-40B4-BE49-F238E27FC236}">
                <a16:creationId xmlns:a16="http://schemas.microsoft.com/office/drawing/2014/main" xmlns="" id="{A207D1DF-8C70-4733-AFDB-5CACAB38159F}"/>
              </a:ext>
            </a:extLst>
          </p:cNvPr>
          <p:cNvSpPr txBox="1">
            <a:spLocks/>
          </p:cNvSpPr>
          <p:nvPr/>
        </p:nvSpPr>
        <p:spPr>
          <a:xfrm rot="16200000">
            <a:off x="8885640" y="2087160"/>
            <a:ext cx="2364187" cy="776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84AEB0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rgbClr val="84AEB0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rgbClr val="84AEB0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84AEB0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84AEB0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Второй слой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xmlns="" id="{561E251B-5FDE-43AF-9A89-3078BE36C2FE}"/>
              </a:ext>
            </a:extLst>
          </p:cNvPr>
          <p:cNvSpPr txBox="1">
            <a:spLocks/>
          </p:cNvSpPr>
          <p:nvPr/>
        </p:nvSpPr>
        <p:spPr>
          <a:xfrm rot="16200000">
            <a:off x="8885640" y="4580979"/>
            <a:ext cx="2364187" cy="776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84AEB0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rgbClr val="84AEB0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rgbClr val="84AEB0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84AEB0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84AEB0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Третий слой</a:t>
            </a:r>
          </a:p>
        </p:txBody>
      </p:sp>
    </p:spTree>
    <p:extLst>
      <p:ext uri="{BB962C8B-B14F-4D97-AF65-F5344CB8AC3E}">
        <p14:creationId xmlns:p14="http://schemas.microsoft.com/office/powerpoint/2010/main" val="338710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делать с </a:t>
            </a:r>
            <a:r>
              <a:rPr lang="ru-RU" dirty="0" err="1" smtClean="0"/>
              <a:t>фичами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Извлекать </a:t>
            </a:r>
            <a:r>
              <a:rPr lang="en-US" dirty="0" smtClean="0">
                <a:solidFill>
                  <a:schemeClr val="tx1"/>
                </a:solidFill>
              </a:rPr>
              <a:t>(feature extractor)</a:t>
            </a:r>
            <a:r>
              <a:rPr lang="ru-RU" dirty="0" smtClean="0">
                <a:solidFill>
                  <a:schemeClr val="tx1"/>
                </a:solidFill>
              </a:rPr>
              <a:t> – например, на входе у вас сайт с недвижимостью, и выделение данных с веб страницы </a:t>
            </a:r>
            <a:r>
              <a:rPr lang="en-US" dirty="0" smtClean="0">
                <a:solidFill>
                  <a:schemeClr val="tx1"/>
                </a:solidFill>
              </a:rPr>
              <a:t>(scrapping) – </a:t>
            </a:r>
            <a:r>
              <a:rPr lang="ru-RU" dirty="0" smtClean="0">
                <a:solidFill>
                  <a:schemeClr val="tx1"/>
                </a:solidFill>
              </a:rPr>
              <a:t>примитивное извлечение </a:t>
            </a:r>
            <a:r>
              <a:rPr lang="ru-RU" dirty="0" err="1" smtClean="0">
                <a:solidFill>
                  <a:schemeClr val="tx1"/>
                </a:solidFill>
              </a:rPr>
              <a:t>фич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Создавать (</a:t>
            </a:r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smtClean="0">
                <a:solidFill>
                  <a:schemeClr val="tx1"/>
                </a:solidFill>
              </a:rPr>
              <a:t>Engineering</a:t>
            </a:r>
            <a:r>
              <a:rPr lang="ru-RU" dirty="0" smtClean="0">
                <a:solidFill>
                  <a:schemeClr val="tx1"/>
                </a:solidFill>
              </a:rPr>
              <a:t>) – в задаче предсказания цены квартиры у вас есть ее ширина и длина, очевидно, цена скорее зависит от площади, чем от ширины и от длины, вводя в данные площадь (ее </a:t>
            </a:r>
            <a:r>
              <a:rPr lang="ru-RU" b="1" dirty="0" smtClean="0">
                <a:solidFill>
                  <a:schemeClr val="tx1"/>
                </a:solidFill>
              </a:rPr>
              <a:t>не было </a:t>
            </a:r>
            <a:r>
              <a:rPr lang="ru-RU" dirty="0" smtClean="0">
                <a:solidFill>
                  <a:schemeClr val="tx1"/>
                </a:solidFill>
              </a:rPr>
              <a:t>в изначальных данных, это </a:t>
            </a:r>
            <a:r>
              <a:rPr lang="ru-RU" b="1" dirty="0" smtClean="0">
                <a:solidFill>
                  <a:schemeClr val="tx1"/>
                </a:solidFill>
              </a:rPr>
              <a:t>производный</a:t>
            </a:r>
            <a:r>
              <a:rPr lang="ru-RU" dirty="0" smtClean="0">
                <a:solidFill>
                  <a:schemeClr val="tx1"/>
                </a:solidFill>
              </a:rPr>
              <a:t> признак) вы повышаете точность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Отбирать (</a:t>
            </a:r>
            <a:r>
              <a:rPr lang="en-US" dirty="0" smtClean="0">
                <a:solidFill>
                  <a:schemeClr val="tx1"/>
                </a:solidFill>
              </a:rPr>
              <a:t>Feature selection</a:t>
            </a:r>
            <a:r>
              <a:rPr lang="ru-RU" dirty="0" smtClean="0">
                <a:solidFill>
                  <a:schemeClr val="tx1"/>
                </a:solidFill>
              </a:rPr>
              <a:t>) – проанализировав задачу предсказания цены квартиры, вы обнаружили, что, например, количество квартир на этаже практически не влияет на цену и отбросив этот признак, вы повысили качество предсказания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B4F5A7B5-47CB-4A21-9060-C2CDBAC3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6FCC2882-AFCB-4E7F-B4F1-C8F01D90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Данные, пассажиры Титаника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988B2724-BCC5-4F1B-9155-9C53415206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5084" y="1570038"/>
            <a:ext cx="10970683" cy="28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B4F5A7B5-47CB-4A21-9060-C2CDBAC3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6FCC2882-AFCB-4E7F-B4F1-C8F01D90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07A07FC1-1A28-4DD4-9916-E80A5BC0EF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733" dirty="0">
                <a:solidFill>
                  <a:schemeClr val="tx1"/>
                </a:solidFill>
              </a:rPr>
              <a:t>Survived (</a:t>
            </a:r>
            <a:r>
              <a:rPr lang="ru-RU" sz="3733" dirty="0">
                <a:solidFill>
                  <a:schemeClr val="tx1"/>
                </a:solidFill>
              </a:rPr>
              <a:t>выжил) – 0 или 1, бинарные данные</a:t>
            </a:r>
          </a:p>
          <a:p>
            <a:r>
              <a:rPr lang="en-US" sz="3733" dirty="0">
                <a:solidFill>
                  <a:schemeClr val="tx1"/>
                </a:solidFill>
              </a:rPr>
              <a:t>Name (</a:t>
            </a:r>
            <a:r>
              <a:rPr lang="ru-RU" sz="3733" dirty="0">
                <a:solidFill>
                  <a:schemeClr val="tx1"/>
                </a:solidFill>
              </a:rPr>
              <a:t>Имя) – текстовая строка</a:t>
            </a:r>
          </a:p>
          <a:p>
            <a:r>
              <a:rPr lang="en-US" sz="3733" dirty="0">
                <a:solidFill>
                  <a:schemeClr val="tx1"/>
                </a:solidFill>
              </a:rPr>
              <a:t>Age (</a:t>
            </a:r>
            <a:r>
              <a:rPr lang="ru-RU" sz="3733" dirty="0">
                <a:solidFill>
                  <a:schemeClr val="tx1"/>
                </a:solidFill>
              </a:rPr>
              <a:t>возраст) – целое число</a:t>
            </a:r>
          </a:p>
          <a:p>
            <a:r>
              <a:rPr lang="en-US" sz="3733" dirty="0">
                <a:solidFill>
                  <a:schemeClr val="tx1"/>
                </a:solidFill>
              </a:rPr>
              <a:t>Fare (</a:t>
            </a:r>
            <a:r>
              <a:rPr lang="ru-RU" sz="3733" dirty="0">
                <a:solidFill>
                  <a:schemeClr val="tx1"/>
                </a:solidFill>
              </a:rPr>
              <a:t>Цена билета)</a:t>
            </a:r>
            <a:r>
              <a:rPr lang="en-US" sz="3733" dirty="0">
                <a:solidFill>
                  <a:schemeClr val="tx1"/>
                </a:solidFill>
              </a:rPr>
              <a:t> – </a:t>
            </a:r>
            <a:r>
              <a:rPr lang="ru-RU" sz="3733" dirty="0">
                <a:solidFill>
                  <a:schemeClr val="tx1"/>
                </a:solidFill>
              </a:rPr>
              <a:t>вещественное число</a:t>
            </a:r>
          </a:p>
          <a:p>
            <a:r>
              <a:rPr lang="en-US" sz="3733" dirty="0">
                <a:solidFill>
                  <a:schemeClr val="tx1"/>
                </a:solidFill>
              </a:rPr>
              <a:t>Sex </a:t>
            </a:r>
            <a:r>
              <a:rPr lang="ru-RU" sz="3733" dirty="0">
                <a:solidFill>
                  <a:schemeClr val="tx1"/>
                </a:solidFill>
              </a:rPr>
              <a:t>(пол) </a:t>
            </a:r>
            <a:r>
              <a:rPr lang="en-US" sz="3733" dirty="0">
                <a:solidFill>
                  <a:schemeClr val="tx1"/>
                </a:solidFill>
              </a:rPr>
              <a:t>- </a:t>
            </a:r>
            <a:r>
              <a:rPr lang="ru-RU" sz="3733" dirty="0">
                <a:solidFill>
                  <a:schemeClr val="tx1"/>
                </a:solidFill>
              </a:rPr>
              <a:t>категория</a:t>
            </a:r>
          </a:p>
        </p:txBody>
      </p:sp>
    </p:spTree>
    <p:extLst>
      <p:ext uri="{BB962C8B-B14F-4D97-AF65-F5344CB8AC3E}">
        <p14:creationId xmlns:p14="http://schemas.microsoft.com/office/powerpoint/2010/main" val="1646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F8DB4F1-7E80-4EE6-918F-E53E8CCE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1D7736F8-2D69-409F-98EE-17764A59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данных в численный вид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BB1764E-A7AB-4C08-8B68-36E0BB8EE6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sz="3733" dirty="0">
                <a:solidFill>
                  <a:schemeClr val="tx1"/>
                </a:solidFill>
              </a:rPr>
              <a:t>Бинарные и численные данные – хорошо</a:t>
            </a:r>
          </a:p>
          <a:p>
            <a:r>
              <a:rPr lang="ru-RU" sz="3733" dirty="0">
                <a:solidFill>
                  <a:schemeClr val="tx1"/>
                </a:solidFill>
              </a:rPr>
              <a:t>Случайны строки (например, имя) чаще всего не несут смысл</a:t>
            </a:r>
            <a:r>
              <a:rPr lang="ru-RU" sz="3733" dirty="0" smtClean="0">
                <a:solidFill>
                  <a:schemeClr val="tx1"/>
                </a:solidFill>
              </a:rPr>
              <a:t>. Однако, косвенно можно выделить информацию – </a:t>
            </a:r>
            <a:r>
              <a:rPr lang="ru-RU" sz="3733" dirty="0">
                <a:solidFill>
                  <a:schemeClr val="tx1"/>
                </a:solidFill>
              </a:rPr>
              <a:t>например </a:t>
            </a:r>
            <a:r>
              <a:rPr lang="ru-RU" sz="3733" dirty="0" smtClean="0">
                <a:solidFill>
                  <a:schemeClr val="tx1"/>
                </a:solidFill>
              </a:rPr>
              <a:t>приставки «</a:t>
            </a:r>
            <a:r>
              <a:rPr lang="ru-RU" sz="3733" dirty="0" err="1" smtClean="0">
                <a:solidFill>
                  <a:schemeClr val="tx1"/>
                </a:solidFill>
              </a:rPr>
              <a:t>Mr</a:t>
            </a:r>
            <a:r>
              <a:rPr lang="ru-RU" sz="3733" dirty="0">
                <a:solidFill>
                  <a:schemeClr val="tx1"/>
                </a:solidFill>
              </a:rPr>
              <a:t>.», «</a:t>
            </a:r>
            <a:r>
              <a:rPr lang="ru-RU" sz="3733" dirty="0" err="1">
                <a:solidFill>
                  <a:schemeClr val="tx1"/>
                </a:solidFill>
              </a:rPr>
              <a:t>Mrs</a:t>
            </a:r>
            <a:r>
              <a:rPr lang="ru-RU" sz="3733" dirty="0">
                <a:solidFill>
                  <a:schemeClr val="tx1"/>
                </a:solidFill>
              </a:rPr>
              <a:t>.» и «</a:t>
            </a:r>
            <a:r>
              <a:rPr lang="ru-RU" sz="3733" dirty="0" err="1">
                <a:solidFill>
                  <a:schemeClr val="tx1"/>
                </a:solidFill>
              </a:rPr>
              <a:t>Miss</a:t>
            </a:r>
            <a:r>
              <a:rPr lang="ru-RU" sz="3733" dirty="0">
                <a:solidFill>
                  <a:schemeClr val="tx1"/>
                </a:solidFill>
              </a:rPr>
              <a:t>.», по которым легко извлечь половой признак.</a:t>
            </a:r>
            <a:endParaRPr lang="ru-RU" sz="3733" dirty="0">
              <a:solidFill>
                <a:schemeClr val="tx1"/>
              </a:solidFill>
            </a:endParaRPr>
          </a:p>
          <a:p>
            <a:r>
              <a:rPr lang="ru-RU" sz="3733" dirty="0">
                <a:solidFill>
                  <a:schemeClr val="tx1"/>
                </a:solidFill>
              </a:rPr>
              <a:t>Категориальные признаки – </a:t>
            </a:r>
            <a:r>
              <a:rPr lang="en-US" sz="3733" dirty="0">
                <a:solidFill>
                  <a:schemeClr val="tx1"/>
                </a:solidFill>
              </a:rPr>
              <a:t>one-hot-encoding</a:t>
            </a:r>
            <a:endParaRPr lang="ru-RU" sz="37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7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190687B2-D3C3-4DF1-BD21-B0F502DA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A2EBB785-225F-4346-BBC5-F3A3FBA2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One-hot-encoding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2F275DA-15FA-429D-8F7D-840E2D309D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Пол – два возможны варианта: мужской, женский</a:t>
            </a:r>
          </a:p>
          <a:p>
            <a:r>
              <a:rPr lang="ru-RU" dirty="0">
                <a:solidFill>
                  <a:schemeClr val="tx1"/>
                </a:solidFill>
              </a:rPr>
              <a:t>Каждый кодируется двумя битами, от есть мужской будет 0 1, женский 1 0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C73E86C-BA91-4881-BD72-9176B0C34ACE}"/>
              </a:ext>
            </a:extLst>
          </p:cNvPr>
          <p:cNvSpPr/>
          <p:nvPr/>
        </p:nvSpPr>
        <p:spPr>
          <a:xfrm>
            <a:off x="2857500" y="2763096"/>
            <a:ext cx="6096000" cy="29645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733" dirty="0"/>
              <a:t>Male</a:t>
            </a:r>
          </a:p>
          <a:p>
            <a:r>
              <a:rPr lang="en-US" sz="3733" dirty="0"/>
              <a:t>Female</a:t>
            </a:r>
          </a:p>
          <a:p>
            <a:r>
              <a:rPr lang="en-US" sz="3733" dirty="0"/>
              <a:t>Male</a:t>
            </a:r>
          </a:p>
          <a:p>
            <a:r>
              <a:rPr lang="en-US" sz="3733" dirty="0"/>
              <a:t>Male</a:t>
            </a:r>
          </a:p>
          <a:p>
            <a:r>
              <a:rPr lang="en-US" sz="3733" dirty="0"/>
              <a:t>Female</a:t>
            </a:r>
            <a:endParaRPr lang="ru-RU" sz="3733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4190F66-E0B4-4B24-A96F-712483179301}"/>
              </a:ext>
            </a:extLst>
          </p:cNvPr>
          <p:cNvSpPr/>
          <p:nvPr/>
        </p:nvSpPr>
        <p:spPr>
          <a:xfrm>
            <a:off x="7107767" y="2763096"/>
            <a:ext cx="6096000" cy="29645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733" dirty="0"/>
              <a:t>0 1</a:t>
            </a:r>
          </a:p>
          <a:p>
            <a:r>
              <a:rPr lang="en-US" sz="3733" dirty="0"/>
              <a:t>1 0</a:t>
            </a:r>
          </a:p>
          <a:p>
            <a:r>
              <a:rPr lang="en-US" sz="3733" dirty="0"/>
              <a:t>0 1</a:t>
            </a:r>
          </a:p>
          <a:p>
            <a:r>
              <a:rPr lang="en-US" sz="3733" dirty="0"/>
              <a:t>0 1</a:t>
            </a:r>
          </a:p>
          <a:p>
            <a:r>
              <a:rPr lang="en-US" sz="3733" dirty="0"/>
              <a:t>1 0</a:t>
            </a:r>
            <a:endParaRPr lang="ru-RU" sz="3733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xmlns="" id="{6DBB63CE-BBD8-47E7-B2CC-FEC83ED6554B}"/>
              </a:ext>
            </a:extLst>
          </p:cNvPr>
          <p:cNvSpPr/>
          <p:nvPr/>
        </p:nvSpPr>
        <p:spPr>
          <a:xfrm>
            <a:off x="5084235" y="3671005"/>
            <a:ext cx="1181100" cy="81280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733"/>
          </a:p>
        </p:txBody>
      </p:sp>
    </p:spTree>
    <p:extLst>
      <p:ext uri="{BB962C8B-B14F-4D97-AF65-F5344CB8AC3E}">
        <p14:creationId xmlns:p14="http://schemas.microsoft.com/office/powerpoint/2010/main" val="187340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446</Words>
  <Application>Microsoft Office PowerPoint</Application>
  <PresentationFormat>Широкоэкранный</PresentationFormat>
  <Paragraphs>53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Intel Clear</vt:lpstr>
      <vt:lpstr>Intel Clear Pro</vt:lpstr>
      <vt:lpstr>Wingdings</vt:lpstr>
      <vt:lpstr>Тема Office</vt:lpstr>
      <vt:lpstr>Feature Engineering</vt:lpstr>
      <vt:lpstr>Презентация PowerPoint</vt:lpstr>
      <vt:lpstr>Что такое «Feature»?</vt:lpstr>
      <vt:lpstr>Отклики сверточных слоев</vt:lpstr>
      <vt:lpstr>Что можно делать с фичами?</vt:lpstr>
      <vt:lpstr>Данные, пассажиры Титаника</vt:lpstr>
      <vt:lpstr>Типы данных</vt:lpstr>
      <vt:lpstr>Приведение данных в численный вид</vt:lpstr>
      <vt:lpstr>One-hot-encoding</vt:lpstr>
      <vt:lpstr>Предварительный анализ данных</vt:lpstr>
      <vt:lpstr>Постановка задачи машинного обучения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Aleksey Alekseev</dc:creator>
  <cp:lastModifiedBy>Aleksey Alekseev</cp:lastModifiedBy>
  <cp:revision>3</cp:revision>
  <dcterms:created xsi:type="dcterms:W3CDTF">2018-01-20T14:27:32Z</dcterms:created>
  <dcterms:modified xsi:type="dcterms:W3CDTF">2018-01-20T14:47:16Z</dcterms:modified>
</cp:coreProperties>
</file>