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08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77B0-C8EF-4EEB-89B1-66A6FB4D92B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DD6-C22A-474A-AF15-16FE577D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1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77B0-C8EF-4EEB-89B1-66A6FB4D92B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DD6-C22A-474A-AF15-16FE577D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1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77B0-C8EF-4EEB-89B1-66A6FB4D92B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DD6-C22A-474A-AF15-16FE577D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4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77B0-C8EF-4EEB-89B1-66A6FB4D92B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DD6-C22A-474A-AF15-16FE577D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7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77B0-C8EF-4EEB-89B1-66A6FB4D92B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DD6-C22A-474A-AF15-16FE577D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5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77B0-C8EF-4EEB-89B1-66A6FB4D92B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DD6-C22A-474A-AF15-16FE577D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9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77B0-C8EF-4EEB-89B1-66A6FB4D92B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DD6-C22A-474A-AF15-16FE577D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77B0-C8EF-4EEB-89B1-66A6FB4D92B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DD6-C22A-474A-AF15-16FE577D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9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77B0-C8EF-4EEB-89B1-66A6FB4D92B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DD6-C22A-474A-AF15-16FE577D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9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77B0-C8EF-4EEB-89B1-66A6FB4D92B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DD6-C22A-474A-AF15-16FE577D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5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77B0-C8EF-4EEB-89B1-66A6FB4D92B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DD6-C22A-474A-AF15-16FE577D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0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377B0-C8EF-4EEB-89B1-66A6FB4D92B7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6DD6-C22A-474A-AF15-16FE577D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2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9623" y="1122363"/>
            <a:ext cx="11281718" cy="2387600"/>
          </a:xfrm>
        </p:spPr>
        <p:txBody>
          <a:bodyPr/>
          <a:lstStyle/>
          <a:p>
            <a:r>
              <a:rPr lang="en-US" dirty="0" smtClean="0"/>
              <a:t>Natural Language Processing (NLP)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80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p:pic>
        <p:nvPicPr>
          <p:cNvPr id="4098" name="Picture 2" descr="Картинки по запросу word2v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301" y="1479418"/>
            <a:ext cx="7327558" cy="497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29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p:pic>
        <p:nvPicPr>
          <p:cNvPr id="5126" name="Picture 6" descr="Картинки по запросу word2v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529" y="1690688"/>
            <a:ext cx="8840941" cy="481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98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r>
              <a:rPr lang="ru-RU" dirty="0" smtClean="0"/>
              <a:t> </a:t>
            </a:r>
            <a:r>
              <a:rPr lang="ru-RU" dirty="0" smtClean="0"/>
              <a:t>для обучения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Ставим в соответствие слово – число (не важно какое, просто нумеруем по порядку</a:t>
            </a:r>
          </a:p>
          <a:p>
            <a:pPr marL="0" indent="0">
              <a:buNone/>
            </a:pPr>
            <a:r>
              <a:rPr lang="en-US" dirty="0" err="1" smtClean="0"/>
              <a:t>index_dict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chemeClr val="accent5"/>
                </a:solidFill>
              </a:rPr>
              <a:t>dict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index = 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for </a:t>
            </a:r>
            <a:r>
              <a:rPr lang="en-US" dirty="0" smtClean="0"/>
              <a:t>word </a:t>
            </a:r>
            <a:r>
              <a:rPr lang="en-US" dirty="0" smtClean="0">
                <a:solidFill>
                  <a:schemeClr val="accent5"/>
                </a:solidFill>
              </a:rPr>
              <a:t>in</a:t>
            </a:r>
            <a:r>
              <a:rPr lang="en-US" dirty="0" smtClean="0"/>
              <a:t> word2vec_model.wv.vocab: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inverse_index_dict</a:t>
            </a:r>
            <a:r>
              <a:rPr lang="en-US" dirty="0" smtClean="0"/>
              <a:t>[word] = index</a:t>
            </a:r>
          </a:p>
          <a:p>
            <a:pPr marL="0" indent="0">
              <a:buNone/>
            </a:pPr>
            <a:r>
              <a:rPr lang="en-US" dirty="0" smtClean="0"/>
              <a:t>    index +=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4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r>
              <a:rPr lang="ru-RU" dirty="0" smtClean="0"/>
              <a:t> </a:t>
            </a:r>
            <a:r>
              <a:rPr lang="ru-RU" dirty="0" smtClean="0"/>
              <a:t>для обучения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2229" y="1825625"/>
            <a:ext cx="1209039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ru-RU" dirty="0" smtClean="0"/>
              <a:t>Заполняем матрицу весов, индекс слова – индекс строки матрицы, сама строка – векторное представление слова: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embedding_matrix</a:t>
            </a:r>
            <a:r>
              <a:rPr lang="en-US" dirty="0" smtClean="0"/>
              <a:t> = </a:t>
            </a:r>
            <a:r>
              <a:rPr lang="en-US" dirty="0" err="1" smtClean="0"/>
              <a:t>np.zeros</a:t>
            </a:r>
            <a:r>
              <a:rPr lang="en-US" dirty="0" smtClean="0"/>
              <a:t>((</a:t>
            </a:r>
            <a:r>
              <a:rPr lang="en-US" dirty="0" err="1" smtClean="0"/>
              <a:t>len</a:t>
            </a:r>
            <a:r>
              <a:rPr lang="en-US" dirty="0" smtClean="0"/>
              <a:t>(word2vec.wv.vocab)+1, word2vec.vector_size))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for</a:t>
            </a:r>
            <a:r>
              <a:rPr lang="en-US" dirty="0" smtClean="0"/>
              <a:t> word, </a:t>
            </a:r>
            <a:r>
              <a:rPr lang="en-US" dirty="0" err="1" smtClean="0"/>
              <a:t>i</a:t>
            </a:r>
            <a:r>
              <a:rPr lang="en-US" dirty="0" smtClean="0"/>
              <a:t> in </a:t>
            </a:r>
            <a:r>
              <a:rPr lang="en-US" dirty="0" err="1" smtClean="0"/>
              <a:t>invert_index.items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accent5"/>
                </a:solidFill>
              </a:rPr>
              <a:t>if</a:t>
            </a:r>
            <a:r>
              <a:rPr lang="en-US" dirty="0" smtClean="0"/>
              <a:t> word </a:t>
            </a:r>
            <a:r>
              <a:rPr lang="en-US" dirty="0" smtClean="0">
                <a:solidFill>
                  <a:schemeClr val="accent5"/>
                </a:solidFill>
              </a:rPr>
              <a:t>in</a:t>
            </a:r>
            <a:r>
              <a:rPr lang="en-US" dirty="0" smtClean="0"/>
              <a:t> word2vec.wv.vocab: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embedding_matrix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word2vec.wv[word]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97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Слой в модели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1019971" cy="4894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inp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5"/>
                </a:solidFill>
              </a:rPr>
              <a:t>Input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shape</a:t>
            </a:r>
            <a:r>
              <a:rPr lang="en-US" dirty="0" smtClean="0"/>
              <a:t>=(</a:t>
            </a:r>
            <a:r>
              <a:rPr lang="en-US" dirty="0" err="1" smtClean="0"/>
              <a:t>max_sequence_length</a:t>
            </a:r>
            <a:r>
              <a:rPr lang="en-US" dirty="0" smtClean="0"/>
              <a:t>,))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embedding_layer</a:t>
            </a:r>
            <a:r>
              <a:rPr lang="en-US" dirty="0" smtClean="0"/>
              <a:t> = Embedding(word_count+1,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vector_size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smtClean="0">
                <a:solidFill>
                  <a:srgbClr val="C00000"/>
                </a:solidFill>
              </a:rPr>
              <a:t>weights</a:t>
            </a:r>
            <a:r>
              <a:rPr lang="en-US" dirty="0" smtClean="0"/>
              <a:t>=[</a:t>
            </a:r>
            <a:r>
              <a:rPr lang="en-US" dirty="0" err="1" smtClean="0"/>
              <a:t>embedding_weights</a:t>
            </a:r>
            <a:r>
              <a:rPr lang="en-US" dirty="0" smtClean="0"/>
              <a:t>],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</a:t>
            </a:r>
            <a:r>
              <a:rPr lang="en-US" dirty="0" smtClean="0"/>
              <a:t>                             </a:t>
            </a:r>
            <a:r>
              <a:rPr lang="en-US" dirty="0" err="1" smtClean="0">
                <a:solidFill>
                  <a:srgbClr val="C00000"/>
                </a:solidFill>
              </a:rPr>
              <a:t>input_length</a:t>
            </a:r>
            <a:r>
              <a:rPr lang="en-US" dirty="0" smtClean="0"/>
              <a:t>=</a:t>
            </a:r>
            <a:r>
              <a:rPr lang="en-US" dirty="0" err="1" smtClean="0"/>
              <a:t>max_sequence_length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 smtClean="0"/>
              <a:t>                               </a:t>
            </a:r>
            <a:r>
              <a:rPr lang="en-US" dirty="0" smtClean="0">
                <a:solidFill>
                  <a:srgbClr val="C00000"/>
                </a:solidFill>
              </a:rPr>
              <a:t>trainable</a:t>
            </a:r>
            <a:r>
              <a:rPr lang="en-US" dirty="0" smtClean="0"/>
              <a:t>=</a:t>
            </a:r>
            <a:r>
              <a:rPr lang="en-US" b="1" dirty="0" smtClean="0">
                <a:solidFill>
                  <a:srgbClr val="0070C0"/>
                </a:solidFill>
              </a:rPr>
              <a:t>False</a:t>
            </a:r>
            <a:r>
              <a:rPr lang="en-US" dirty="0" smtClean="0"/>
              <a:t>)(</a:t>
            </a:r>
            <a:r>
              <a:rPr lang="en-US" dirty="0" err="1" smtClean="0"/>
              <a:t>inp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x = Bidirectional(LSTM(100, </a:t>
            </a:r>
            <a:r>
              <a:rPr lang="en-US" dirty="0" err="1" smtClean="0"/>
              <a:t>return_sequences</a:t>
            </a:r>
            <a:r>
              <a:rPr lang="en-US" dirty="0" smtClean="0"/>
              <a:t>=True))(</a:t>
            </a:r>
            <a:r>
              <a:rPr lang="en-US" dirty="0" err="1" smtClean="0"/>
              <a:t>embedding_layer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4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подаем на вход?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Массив с индексами слов:</a:t>
            </a:r>
          </a:p>
          <a:p>
            <a:pPr marL="0" indent="0">
              <a:buNone/>
            </a:pPr>
            <a:r>
              <a:rPr lang="ru-RU" dirty="0" smtClean="0"/>
              <a:t>Мама мыла раму -</a:t>
            </a:r>
            <a:r>
              <a:rPr lang="en-US" dirty="0" smtClean="0"/>
              <a:t>&gt; [17, 34, 789]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Как брать индекс?</a:t>
            </a:r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 err="1" smtClean="0"/>
              <a:t>соотвествие</a:t>
            </a:r>
            <a:r>
              <a:rPr lang="ru-RU" dirty="0" smtClean="0"/>
              <a:t> с предыдущим сгенерированным </a:t>
            </a:r>
            <a:r>
              <a:rPr lang="en-US" dirty="0" err="1" smtClean="0"/>
              <a:t>index_dict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59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GloVe</a:t>
            </a:r>
            <a:r>
              <a:rPr lang="en-US" dirty="0" smtClean="0"/>
              <a:t> - </a:t>
            </a:r>
            <a:r>
              <a:rPr lang="en-US" dirty="0"/>
              <a:t>Global Vectors for Word </a:t>
            </a:r>
            <a:r>
              <a:rPr lang="en-US" dirty="0" smtClean="0"/>
              <a:t>Representation</a:t>
            </a:r>
            <a:r>
              <a:rPr lang="ru-RU" dirty="0" smtClean="0"/>
              <a:t>, альтернатива </a:t>
            </a:r>
            <a:r>
              <a:rPr lang="en-US" dirty="0" smtClean="0"/>
              <a:t>Word2Vec</a:t>
            </a:r>
          </a:p>
          <a:p>
            <a:endParaRPr lang="en-US" dirty="0" smtClean="0"/>
          </a:p>
          <a:p>
            <a:r>
              <a:rPr lang="ru-RU" dirty="0" smtClean="0"/>
              <a:t>Большое количество уже обученных моделей</a:t>
            </a:r>
            <a:r>
              <a:rPr lang="en-US" dirty="0" smtClean="0"/>
              <a:t>, word2Vec </a:t>
            </a:r>
            <a:r>
              <a:rPr lang="ru-RU" dirty="0" smtClean="0"/>
              <a:t>и </a:t>
            </a:r>
            <a:r>
              <a:rPr lang="en-US" dirty="0" err="1" smtClean="0"/>
              <a:t>GloVe</a:t>
            </a:r>
            <a:r>
              <a:rPr lang="ru-RU" dirty="0" smtClean="0"/>
              <a:t>, скачали и запустили</a:t>
            </a:r>
          </a:p>
          <a:p>
            <a:endParaRPr lang="ru-RU" dirty="0"/>
          </a:p>
          <a:p>
            <a:r>
              <a:rPr lang="en-US" dirty="0" smtClean="0"/>
              <a:t>Embedding </a:t>
            </a:r>
            <a:r>
              <a:rPr lang="ru-RU" dirty="0" smtClean="0"/>
              <a:t>слой иногда можно </a:t>
            </a:r>
            <a:r>
              <a:rPr lang="ru-RU" dirty="0" err="1" smtClean="0"/>
              <a:t>дообучать</a:t>
            </a:r>
            <a:r>
              <a:rPr lang="ru-RU" smtClean="0"/>
              <a:t> тоже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8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естественного языка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14785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Обработка естественного языка (</a:t>
            </a:r>
            <a:r>
              <a:rPr lang="ru-RU" dirty="0" err="1" smtClean="0"/>
              <a:t>Natural</a:t>
            </a:r>
            <a:r>
              <a:rPr lang="ru-RU" dirty="0" smtClean="0"/>
              <a:t> </a:t>
            </a:r>
            <a:r>
              <a:rPr lang="ru-RU" dirty="0" err="1" smtClean="0"/>
              <a:t>Language</a:t>
            </a:r>
            <a:r>
              <a:rPr lang="ru-RU" dirty="0" smtClean="0"/>
              <a:t> </a:t>
            </a:r>
            <a:r>
              <a:rPr lang="ru-RU" dirty="0" err="1" smtClean="0"/>
              <a:t>Processing</a:t>
            </a:r>
            <a:r>
              <a:rPr lang="ru-RU" dirty="0" smtClean="0"/>
              <a:t>, NLP) — общее направление искусственного интеллекта и математической лингвистики. Оно изучает проблемы компьютерного анализа и синтеза естественных языков. Применительно к искусственному интеллекту анализ означает понимание языка, а синтез — генерацию грамотного текста. Решение этих проблем будет означать создание более удобной формы взаимодействия компьютера и человека.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5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Препроцессинг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Токенизация</a:t>
            </a:r>
            <a:r>
              <a:rPr lang="ru-RU" dirty="0" smtClean="0"/>
              <a:t> - </a:t>
            </a:r>
            <a:r>
              <a:rPr lang="ru-RU" dirty="0"/>
              <a:t>выделение слов и границ </a:t>
            </a:r>
            <a:r>
              <a:rPr lang="ru-RU" dirty="0" smtClean="0"/>
              <a:t>предложений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5"/>
                </a:solidFill>
              </a:rPr>
              <a:t>Мама мыла раму. </a:t>
            </a:r>
            <a:r>
              <a:rPr lang="en-US" dirty="0" smtClean="0">
                <a:solidFill>
                  <a:schemeClr val="accent5"/>
                </a:solidFill>
              </a:rPr>
              <a:t>-&gt; </a:t>
            </a:r>
            <a:r>
              <a:rPr lang="ru-RU" dirty="0" smtClean="0">
                <a:solidFill>
                  <a:schemeClr val="accent5"/>
                </a:solidFill>
              </a:rPr>
              <a:t>«Мама», «мыла», «раму», «.»</a:t>
            </a:r>
          </a:p>
          <a:p>
            <a:r>
              <a:rPr lang="ru-RU" dirty="0" err="1" smtClean="0"/>
              <a:t>Лемматизация</a:t>
            </a:r>
            <a:r>
              <a:rPr lang="ru-RU" dirty="0" smtClean="0"/>
              <a:t> — процесс приведения словоформы к лемме — её нормальной (словарной) форме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5"/>
                </a:solidFill>
              </a:rPr>
              <a:t>мыла -</a:t>
            </a:r>
            <a:r>
              <a:rPr lang="en-US" dirty="0" smtClean="0">
                <a:solidFill>
                  <a:schemeClr val="accent5"/>
                </a:solidFill>
              </a:rPr>
              <a:t>&gt; </a:t>
            </a:r>
            <a:r>
              <a:rPr lang="ru-RU" dirty="0" smtClean="0">
                <a:solidFill>
                  <a:schemeClr val="accent5"/>
                </a:solidFill>
              </a:rPr>
              <a:t>мыть</a:t>
            </a:r>
          </a:p>
          <a:p>
            <a:r>
              <a:rPr lang="ru-RU" dirty="0" smtClean="0"/>
              <a:t>Фильтрация – удаление шумовых слов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6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Символьный уровень – работаем с отдельными символами</a:t>
            </a:r>
          </a:p>
          <a:p>
            <a:r>
              <a:rPr lang="ru-RU" dirty="0" smtClean="0"/>
              <a:t>Словарный уровень – работает со словами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4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корпуса текстов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TF-IDF</a:t>
            </a:r>
            <a:r>
              <a:rPr lang="en-US" dirty="0" smtClean="0"/>
              <a:t> (TF — term frequency, IDF — inverse document frequency)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Вес некоторого слова пропорционален количеству употребления этого слова в документе, и обратно пропорционален частоте употребления слова в других документах коллекции</a:t>
            </a:r>
            <a:r>
              <a:rPr lang="ru-RU" dirty="0" smtClean="0"/>
              <a:t>.</a:t>
            </a:r>
          </a:p>
          <a:p>
            <a:r>
              <a:rPr lang="ru-RU" b="1" dirty="0"/>
              <a:t>Мешок слов (или </a:t>
            </a:r>
            <a:r>
              <a:rPr lang="ru-RU" b="1" dirty="0" err="1"/>
              <a:t>Bag</a:t>
            </a:r>
            <a:r>
              <a:rPr lang="ru-RU" b="1" dirty="0"/>
              <a:t> </a:t>
            </a:r>
            <a:r>
              <a:rPr lang="ru-RU" b="1" dirty="0" err="1"/>
              <a:t>of</a:t>
            </a:r>
            <a:r>
              <a:rPr lang="ru-RU" b="1" dirty="0"/>
              <a:t> </a:t>
            </a:r>
            <a:r>
              <a:rPr lang="ru-RU" b="1" dirty="0" err="1"/>
              <a:t>Words</a:t>
            </a:r>
            <a:r>
              <a:rPr lang="ru-RU" b="1" dirty="0"/>
              <a:t>) </a:t>
            </a:r>
            <a:r>
              <a:rPr lang="ru-RU" dirty="0"/>
              <a:t>это модель текстов на натуральном языке, в которой каждый документ или текст выглядит как неупорядоченный набор слов без сведений о связях между ними. Его можно представить в виде матрицы, каждая строка в которой соответствует отдельному документу или тексту, а каждый столбец — определенному слову. Ячейка на пересечении строки и столбца содержит количество вхождений слова в соответствующий документ.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3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Слово в вектор?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Задача: представить каждое слово в вектор</a:t>
            </a:r>
          </a:p>
          <a:p>
            <a:pPr marL="514350" indent="-514350">
              <a:buAutoNum type="arabicPeriod"/>
            </a:pPr>
            <a:r>
              <a:rPr lang="ru-RU" dirty="0" smtClean="0"/>
              <a:t>Пронумеруем все слова по алфавиту (или другому порядку) и сделаем </a:t>
            </a:r>
            <a:r>
              <a:rPr lang="en-US" dirty="0" smtClean="0"/>
              <a:t>one-hot </a:t>
            </a:r>
            <a:r>
              <a:rPr lang="ru-RU" dirty="0" smtClean="0"/>
              <a:t>вектор</a:t>
            </a:r>
          </a:p>
          <a:p>
            <a:pPr marL="514350" indent="-514350">
              <a:buAutoNum type="arabicPeriod"/>
            </a:pPr>
            <a:r>
              <a:rPr lang="ru-RU" dirty="0" smtClean="0"/>
              <a:t>Латентно-семантический анализ (на основе </a:t>
            </a:r>
            <a:r>
              <a:rPr lang="en-US" dirty="0" smtClean="0"/>
              <a:t>TF-IDF)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Другие способы?</a:t>
            </a:r>
          </a:p>
        </p:txBody>
      </p:sp>
    </p:spTree>
    <p:extLst>
      <p:ext uri="{BB962C8B-B14F-4D97-AF65-F5344CB8AC3E}">
        <p14:creationId xmlns:p14="http://schemas.microsoft.com/office/powerpoint/2010/main" val="253682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2681" y="1594022"/>
            <a:ext cx="110404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Вход: корпус текстов</a:t>
            </a:r>
          </a:p>
          <a:p>
            <a:r>
              <a:rPr lang="ru-RU" sz="3200" dirty="0" smtClean="0"/>
              <a:t>Выход: модель, которая сопоставляет каждому слову вектор </a:t>
            </a:r>
            <a:r>
              <a:rPr lang="ru-RU" sz="3200" u="sng" dirty="0" smtClean="0"/>
              <a:t>фиксированной</a:t>
            </a:r>
            <a:r>
              <a:rPr lang="ru-RU" sz="3200" dirty="0" smtClean="0"/>
              <a:t> </a:t>
            </a:r>
            <a:r>
              <a:rPr lang="en-US" sz="3200" dirty="0" smtClean="0"/>
              <a:t>(</a:t>
            </a:r>
            <a:r>
              <a:rPr lang="ru-RU" sz="3200" dirty="0" smtClean="0"/>
              <a:t>обычно 100-500) длины:</a:t>
            </a:r>
          </a:p>
          <a:p>
            <a:endParaRPr lang="ru-RU" sz="3200" dirty="0"/>
          </a:p>
          <a:p>
            <a:r>
              <a:rPr lang="ru-RU" sz="3200" dirty="0" smtClean="0">
                <a:solidFill>
                  <a:schemeClr val="accent5"/>
                </a:solidFill>
              </a:rPr>
              <a:t>«делать» -</a:t>
            </a:r>
            <a:r>
              <a:rPr lang="en-US" sz="3200" dirty="0" smtClean="0">
                <a:solidFill>
                  <a:schemeClr val="accent5"/>
                </a:solidFill>
              </a:rPr>
              <a:t>&gt; [1.012, 1.32, -2.2</a:t>
            </a:r>
            <a:r>
              <a:rPr lang="ru-RU" sz="3200" dirty="0">
                <a:solidFill>
                  <a:schemeClr val="accent5"/>
                </a:solidFill>
              </a:rPr>
              <a:t>,</a:t>
            </a:r>
            <a:r>
              <a:rPr lang="en-US" sz="3200" dirty="0" smtClean="0">
                <a:solidFill>
                  <a:schemeClr val="accent5"/>
                </a:solidFill>
              </a:rPr>
              <a:t> …, </a:t>
            </a:r>
            <a:r>
              <a:rPr lang="ru-RU" sz="3200" dirty="0" smtClean="0">
                <a:solidFill>
                  <a:schemeClr val="accent5"/>
                </a:solidFill>
              </a:rPr>
              <a:t>0.36</a:t>
            </a:r>
            <a:r>
              <a:rPr lang="en-US" sz="3200" dirty="0" smtClean="0">
                <a:solidFill>
                  <a:schemeClr val="accent5"/>
                </a:solidFill>
              </a:rPr>
              <a:t>]</a:t>
            </a:r>
            <a:endParaRPr 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51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p:pic>
        <p:nvPicPr>
          <p:cNvPr id="1026" name="Picture 2" descr="Картинки по запросу word2vec con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15" y="1690688"/>
            <a:ext cx="8661791" cy="465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36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9151" y="1899504"/>
            <a:ext cx="1197369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Построение:</a:t>
            </a:r>
          </a:p>
          <a:p>
            <a:endParaRPr lang="ru-RU" sz="2400" dirty="0" smtClean="0"/>
          </a:p>
          <a:p>
            <a:r>
              <a:rPr lang="en-US" sz="2400" dirty="0" smtClean="0">
                <a:solidFill>
                  <a:schemeClr val="accent5"/>
                </a:solidFill>
              </a:rPr>
              <a:t>import</a:t>
            </a:r>
            <a:r>
              <a:rPr lang="en-US" sz="2400" dirty="0" smtClean="0"/>
              <a:t> </a:t>
            </a:r>
            <a:r>
              <a:rPr lang="en-US" sz="2400" dirty="0" err="1" smtClean="0"/>
              <a:t>gensim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accent5"/>
                </a:solidFill>
              </a:rPr>
              <a:t>model</a:t>
            </a:r>
            <a:r>
              <a:rPr lang="en-US" sz="2400" dirty="0" smtClean="0"/>
              <a:t> = gensim.models.</a:t>
            </a:r>
            <a:r>
              <a:rPr lang="en-US" sz="2400" dirty="0" smtClean="0">
                <a:solidFill>
                  <a:schemeClr val="accent5"/>
                </a:solidFill>
              </a:rPr>
              <a:t>Word2Vec</a:t>
            </a:r>
            <a:r>
              <a:rPr lang="en-US" sz="2400" dirty="0" smtClean="0"/>
              <a:t>(sentences, </a:t>
            </a:r>
            <a:r>
              <a:rPr lang="en-US" sz="2400" dirty="0" smtClean="0">
                <a:solidFill>
                  <a:srgbClr val="C00000"/>
                </a:solidFill>
              </a:rPr>
              <a:t>size</a:t>
            </a:r>
            <a:r>
              <a:rPr lang="en-US" sz="2400" dirty="0" smtClean="0"/>
              <a:t>=300, </a:t>
            </a:r>
            <a:r>
              <a:rPr lang="en-US" sz="2400" dirty="0" smtClean="0">
                <a:solidFill>
                  <a:srgbClr val="C00000"/>
                </a:solidFill>
              </a:rPr>
              <a:t>window</a:t>
            </a:r>
            <a:r>
              <a:rPr lang="en-US" sz="2400" dirty="0" smtClean="0"/>
              <a:t>=5, </a:t>
            </a:r>
            <a:r>
              <a:rPr lang="en-US" sz="2400" dirty="0" err="1" smtClean="0">
                <a:solidFill>
                  <a:srgbClr val="C00000"/>
                </a:solidFill>
              </a:rPr>
              <a:t>min_count</a:t>
            </a:r>
            <a:r>
              <a:rPr lang="en-US" sz="2400" dirty="0" smtClean="0"/>
              <a:t>=2, </a:t>
            </a:r>
            <a:r>
              <a:rPr lang="en-US" sz="2400" dirty="0" smtClean="0">
                <a:solidFill>
                  <a:srgbClr val="C00000"/>
                </a:solidFill>
              </a:rPr>
              <a:t>workers</a:t>
            </a:r>
            <a:r>
              <a:rPr lang="en-US" sz="2400" dirty="0" smtClean="0"/>
              <a:t>=4)</a:t>
            </a:r>
          </a:p>
          <a:p>
            <a:r>
              <a:rPr lang="en-US" sz="2400" dirty="0" err="1" smtClean="0">
                <a:solidFill>
                  <a:schemeClr val="accent5"/>
                </a:solidFill>
              </a:rPr>
              <a:t>model</a:t>
            </a:r>
            <a:r>
              <a:rPr lang="en-US" sz="2400" dirty="0" err="1" smtClean="0"/>
              <a:t>.save</a:t>
            </a:r>
            <a:r>
              <a:rPr lang="en-US" sz="2400" dirty="0" smtClean="0"/>
              <a:t>('w2v.model')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Использование, получить вектор: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print</a:t>
            </a:r>
            <a:r>
              <a:rPr lang="en-US" sz="2400" dirty="0" smtClean="0"/>
              <a:t>(word2vec.wv[</a:t>
            </a:r>
            <a:r>
              <a:rPr lang="en-US" sz="2400" dirty="0" smtClean="0">
                <a:solidFill>
                  <a:schemeClr val="accent6"/>
                </a:solidFill>
              </a:rPr>
              <a:t>‘make’</a:t>
            </a:r>
            <a:r>
              <a:rPr lang="en-US" sz="2400" dirty="0" smtClean="0"/>
              <a:t>])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808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533</Words>
  <Application>Microsoft Office PowerPoint</Application>
  <PresentationFormat>Широкоэкранный</PresentationFormat>
  <Paragraphs>75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Natural Language Processing (NLP)</vt:lpstr>
      <vt:lpstr>Обработка естественного языка</vt:lpstr>
      <vt:lpstr>Препроцессинг</vt:lpstr>
      <vt:lpstr>Уровни</vt:lpstr>
      <vt:lpstr>Обработка корпуса текстов</vt:lpstr>
      <vt:lpstr>Слово в вектор?</vt:lpstr>
      <vt:lpstr>Word2Vec</vt:lpstr>
      <vt:lpstr>Word2Vec</vt:lpstr>
      <vt:lpstr>Word2Vec</vt:lpstr>
      <vt:lpstr>Word2Vec</vt:lpstr>
      <vt:lpstr>Word2Vec</vt:lpstr>
      <vt:lpstr>Word2Vec для обучения</vt:lpstr>
      <vt:lpstr>Word2Vec для обучения</vt:lpstr>
      <vt:lpstr>Слой в модели</vt:lpstr>
      <vt:lpstr>Что подаем на вход?</vt:lpstr>
      <vt:lpstr>Дополнение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(NLP)</dc:title>
  <dc:creator>Aleksey Alekseev</dc:creator>
  <cp:lastModifiedBy>Aleksey Alekseev</cp:lastModifiedBy>
  <cp:revision>5</cp:revision>
  <dcterms:created xsi:type="dcterms:W3CDTF">2018-02-21T14:11:11Z</dcterms:created>
  <dcterms:modified xsi:type="dcterms:W3CDTF">2018-02-21T14:52:17Z</dcterms:modified>
</cp:coreProperties>
</file>