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1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ey Alekseev" initials="AA" lastIdx="0" clrIdx="0">
    <p:extLst>
      <p:ext uri="{19B8F6BF-5375-455C-9EA6-DF929625EA0E}">
        <p15:presenceInfo xmlns:p15="http://schemas.microsoft.com/office/powerpoint/2012/main" userId="S-1-5-21-3312746624-2594933647-3166949269-1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>
        <p:scale>
          <a:sx n="75" d="100"/>
          <a:sy n="75" d="100"/>
        </p:scale>
        <p:origin x="20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0366A-2894-4DC7-BD4F-0760FC6E350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E515A-5C19-4292-B4E3-A35393C4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E515A-5C19-4292-B4E3-A35393C42B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7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4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6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3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5A931F-3FB1-4107-8394-52EE0EC4C5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28377A-C376-421E-B4A5-A83B8AC9CD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6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kseev.yeskela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shutil.html" TargetMode="External"/><Relationship Id="rId2" Type="http://schemas.openxmlformats.org/officeDocument/2006/relationships/hyperlink" Target="https://docs.python.org/3/library/shuti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lekseev.yeske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library/argpar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_images/6.1.jpg" TargetMode="External"/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pep-8-rukovodstvo-po-napisaniyu-koda-na-python.html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proger2.azureedge.net/wp-content/uploads/2016/07/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16" y="1625280"/>
            <a:ext cx="6581918" cy="2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Киллер-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83293" cy="4493283"/>
          </a:xfrm>
        </p:spPr>
        <p:txBody>
          <a:bodyPr>
            <a:normAutofit/>
          </a:bodyPr>
          <a:lstStyle/>
          <a:p>
            <a:r>
              <a:rPr lang="ru-RU" b="1" i="1" u="sng" dirty="0"/>
              <a:t>Отсутствие скобочек</a:t>
            </a:r>
            <a:endParaRPr lang="en-US" b="1" i="1" u="sng" dirty="0"/>
          </a:p>
          <a:p>
            <a:r>
              <a:rPr lang="ru-RU" b="1" i="1" u="sng" dirty="0"/>
              <a:t>Отсутствие точек с запятой в конце строки</a:t>
            </a:r>
          </a:p>
          <a:p>
            <a:r>
              <a:rPr lang="ru-RU" dirty="0"/>
              <a:t>Длинная арифметика из коробки</a:t>
            </a:r>
          </a:p>
          <a:p>
            <a:r>
              <a:rPr lang="ru-RU" dirty="0"/>
              <a:t>Хорошо читаемый синтаксис</a:t>
            </a:r>
          </a:p>
          <a:p>
            <a:r>
              <a:rPr lang="ru-RU" dirty="0"/>
              <a:t>Отличное сообщество</a:t>
            </a:r>
          </a:p>
          <a:p>
            <a:r>
              <a:rPr lang="ru-RU" dirty="0"/>
              <a:t>Широкий круг решаемых задач</a:t>
            </a:r>
          </a:p>
          <a:p>
            <a:r>
              <a:rPr lang="en-US" dirty="0"/>
              <a:t>PEP</a:t>
            </a:r>
            <a:r>
              <a:rPr lang="ru-RU" dirty="0"/>
              <a:t> </a:t>
            </a:r>
            <a:r>
              <a:rPr lang="en-US" dirty="0"/>
              <a:t>8 (</a:t>
            </a:r>
            <a:r>
              <a:rPr lang="ru-RU" dirty="0"/>
              <a:t>никаких споров о форматировании кода)</a:t>
            </a:r>
            <a:endParaRPr lang="en-US" dirty="0"/>
          </a:p>
          <a:p>
            <a:r>
              <a:rPr lang="ru-RU" dirty="0"/>
              <a:t>Хорошо реализованы различные парадигмы программирования (ООП, функциональное и т.д.)</a:t>
            </a:r>
            <a:endParaRPr lang="en-US" dirty="0"/>
          </a:p>
          <a:p>
            <a:r>
              <a:rPr lang="ru-RU" dirty="0"/>
              <a:t>Возможность оптимизаций </a:t>
            </a:r>
            <a:r>
              <a:rPr lang="en-US" dirty="0"/>
              <a:t>bottleneck’</a:t>
            </a:r>
            <a:r>
              <a:rPr lang="ru-RU" dirty="0" err="1"/>
              <a:t>ов</a:t>
            </a:r>
            <a:r>
              <a:rPr lang="ru-RU" dirty="0"/>
              <a:t> с помощью с++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Python. import this.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Красивое лучше, чем уродливое.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Явное лучше, чем неявное.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Простое лучше, чем сложное.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Сложное лучше, чем запутанное.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Плоское лучше, чем вложенное.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Разреженное лучше, чем плотное.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Читаемость имеет значение.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Особые случаи не настолько особые, чтобы нарушать правила.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При этом практичность важнее безупречности.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Ошибки никогда не должны замалчиваться.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Если не замалчиваются явно.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Встретив двусмысленность, отбрось искушение угадать.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Должен существовать один — и, желательно, </a:t>
            </a:r>
            <a:r>
              <a:rPr lang="ru-RU" sz="1600" i="1" dirty="0"/>
              <a:t>только</a:t>
            </a:r>
            <a:r>
              <a:rPr lang="ru-RU" sz="1600" dirty="0"/>
              <a:t> один — очевидный способ сделать это.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Хотя он поначалу может быть и не очевиден, если вы не голландец.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Сейчас лучше, чем никогда.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Хотя никогда зачастую лучше, чем </a:t>
            </a:r>
            <a:r>
              <a:rPr lang="ru-RU" sz="1600" i="1" dirty="0"/>
              <a:t>прямо</a:t>
            </a:r>
            <a:r>
              <a:rPr lang="ru-RU" sz="1600" dirty="0"/>
              <a:t> сейчас.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Если реализацию сложно объяснить — идея плоха.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Если реализацию легко объяснить — идея, </a:t>
            </a:r>
            <a:r>
              <a:rPr lang="ru-RU" sz="1600" i="1" dirty="0"/>
              <a:t>возможно</a:t>
            </a:r>
            <a:r>
              <a:rPr lang="ru-RU" sz="1600" dirty="0"/>
              <a:t>, хороша.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Пространства имён — отличная штука! Будем делать их побольше!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858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Отступы и комментарии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Вместо скобочек блоков в </a:t>
            </a:r>
            <a:r>
              <a:rPr lang="en-US" sz="3200" dirty="0"/>
              <a:t>Python</a:t>
            </a:r>
            <a:r>
              <a:rPr lang="ru-RU" sz="3200" dirty="0"/>
              <a:t> используются отступы</a:t>
            </a:r>
            <a:r>
              <a:rPr lang="en-US" sz="3200" dirty="0"/>
              <a:t> (</a:t>
            </a:r>
            <a:r>
              <a:rPr lang="ru-RU" sz="3200" dirty="0"/>
              <a:t>обычно 4 пробела), пример</a:t>
            </a:r>
            <a:r>
              <a:rPr lang="ru-RU" sz="3200" dirty="0" smtClean="0"/>
              <a:t>:</a:t>
            </a:r>
            <a:endParaRPr lang="ru-RU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for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in</a:t>
            </a:r>
            <a:r>
              <a:rPr lang="en-US" sz="3200" dirty="0"/>
              <a:t> range(10):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    </a:t>
            </a:r>
            <a:r>
              <a:rPr lang="en-US" sz="3200" dirty="0"/>
              <a:t>print(</a:t>
            </a:r>
            <a:r>
              <a:rPr lang="en-US" sz="3200" dirty="0" err="1"/>
              <a:t>i</a:t>
            </a:r>
            <a:r>
              <a:rPr lang="en-US" sz="3200" dirty="0" smtClean="0"/>
              <a:t>)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Важно, чтобы отступы были одинаковыми в пределах одного файла (используйте 4 пробела</a:t>
            </a:r>
            <a:r>
              <a:rPr lang="ru-RU" sz="3200" dirty="0" smtClean="0"/>
              <a:t>)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Комментарии в </a:t>
            </a:r>
            <a:r>
              <a:rPr lang="en-US" sz="3200" dirty="0"/>
              <a:t>Python</a:t>
            </a:r>
            <a:r>
              <a:rPr lang="ru-RU" sz="3200" dirty="0"/>
              <a:t>: ключевой символ </a:t>
            </a:r>
            <a:r>
              <a:rPr lang="en-US" sz="3200" dirty="0"/>
              <a:t>#</a:t>
            </a:r>
            <a:r>
              <a:rPr lang="ru-RU" sz="32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8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53" y="1737360"/>
            <a:ext cx="7079396" cy="409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9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4 «типа» кавычек: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1) </a:t>
            </a:r>
            <a:r>
              <a:rPr lang="en-US" sz="2800" b="1" dirty="0">
                <a:solidFill>
                  <a:srgbClr val="00B050"/>
                </a:solidFill>
              </a:rPr>
              <a:t>'test'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2) </a:t>
            </a:r>
            <a:r>
              <a:rPr lang="en-US" sz="2800" b="1" dirty="0">
                <a:solidFill>
                  <a:srgbClr val="00B050"/>
                </a:solidFill>
              </a:rPr>
              <a:t>"test"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3) </a:t>
            </a:r>
            <a:r>
              <a:rPr lang="en-US" sz="2800" b="1" dirty="0">
                <a:solidFill>
                  <a:srgbClr val="00B050"/>
                </a:solidFill>
              </a:rPr>
              <a:t>'''test''' </a:t>
            </a:r>
            <a:r>
              <a:rPr lang="en-US" sz="2800" dirty="0"/>
              <a:t>(</a:t>
            </a:r>
            <a:r>
              <a:rPr lang="ru-RU" sz="2800" dirty="0"/>
              <a:t>многострочные)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4) </a:t>
            </a:r>
            <a:r>
              <a:rPr lang="en-US" sz="2800" b="1" dirty="0">
                <a:solidFill>
                  <a:srgbClr val="00B050"/>
                </a:solidFill>
              </a:rPr>
              <a:t>"""test"""</a:t>
            </a:r>
            <a:r>
              <a:rPr lang="ru-RU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ru-RU" sz="2800" dirty="0"/>
              <a:t>многострочные)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78" y="4025513"/>
            <a:ext cx="64484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92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For</a:t>
            </a:r>
            <a:r>
              <a:rPr lang="en-US" sz="2400" dirty="0"/>
              <a:t>. </a:t>
            </a:r>
            <a:r>
              <a:rPr lang="ru-RU" sz="2400" dirty="0"/>
              <a:t>Ключевое слово </a:t>
            </a:r>
            <a:r>
              <a:rPr lang="en-US" sz="2400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, </a:t>
            </a:r>
            <a:r>
              <a:rPr lang="ru-RU" sz="2400" dirty="0"/>
              <a:t>затем переменная цикла, затем ключевое слово </a:t>
            </a:r>
            <a:r>
              <a:rPr lang="en-US" sz="2400" dirty="0">
                <a:solidFill>
                  <a:srgbClr val="0070C0"/>
                </a:solidFill>
              </a:rPr>
              <a:t>in</a:t>
            </a:r>
            <a:r>
              <a:rPr lang="ru-RU" sz="2400" dirty="0"/>
              <a:t>, затем список (или итератор) по которому будет идти переменная цикла и двоеточие: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lst</a:t>
            </a:r>
            <a:r>
              <a:rPr lang="en-US" sz="2400" dirty="0"/>
              <a:t>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 el </a:t>
            </a:r>
            <a:r>
              <a:rPr lang="en-US" sz="2400" dirty="0">
                <a:solidFill>
                  <a:srgbClr val="0070C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lst</a:t>
            </a:r>
            <a:r>
              <a:rPr lang="en-US" sz="2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print(el) # </a:t>
            </a:r>
            <a:r>
              <a:rPr lang="ru-RU" sz="2400" dirty="0"/>
              <a:t>выведет 1 2 3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Функция </a:t>
            </a:r>
            <a:r>
              <a:rPr lang="en-US" sz="2400" b="1" dirty="0">
                <a:solidFill>
                  <a:srgbClr val="0070C0"/>
                </a:solidFill>
              </a:rPr>
              <a:t>Range(n,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m,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k)</a:t>
            </a:r>
            <a:r>
              <a:rPr lang="en-US" sz="2400" dirty="0"/>
              <a:t> </a:t>
            </a:r>
            <a:r>
              <a:rPr lang="ru-RU" sz="2400" dirty="0"/>
              <a:t>часто используется в циклах </a:t>
            </a:r>
            <a:r>
              <a:rPr lang="en-US" sz="2400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, </a:t>
            </a:r>
            <a:r>
              <a:rPr lang="ru-RU" sz="2400" dirty="0"/>
              <a:t>возвращает итератор на последовательность от</a:t>
            </a:r>
            <a:r>
              <a:rPr lang="en-US" sz="2400" dirty="0"/>
              <a:t> n </a:t>
            </a:r>
            <a:r>
              <a:rPr lang="ru-RU" sz="2400" dirty="0"/>
              <a:t>до </a:t>
            </a:r>
            <a:r>
              <a:rPr lang="en-US" sz="2400" dirty="0"/>
              <a:t>m </a:t>
            </a:r>
            <a:r>
              <a:rPr lang="ru-RU" sz="2400" dirty="0"/>
              <a:t>с шагом </a:t>
            </a:r>
            <a:r>
              <a:rPr lang="en-US" sz="2400" dirty="0"/>
              <a:t>k. </a:t>
            </a:r>
            <a:r>
              <a:rPr lang="ru-RU" sz="2400" dirty="0"/>
              <a:t>Если указан один параметр – от нуля до параметра с шагом 1, если два – от первого до второго параметра с шагом 1.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02A062A7-36B3-4C62-9063-E9A2A502C3A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2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	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Ключевые слова </a:t>
            </a:r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else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>
                <a:solidFill>
                  <a:srgbClr val="0070C0"/>
                </a:solidFill>
              </a:rPr>
              <a:t>elif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(else if).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Логические операторы ==</a:t>
            </a:r>
            <a:r>
              <a:rPr lang="en-US" sz="2800" dirty="0"/>
              <a:t>, !=, &gt;, &lt;, &gt;=, &lt;=,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not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in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not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b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 a == 5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a &gt; 0 </a:t>
            </a:r>
            <a:r>
              <a:rPr lang="en-US" sz="2800" dirty="0">
                <a:solidFill>
                  <a:srgbClr val="0070C0"/>
                </a:solidFill>
              </a:rPr>
              <a:t>or</a:t>
            </a:r>
            <a:r>
              <a:rPr lang="en-US" sz="2800" dirty="0"/>
              <a:t> b !=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70C0"/>
                </a:solidFill>
              </a:rPr>
              <a:t>    print</a:t>
            </a:r>
            <a:r>
              <a:rPr lang="en-US" sz="2800" dirty="0"/>
              <a:t>('aloha')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# </a:t>
            </a:r>
            <a:r>
              <a:rPr lang="ru-RU" sz="2800" dirty="0"/>
              <a:t>выведет </a:t>
            </a:r>
            <a:r>
              <a:rPr lang="en-US" sz="2800" dirty="0"/>
              <a:t>aloha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02A062A7-36B3-4C62-9063-E9A2A502C3A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4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While</a:t>
            </a:r>
            <a:r>
              <a:rPr lang="en-US" sz="2800" dirty="0"/>
              <a:t>. </a:t>
            </a:r>
            <a:r>
              <a:rPr lang="ru-RU" sz="2800" dirty="0"/>
              <a:t>Ключевое слово </a:t>
            </a:r>
            <a:r>
              <a:rPr lang="en-US" sz="2800" dirty="0">
                <a:solidFill>
                  <a:srgbClr val="0070C0"/>
                </a:solidFill>
              </a:rPr>
              <a:t>while</a:t>
            </a:r>
            <a:r>
              <a:rPr lang="en-US" sz="2800" dirty="0"/>
              <a:t>, </a:t>
            </a:r>
            <a:r>
              <a:rPr lang="ru-RU" sz="2800" dirty="0"/>
              <a:t>затем условие и двоеточие: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a = 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while</a:t>
            </a:r>
            <a:r>
              <a:rPr lang="en-US" sz="2800" dirty="0"/>
              <a:t> a &gt; 0: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0070C0"/>
                </a:solidFill>
              </a:rPr>
              <a:t>print</a:t>
            </a:r>
            <a:r>
              <a:rPr lang="en-US" sz="2800" dirty="0"/>
              <a:t>(a)</a:t>
            </a:r>
          </a:p>
          <a:p>
            <a:pPr marL="0" indent="0">
              <a:buNone/>
            </a:pPr>
            <a:r>
              <a:rPr lang="en-US" sz="2800" dirty="0"/>
              <a:t>     a -= 1</a:t>
            </a:r>
          </a:p>
          <a:p>
            <a:pPr marL="0" indent="0">
              <a:buNone/>
            </a:pPr>
            <a:r>
              <a:rPr lang="en-US" sz="2800" dirty="0"/>
              <a:t># </a:t>
            </a:r>
            <a:r>
              <a:rPr lang="ru-RU" sz="2800" dirty="0"/>
              <a:t>выведет </a:t>
            </a:r>
            <a:r>
              <a:rPr lang="en-US" sz="2800" dirty="0"/>
              <a:t>5</a:t>
            </a:r>
            <a:r>
              <a:rPr lang="ru-RU" sz="2800" dirty="0"/>
              <a:t> </a:t>
            </a:r>
            <a:r>
              <a:rPr lang="en-US" sz="2800" dirty="0"/>
              <a:t>4</a:t>
            </a:r>
            <a:r>
              <a:rPr lang="ru-RU" sz="2800" dirty="0"/>
              <a:t> </a:t>
            </a:r>
            <a:r>
              <a:rPr lang="en-US" sz="2800" dirty="0"/>
              <a:t>3</a:t>
            </a:r>
            <a:r>
              <a:rPr lang="ru-RU" sz="2800" dirty="0"/>
              <a:t> </a:t>
            </a:r>
            <a:r>
              <a:rPr lang="en-US" sz="2800" dirty="0"/>
              <a:t>2</a:t>
            </a:r>
            <a:r>
              <a:rPr lang="ru-RU" sz="2800" dirty="0"/>
              <a:t> </a:t>
            </a:r>
            <a:r>
              <a:rPr lang="en-US" sz="2800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02A062A7-36B3-4C62-9063-E9A2A502C3A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Ключевое слов </a:t>
            </a:r>
            <a:r>
              <a:rPr lang="en-US" sz="3200" dirty="0" err="1"/>
              <a:t>def</a:t>
            </a:r>
            <a:r>
              <a:rPr lang="ru-RU" sz="3200" dirty="0"/>
              <a:t>, затем имя функции, затем список параметров в скобках и двоеточие:</a:t>
            </a:r>
          </a:p>
          <a:p>
            <a:endParaRPr lang="ru-RU" sz="3200" dirty="0"/>
          </a:p>
          <a:p>
            <a:pPr marL="0" indent="0">
              <a:buNone/>
            </a:pPr>
            <a:r>
              <a:rPr lang="en-US" sz="3200" dirty="0" err="1">
                <a:solidFill>
                  <a:srgbClr val="0070C0"/>
                </a:solidFill>
              </a:rPr>
              <a:t>def</a:t>
            </a:r>
            <a:r>
              <a:rPr lang="en-US" sz="3200" dirty="0"/>
              <a:t> add(a,</a:t>
            </a:r>
            <a:r>
              <a:rPr lang="ru-RU" sz="3200" dirty="0"/>
              <a:t> </a:t>
            </a:r>
            <a:r>
              <a:rPr lang="en-US" sz="3200" dirty="0"/>
              <a:t>b):</a:t>
            </a:r>
          </a:p>
          <a:p>
            <a:pPr marL="0" indent="0">
              <a:buNone/>
            </a:pPr>
            <a:r>
              <a:rPr lang="ru-RU" sz="3200" dirty="0"/>
              <a:t>    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a + b</a:t>
            </a:r>
          </a:p>
          <a:p>
            <a:pPr marL="0" indent="0">
              <a:buNone/>
            </a:pPr>
            <a:r>
              <a:rPr lang="en-US" sz="3200" dirty="0"/>
              <a:t>add(2,3)</a:t>
            </a:r>
            <a:r>
              <a:rPr lang="ru-RU" sz="3200" dirty="0"/>
              <a:t> </a:t>
            </a:r>
            <a:r>
              <a:rPr lang="en-US" sz="3200" dirty="0"/>
              <a:t># 5</a:t>
            </a:r>
          </a:p>
          <a:p>
            <a:pPr marL="0" indent="0">
              <a:buNone/>
            </a:pPr>
            <a:r>
              <a:rPr lang="ru-RU" sz="3200" dirty="0"/>
              <a:t>   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02A062A7-36B3-4C62-9063-E9A2A502C3A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Под модулем в </a:t>
            </a:r>
            <a:r>
              <a:rPr lang="ru-RU" sz="2800" i="1" dirty="0" err="1"/>
              <a:t>Python</a:t>
            </a:r>
            <a:r>
              <a:rPr lang="ru-RU" sz="2800" dirty="0"/>
              <a:t> понимается файл с расширением </a:t>
            </a:r>
            <a:r>
              <a:rPr lang="ru-RU" sz="2800" i="1" dirty="0"/>
              <a:t>.</a:t>
            </a:r>
            <a:r>
              <a:rPr lang="ru-RU" sz="2800" i="1" dirty="0" err="1"/>
              <a:t>py</a:t>
            </a:r>
            <a:r>
              <a:rPr lang="ru-RU" sz="2800" dirty="0"/>
              <a:t>. </a:t>
            </a: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Импорт модулей: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import math</a:t>
            </a:r>
            <a:endParaRPr lang="ru-RU" sz="2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math.factorial</a:t>
            </a:r>
            <a:r>
              <a:rPr lang="en-US" sz="2800" b="1" dirty="0">
                <a:solidFill>
                  <a:srgbClr val="0070C0"/>
                </a:solidFill>
              </a:rPr>
              <a:t>(5)</a:t>
            </a:r>
            <a:endParaRPr lang="ru-RU" sz="2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import math as 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m.factorial</a:t>
            </a:r>
            <a:r>
              <a:rPr lang="en-US" sz="2800" b="1" dirty="0">
                <a:solidFill>
                  <a:srgbClr val="0070C0"/>
                </a:solidFill>
              </a:rPr>
              <a:t>(5)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from math import factorial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factorial(5)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075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Организационные моменты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38201" cy="4023360"/>
          </a:xfrm>
        </p:spPr>
        <p:txBody>
          <a:bodyPr>
            <a:noAutofit/>
          </a:bodyPr>
          <a:lstStyle/>
          <a:p>
            <a:r>
              <a:rPr lang="ru-RU" sz="2400" dirty="0" smtClean="0"/>
              <a:t>4 лекции, 3 </a:t>
            </a:r>
            <a:r>
              <a:rPr lang="ru-RU" sz="2400" dirty="0" err="1" smtClean="0"/>
              <a:t>лабы</a:t>
            </a:r>
            <a:endParaRPr lang="ru-RU" sz="2400" dirty="0" smtClean="0"/>
          </a:p>
          <a:p>
            <a:r>
              <a:rPr lang="ru-RU" sz="2400" dirty="0" smtClean="0"/>
              <a:t>2 первых </a:t>
            </a:r>
            <a:r>
              <a:rPr lang="ru-RU" sz="2400" dirty="0" err="1" smtClean="0"/>
              <a:t>лабы</a:t>
            </a:r>
            <a:r>
              <a:rPr lang="ru-RU" sz="2400" dirty="0" smtClean="0"/>
              <a:t> отчитываются дистанционно на </a:t>
            </a:r>
            <a:r>
              <a:rPr lang="en-US" sz="2400" dirty="0" smtClean="0">
                <a:hlinkClick r:id="rId2"/>
              </a:rPr>
              <a:t>alekseev.yeskela@gmail.com</a:t>
            </a:r>
            <a:r>
              <a:rPr lang="en-US" sz="2400" dirty="0" smtClean="0"/>
              <a:t> </a:t>
            </a:r>
            <a:r>
              <a:rPr lang="ru-RU" sz="2400" dirty="0" smtClean="0"/>
              <a:t>или +79880116219 (</a:t>
            </a:r>
            <a:r>
              <a:rPr lang="en-US" sz="2400" dirty="0" smtClean="0"/>
              <a:t>telegram)</a:t>
            </a:r>
            <a:endParaRPr lang="ru-RU" sz="2400" dirty="0" smtClean="0"/>
          </a:p>
          <a:p>
            <a:r>
              <a:rPr lang="ru-RU" sz="2400" dirty="0" smtClean="0"/>
              <a:t>Темы </a:t>
            </a:r>
            <a:r>
              <a:rPr lang="ru-RU" sz="2400" dirty="0" err="1" smtClean="0"/>
              <a:t>лаборатоных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Вспомогательные скрипты на </a:t>
            </a:r>
            <a:r>
              <a:rPr lang="en-US" sz="2400" dirty="0" smtClean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Анализ данных на </a:t>
            </a:r>
            <a:r>
              <a:rPr lang="en-US" sz="2400" dirty="0" smtClean="0"/>
              <a:t>Python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Веб приложение на </a:t>
            </a:r>
            <a:r>
              <a:rPr lang="en-US" sz="2400" dirty="0" smtClean="0"/>
              <a:t>Python</a:t>
            </a:r>
            <a:endParaRPr lang="en-US" sz="2400" dirty="0"/>
          </a:p>
          <a:p>
            <a:r>
              <a:rPr lang="ru-RU" sz="2400" dirty="0" smtClean="0"/>
              <a:t>Последние занятие – защита проекта (в простонародье семестровая), проект – расширенный вариант одной из лабораторных</a:t>
            </a:r>
          </a:p>
        </p:txBody>
      </p:sp>
    </p:spTree>
    <p:extLst>
      <p:ext uri="{BB962C8B-B14F-4D97-AF65-F5344CB8AC3E}">
        <p14:creationId xmlns:p14="http://schemas.microsoft.com/office/powerpoint/2010/main" val="21043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D75A27-D1B0-48B1-98AD-CD3B63BA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C7A1CA9-7218-464A-BD75-DBD6F50A25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800" dirty="0"/>
              <a:t>Пакет в </a:t>
            </a:r>
            <a:r>
              <a:rPr lang="ru-RU" sz="2800" i="1" dirty="0" err="1"/>
              <a:t>Python</a:t>
            </a:r>
            <a:r>
              <a:rPr lang="ru-RU" sz="2800" dirty="0"/>
              <a:t> – это каталог, включающий в себя другие каталоги и модули, но при этом дополнительно содержащий файл </a:t>
            </a:r>
            <a:r>
              <a:rPr lang="ru-RU" sz="2800" b="1" i="1" dirty="0">
                <a:solidFill>
                  <a:srgbClr val="0070C0"/>
                </a:solidFill>
              </a:rPr>
              <a:t>__init__.py</a:t>
            </a:r>
            <a:r>
              <a:rPr lang="ru-RU" sz="2800" i="1" dirty="0"/>
              <a:t>.</a:t>
            </a:r>
            <a:r>
              <a:rPr lang="ru-RU" sz="2800" dirty="0"/>
              <a:t> Пакеты используются для формирования пространства имен, что позволяет работать с модулями через указание уровня вложенности (через точку).</a:t>
            </a:r>
            <a:endParaRPr lang="en-US" sz="2800" dirty="0"/>
          </a:p>
          <a:p>
            <a:pPr marL="0" indent="0" fontAlgn="base">
              <a:buNone/>
            </a:pPr>
            <a:endParaRPr lang="ru-RU" sz="2800" dirty="0"/>
          </a:p>
          <a:p>
            <a:pPr marL="0" indent="0" fontAlgn="base">
              <a:buNone/>
            </a:pPr>
            <a:r>
              <a:rPr lang="ru-RU" sz="2800" dirty="0"/>
              <a:t>Для импортирования пакетов используется тот же синтаксис, что и для работы с модулями.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66A8724-9911-4A80-AE3D-66075EDA93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02A062A7-36B3-4C62-9063-E9A2A502C3A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2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CB978BF-1E1A-4844-B477-48E5B604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F834409-8E26-4087-8571-8CC4477907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Установка пакета с именем </a:t>
            </a:r>
            <a:r>
              <a:rPr lang="en-US" sz="2800" dirty="0"/>
              <a:t>&lt;</a:t>
            </a:r>
            <a:r>
              <a:rPr lang="ru-RU" sz="2800" dirty="0"/>
              <a:t>имя</a:t>
            </a:r>
            <a:r>
              <a:rPr lang="en-US" sz="2800" dirty="0"/>
              <a:t>&gt;: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</a:rPr>
              <a:t>pip3 install &lt;</a:t>
            </a:r>
            <a:r>
              <a:rPr lang="ru-RU" sz="2800" b="1" dirty="0">
                <a:solidFill>
                  <a:srgbClr val="0070C0"/>
                </a:solidFill>
              </a:rPr>
              <a:t>имя</a:t>
            </a:r>
            <a:r>
              <a:rPr lang="en-US" sz="28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также возможно просто </a:t>
            </a:r>
            <a:r>
              <a:rPr lang="en-US" sz="2800" b="1" dirty="0">
                <a:solidFill>
                  <a:srgbClr val="0070C0"/>
                </a:solidFill>
              </a:rPr>
              <a:t>pip install &lt;</a:t>
            </a:r>
            <a:r>
              <a:rPr lang="ru-RU" sz="2800" b="1" dirty="0">
                <a:solidFill>
                  <a:srgbClr val="0070C0"/>
                </a:solidFill>
              </a:rPr>
              <a:t>имя</a:t>
            </a:r>
            <a:r>
              <a:rPr lang="en-US" sz="28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Другие полезные функции </a:t>
            </a:r>
            <a:r>
              <a:rPr lang="en-US" sz="2800" dirty="0"/>
              <a:t>pip: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</a:rPr>
              <a:t>pip list</a:t>
            </a:r>
            <a:r>
              <a:rPr lang="en-US" sz="2800" dirty="0"/>
              <a:t> </a:t>
            </a:r>
            <a:r>
              <a:rPr lang="ru-RU" sz="2800" dirty="0"/>
              <a:t>- список установленных пакетов.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 err="1">
                <a:solidFill>
                  <a:srgbClr val="0070C0"/>
                </a:solidFill>
              </a:rPr>
              <a:t>pip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 err="1">
                <a:solidFill>
                  <a:srgbClr val="0070C0"/>
                </a:solidFill>
              </a:rPr>
              <a:t>help</a:t>
            </a:r>
            <a:r>
              <a:rPr lang="ru-RU" sz="2800" dirty="0"/>
              <a:t> - помощь по доступным командам.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</a:rPr>
              <a:t>pip uninstall &lt;</a:t>
            </a:r>
            <a:r>
              <a:rPr lang="ru-RU" sz="2800" b="1" dirty="0">
                <a:solidFill>
                  <a:srgbClr val="0070C0"/>
                </a:solidFill>
              </a:rPr>
              <a:t>имя</a:t>
            </a:r>
            <a:r>
              <a:rPr lang="en-US" sz="2800" b="1" dirty="0">
                <a:solidFill>
                  <a:srgbClr val="0070C0"/>
                </a:solidFill>
              </a:rPr>
              <a:t>&gt; </a:t>
            </a:r>
            <a:r>
              <a:rPr lang="en-US" sz="2800" dirty="0"/>
              <a:t>- </a:t>
            </a:r>
            <a:r>
              <a:rPr lang="ru-RU" sz="2800" dirty="0"/>
              <a:t>удаление пакета(</a:t>
            </a:r>
            <a:r>
              <a:rPr lang="ru-RU" sz="2800" dirty="0" err="1"/>
              <a:t>ов</a:t>
            </a:r>
            <a:r>
              <a:rPr lang="ru-RU" sz="2800" dirty="0"/>
              <a:t>).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25874AF-AC92-4B48-B562-338C85775F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02A062A7-36B3-4C62-9063-E9A2A502C3A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402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9" y="1845734"/>
            <a:ext cx="10960442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Чтение файла построчно: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 smtClean="0"/>
              <a:t>open(“testfile.txt”)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f: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for</a:t>
            </a:r>
            <a:r>
              <a:rPr lang="en-US" sz="2400" dirty="0" smtClean="0"/>
              <a:t> </a:t>
            </a:r>
            <a:r>
              <a:rPr lang="en-US" sz="2400" dirty="0"/>
              <a:t>line </a:t>
            </a:r>
            <a:r>
              <a:rPr lang="en-US" sz="2400" dirty="0">
                <a:solidFill>
                  <a:srgbClr val="0070C0"/>
                </a:solidFill>
              </a:rPr>
              <a:t>in</a:t>
            </a:r>
            <a:r>
              <a:rPr lang="en-US" sz="2400" dirty="0"/>
              <a:t> f: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print</a:t>
            </a:r>
            <a:r>
              <a:rPr lang="en-US" sz="2400" dirty="0" smtClean="0"/>
              <a:t>(line)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Запись: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</a:rPr>
              <a:t>with</a:t>
            </a:r>
            <a:r>
              <a:rPr lang="en-US" sz="2400" dirty="0"/>
              <a:t> open(“hello.txt”, “w”)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f: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    </a:t>
            </a:r>
            <a:r>
              <a:rPr lang="en-US" sz="2400" dirty="0" err="1" smtClean="0"/>
              <a:t>f.write</a:t>
            </a:r>
            <a:r>
              <a:rPr lang="en-US" sz="2400" dirty="0"/>
              <a:t>(“Hello World”) </a:t>
            </a:r>
            <a:endParaRPr lang="ru-RU" sz="24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Работа с файловой системой в модуле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os.path</a:t>
            </a:r>
            <a:endParaRPr lang="ru-RU" sz="24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os.listdir</a:t>
            </a:r>
            <a:r>
              <a:rPr lang="en-US" sz="2400" dirty="0" smtClean="0"/>
              <a:t>(</a:t>
            </a:r>
            <a:r>
              <a:rPr lang="en-US" sz="2400" dirty="0" err="1" smtClean="0"/>
              <a:t>dir_name</a:t>
            </a:r>
            <a:r>
              <a:rPr lang="en-US" sz="2400" dirty="0" smtClean="0"/>
              <a:t>) – </a:t>
            </a:r>
            <a:r>
              <a:rPr lang="ru-RU" sz="2400" dirty="0" smtClean="0"/>
              <a:t>список файлов в директории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os.path.join</a:t>
            </a:r>
            <a:r>
              <a:rPr lang="en-US" sz="2400" dirty="0" smtClean="0"/>
              <a:t>(</a:t>
            </a:r>
            <a:r>
              <a:rPr lang="en-US" sz="2400" dirty="0" err="1" smtClean="0"/>
              <a:t>dir_name</a:t>
            </a:r>
            <a:r>
              <a:rPr lang="en-US" sz="2400" dirty="0" smtClean="0"/>
              <a:t>,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) </a:t>
            </a:r>
            <a:r>
              <a:rPr lang="ru-RU" sz="2400" dirty="0" smtClean="0"/>
              <a:t>соединит имя директории и имя файла в один путь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1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9" y="1845734"/>
            <a:ext cx="10960442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Копирование/удаление/переименование это про модуль </a:t>
            </a:r>
            <a:r>
              <a:rPr lang="en-US" sz="2400" dirty="0" err="1" smtClean="0"/>
              <a:t>shutil</a:t>
            </a:r>
            <a:r>
              <a:rPr lang="ru-RU" sz="2400" dirty="0" smtClean="0"/>
              <a:t>, например, копирование: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import</a:t>
            </a:r>
            <a:r>
              <a:rPr lang="en-US" sz="2400" dirty="0" smtClean="0"/>
              <a:t> </a:t>
            </a:r>
            <a:r>
              <a:rPr lang="en-US" sz="2400" dirty="0" err="1" smtClean="0"/>
              <a:t>shutil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shutil.copyfile</a:t>
            </a:r>
            <a:r>
              <a:rPr lang="en-US" sz="2400" dirty="0" smtClean="0"/>
              <a:t>(r'/home/</a:t>
            </a:r>
            <a:r>
              <a:rPr lang="en-US" sz="2400" dirty="0" err="1" smtClean="0"/>
              <a:t>py</a:t>
            </a:r>
            <a:r>
              <a:rPr lang="en-US" sz="2400" dirty="0" smtClean="0"/>
              <a:t>/mouse.txt', r'/go/here/no.txt')</a:t>
            </a:r>
          </a:p>
          <a:p>
            <a:pPr marL="0" indent="0">
              <a:buNone/>
            </a:pPr>
            <a:r>
              <a:rPr lang="ru-RU" sz="2400" dirty="0" smtClean="0"/>
              <a:t>Документация: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docs.python.org/3/library/shutil.html</a:t>
            </a:r>
            <a:r>
              <a:rPr lang="ru-RU" sz="2400" dirty="0" smtClean="0"/>
              <a:t> </a:t>
            </a:r>
          </a:p>
          <a:p>
            <a:pPr marL="0" indent="0">
              <a:buNone/>
            </a:pPr>
            <a:r>
              <a:rPr lang="ru-RU" sz="2400" dirty="0" smtClean="0"/>
              <a:t>Документация на русском: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pythonworld.ru/moduli/modul-shutil.html</a:t>
            </a:r>
            <a:r>
              <a:rPr lang="ru-RU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1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по </a:t>
            </a:r>
            <a:r>
              <a:rPr lang="ru-RU" dirty="0" err="1" smtClean="0"/>
              <a:t>лабам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tx1"/>
                </a:solidFill>
              </a:rPr>
              <a:t>Алексеев </a:t>
            </a:r>
            <a:r>
              <a:rPr lang="ru-RU" sz="2800" dirty="0" smtClean="0">
                <a:solidFill>
                  <a:schemeClr val="tx1"/>
                </a:solidFill>
              </a:rPr>
              <a:t>Алексей</a:t>
            </a:r>
            <a:endParaRPr lang="ru-RU" sz="2800" dirty="0" smtClean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alekseev.yeskela@gmail.com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ru-RU" sz="2800" dirty="0" smtClean="0"/>
              <a:t>+</a:t>
            </a:r>
            <a:r>
              <a:rPr lang="ru-RU" sz="2800" dirty="0"/>
              <a:t>79880116219 (</a:t>
            </a:r>
            <a:r>
              <a:rPr lang="en-US" sz="2800" dirty="0"/>
              <a:t>telegram)</a:t>
            </a:r>
            <a:endParaRPr lang="ru-RU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первую лабораторную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Выполняется индивидуально</a:t>
            </a:r>
          </a:p>
          <a:p>
            <a:r>
              <a:rPr lang="ru-RU" sz="2800" dirty="0" smtClean="0"/>
              <a:t>На выбор один из двух вариантов.</a:t>
            </a:r>
          </a:p>
          <a:p>
            <a:r>
              <a:rPr lang="ru-RU" sz="2800" dirty="0" err="1" smtClean="0"/>
              <a:t>Дедлайн</a:t>
            </a:r>
            <a:r>
              <a:rPr lang="ru-RU" sz="2800" dirty="0" smtClean="0"/>
              <a:t> – Сдать до 2-го занятия, после снижение баллов (с баллами пока сложно, условно </a:t>
            </a:r>
            <a:r>
              <a:rPr lang="ru-RU" sz="2800" dirty="0" err="1" smtClean="0"/>
              <a:t>лабы</a:t>
            </a:r>
            <a:r>
              <a:rPr lang="ru-RU" sz="2800" dirty="0" smtClean="0"/>
              <a:t> оцениваются по 5-ти бальной шкале, потом </a:t>
            </a:r>
            <a:r>
              <a:rPr lang="ru-RU" sz="2800" dirty="0" err="1" smtClean="0"/>
              <a:t>домножим</a:t>
            </a:r>
            <a:r>
              <a:rPr lang="ru-RU" sz="2800" dirty="0" smtClean="0"/>
              <a:t> на что надо)</a:t>
            </a:r>
          </a:p>
        </p:txBody>
      </p:sp>
    </p:spTree>
    <p:extLst>
      <p:ext uri="{BB962C8B-B14F-4D97-AF65-F5344CB8AC3E}">
        <p14:creationId xmlns:p14="http://schemas.microsoft.com/office/powerpoint/2010/main" val="261760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-195311"/>
            <a:ext cx="10058400" cy="1450757"/>
          </a:xfrm>
        </p:spPr>
        <p:txBody>
          <a:bodyPr/>
          <a:lstStyle/>
          <a:p>
            <a:r>
              <a:rPr lang="ru-RU" dirty="0" smtClean="0"/>
              <a:t>Задание </a:t>
            </a:r>
            <a:r>
              <a:rPr lang="ru-RU" dirty="0" err="1" smtClean="0"/>
              <a:t>лаб</a:t>
            </a:r>
            <a:r>
              <a:rPr lang="ru-RU" dirty="0" smtClean="0"/>
              <a:t> 1, Вариант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453" y="1737360"/>
            <a:ext cx="11986053" cy="4023360"/>
          </a:xfrm>
        </p:spPr>
        <p:txBody>
          <a:bodyPr>
            <a:noAutofit/>
          </a:bodyPr>
          <a:lstStyle/>
          <a:p>
            <a:r>
              <a:rPr lang="ru-RU" dirty="0" smtClean="0"/>
              <a:t>Работа </a:t>
            </a:r>
            <a:r>
              <a:rPr lang="ru-RU" dirty="0"/>
              <a:t>с файловой системой. Написать скрипт, </a:t>
            </a:r>
            <a:r>
              <a:rPr lang="ru-RU" dirty="0" smtClean="0"/>
              <a:t>который на </a:t>
            </a:r>
            <a:r>
              <a:rPr lang="ru-RU" dirty="0"/>
              <a:t>вход </a:t>
            </a:r>
            <a:r>
              <a:rPr lang="ru-RU" dirty="0" smtClean="0"/>
              <a:t>получает исходную директорию (</a:t>
            </a:r>
            <a:r>
              <a:rPr lang="ru-RU" b="1" dirty="0" smtClean="0"/>
              <a:t>ключ -</a:t>
            </a:r>
            <a:r>
              <a:rPr lang="en-US" b="1" dirty="0" smtClean="0"/>
              <a:t>s</a:t>
            </a:r>
            <a:r>
              <a:rPr lang="en-US" dirty="0" smtClean="0"/>
              <a:t>) </a:t>
            </a:r>
            <a:r>
              <a:rPr lang="ru-RU" dirty="0" smtClean="0"/>
              <a:t>в качестве параметра командной строки, ключ что делать, маску </a:t>
            </a:r>
            <a:r>
              <a:rPr lang="en-US" dirty="0" smtClean="0"/>
              <a:t>(</a:t>
            </a:r>
            <a:r>
              <a:rPr lang="ru-RU" b="1" dirty="0"/>
              <a:t>ключ </a:t>
            </a:r>
            <a:r>
              <a:rPr lang="ru-RU" b="1" dirty="0" smtClean="0"/>
              <a:t>-</a:t>
            </a:r>
            <a:r>
              <a:rPr lang="en-US" b="1" dirty="0" smtClean="0"/>
              <a:t>m</a:t>
            </a:r>
            <a:r>
              <a:rPr lang="en-US" dirty="0" smtClean="0"/>
              <a:t>) </a:t>
            </a:r>
            <a:r>
              <a:rPr lang="ru-RU" dirty="0" smtClean="0"/>
              <a:t>и директорию результат</a:t>
            </a:r>
            <a:r>
              <a:rPr lang="en-US" dirty="0" smtClean="0"/>
              <a:t> (</a:t>
            </a:r>
            <a:r>
              <a:rPr lang="ru-RU" b="1" dirty="0"/>
              <a:t>ключ </a:t>
            </a:r>
            <a:r>
              <a:rPr lang="ru-RU" b="1" dirty="0" smtClean="0"/>
              <a:t>-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r>
              <a:rPr lang="ru-RU" dirty="0" smtClean="0"/>
              <a:t>. (см. пакет </a:t>
            </a:r>
            <a:r>
              <a:rPr lang="en-US" dirty="0" err="1"/>
              <a:t>argparse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docs.python.org/3.3/library/argparse.html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Варианты ключей:</a:t>
            </a:r>
          </a:p>
          <a:p>
            <a:r>
              <a:rPr lang="en-US" b="1" dirty="0" smtClean="0"/>
              <a:t>-r </a:t>
            </a:r>
            <a:r>
              <a:rPr lang="ru-RU" dirty="0" smtClean="0"/>
              <a:t>переименовать, то есть результат должен быть в исходной директории, директория результат игнорируется</a:t>
            </a:r>
          </a:p>
          <a:p>
            <a:r>
              <a:rPr lang="ru-RU" b="1" dirty="0" smtClean="0"/>
              <a:t>-с </a:t>
            </a:r>
            <a:r>
              <a:rPr lang="ru-RU" dirty="0" smtClean="0"/>
              <a:t>скопировать, то есть сохранить в директорию результат переименованные файлы (исходная директория не должна измениться!)</a:t>
            </a:r>
          </a:p>
          <a:p>
            <a:r>
              <a:rPr lang="ru-RU" dirty="0"/>
              <a:t>М</a:t>
            </a:r>
            <a:r>
              <a:rPr lang="ru-RU" dirty="0" smtClean="0"/>
              <a:t>аска </a:t>
            </a:r>
            <a:r>
              <a:rPr lang="ru-RU" b="1" dirty="0" smtClean="0"/>
              <a:t>-</a:t>
            </a:r>
            <a:r>
              <a:rPr lang="en-US" b="1" dirty="0" smtClean="0"/>
              <a:t>m</a:t>
            </a:r>
            <a:r>
              <a:rPr lang="ru-RU" dirty="0" smtClean="0"/>
              <a:t> поддерживает следующее:</a:t>
            </a:r>
          </a:p>
          <a:p>
            <a:r>
              <a:rPr lang="en-US" dirty="0" smtClean="0"/>
              <a:t>{name}</a:t>
            </a:r>
            <a:r>
              <a:rPr lang="ru-RU" dirty="0" smtClean="0"/>
              <a:t> – исходное имя файла без расширения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ext</a:t>
            </a:r>
            <a:r>
              <a:rPr lang="en-US" dirty="0" smtClean="0"/>
              <a:t>} </a:t>
            </a:r>
            <a:r>
              <a:rPr lang="ru-RU" dirty="0" smtClean="0"/>
              <a:t>- исходное расширение файла</a:t>
            </a:r>
          </a:p>
          <a:p>
            <a:r>
              <a:rPr lang="en-US" dirty="0" smtClean="0"/>
              <a:t>{c} –</a:t>
            </a:r>
            <a:r>
              <a:rPr lang="ru-RU" dirty="0" smtClean="0"/>
              <a:t> счетчик, на это место подставляются порядковые номера (см. пример)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-195311"/>
            <a:ext cx="10058400" cy="1450757"/>
          </a:xfrm>
        </p:spPr>
        <p:txBody>
          <a:bodyPr/>
          <a:lstStyle/>
          <a:p>
            <a:r>
              <a:rPr lang="ru-RU" dirty="0" smtClean="0"/>
              <a:t>Задание </a:t>
            </a:r>
            <a:r>
              <a:rPr lang="ru-RU" dirty="0" err="1" smtClean="0"/>
              <a:t>лаб</a:t>
            </a:r>
            <a:r>
              <a:rPr lang="ru-RU" dirty="0" smtClean="0"/>
              <a:t> 1, Вариант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947" y="1774430"/>
            <a:ext cx="11986053" cy="4023360"/>
          </a:xfrm>
        </p:spPr>
        <p:txBody>
          <a:bodyPr>
            <a:noAutofit/>
          </a:bodyPr>
          <a:lstStyle/>
          <a:p>
            <a:r>
              <a:rPr lang="ru-RU" b="1" dirty="0" smtClean="0"/>
              <a:t>Директория </a:t>
            </a:r>
            <a:r>
              <a:rPr lang="en-US" b="1" dirty="0" err="1" smtClean="0"/>
              <a:t>dir</a:t>
            </a:r>
            <a:r>
              <a:rPr lang="en-US" b="1" dirty="0" smtClean="0"/>
              <a:t> </a:t>
            </a:r>
            <a:r>
              <a:rPr lang="ru-RU" b="1" dirty="0" smtClean="0"/>
              <a:t>с файлами </a:t>
            </a:r>
            <a:r>
              <a:rPr lang="en-US" b="1" dirty="0" smtClean="0"/>
              <a:t>a.png, b.jpg, c.txt</a:t>
            </a:r>
          </a:p>
          <a:p>
            <a:r>
              <a:rPr lang="ru-RU" dirty="0" smtClean="0"/>
              <a:t>1. </a:t>
            </a:r>
            <a:r>
              <a:rPr lang="ru-RU" b="1" dirty="0" smtClean="0"/>
              <a:t>Вызов</a:t>
            </a:r>
            <a:r>
              <a:rPr lang="en-US" b="1" dirty="0" smtClean="0"/>
              <a:t> python lab1.py -s </a:t>
            </a:r>
            <a:r>
              <a:rPr lang="en-US" b="1" dirty="0" err="1" smtClean="0"/>
              <a:t>dir</a:t>
            </a:r>
            <a:r>
              <a:rPr lang="en-US" b="1" dirty="0" smtClean="0"/>
              <a:t> -r –m {name}_test_{c}.{</a:t>
            </a:r>
            <a:r>
              <a:rPr lang="en-US" b="1" dirty="0" err="1" smtClean="0"/>
              <a:t>ext</a:t>
            </a:r>
            <a:r>
              <a:rPr lang="en-US" b="1" dirty="0" smtClean="0"/>
              <a:t>} –d </a:t>
            </a:r>
            <a:r>
              <a:rPr lang="en-US" b="1" dirty="0" err="1" smtClean="0"/>
              <a:t>dst</a:t>
            </a:r>
            <a:endParaRPr lang="ru-RU" b="1" dirty="0" smtClean="0"/>
          </a:p>
          <a:p>
            <a:r>
              <a:rPr lang="ru-RU" dirty="0" smtClean="0"/>
              <a:t>Так как ключ </a:t>
            </a:r>
            <a:r>
              <a:rPr lang="en-US" dirty="0" smtClean="0"/>
              <a:t>-r</a:t>
            </a:r>
            <a:r>
              <a:rPr lang="ru-RU" dirty="0" smtClean="0"/>
              <a:t>, то переименовываем «на месте», директорию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ru-RU" dirty="0" smtClean="0"/>
              <a:t>создавать не надо, после выполнения в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ru-RU" dirty="0" smtClean="0"/>
              <a:t>должны быть файлы: </a:t>
            </a:r>
            <a:r>
              <a:rPr lang="en-US" dirty="0" smtClean="0"/>
              <a:t>a_test_0.png, b_test_1.jpg, c_test_2.txt</a:t>
            </a:r>
            <a:endParaRPr lang="ru-RU" dirty="0" smtClean="0"/>
          </a:p>
          <a:p>
            <a:r>
              <a:rPr lang="ru-RU" dirty="0" smtClean="0"/>
              <a:t>Обратите внимание, что все «неслужебные» последовательности маски будут у всех файлов (подчеркивания и </a:t>
            </a:r>
            <a:r>
              <a:rPr lang="en-US" dirty="0" smtClean="0"/>
              <a:t>test)</a:t>
            </a:r>
          </a:p>
          <a:p>
            <a:r>
              <a:rPr lang="ru-RU" b="1" dirty="0" smtClean="0"/>
              <a:t>2. Вызов</a:t>
            </a:r>
            <a:r>
              <a:rPr lang="en-US" b="1" dirty="0" smtClean="0"/>
              <a:t> </a:t>
            </a:r>
            <a:r>
              <a:rPr lang="en-US" b="1" dirty="0"/>
              <a:t>python lab1.py -s </a:t>
            </a:r>
            <a:r>
              <a:rPr lang="en-US" b="1" dirty="0" err="1"/>
              <a:t>dir</a:t>
            </a:r>
            <a:r>
              <a:rPr lang="en-US" b="1" dirty="0"/>
              <a:t> </a:t>
            </a:r>
            <a:r>
              <a:rPr lang="en-US" b="1" dirty="0" smtClean="0"/>
              <a:t>-c </a:t>
            </a:r>
            <a:r>
              <a:rPr lang="en-US" b="1" dirty="0"/>
              <a:t>–m {name}_test_{c}.{</a:t>
            </a:r>
            <a:r>
              <a:rPr lang="en-US" b="1" dirty="0" err="1"/>
              <a:t>ext</a:t>
            </a:r>
            <a:r>
              <a:rPr lang="en-US" b="1" dirty="0"/>
              <a:t>} –d </a:t>
            </a:r>
            <a:r>
              <a:rPr lang="en-US" b="1" dirty="0" err="1" smtClean="0"/>
              <a:t>dst</a:t>
            </a:r>
            <a:endParaRPr lang="ru-RU" b="1" dirty="0" smtClean="0"/>
          </a:p>
          <a:p>
            <a:r>
              <a:rPr lang="ru-RU" dirty="0" smtClean="0"/>
              <a:t>Аналогично первому, но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ru-RU" dirty="0" smtClean="0"/>
              <a:t>не меняем, все файлы должны быть в </a:t>
            </a:r>
            <a:r>
              <a:rPr lang="en-US" dirty="0" err="1" smtClean="0"/>
              <a:t>dst</a:t>
            </a:r>
            <a:r>
              <a:rPr lang="ru-RU" dirty="0" smtClean="0"/>
              <a:t>, если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ru-RU" dirty="0" smtClean="0"/>
              <a:t>нет - создать</a:t>
            </a:r>
            <a:endParaRPr lang="ru-RU" dirty="0"/>
          </a:p>
          <a:p>
            <a:r>
              <a:rPr lang="ru-RU" b="1" dirty="0" smtClean="0"/>
              <a:t>3. </a:t>
            </a:r>
            <a:r>
              <a:rPr lang="ru-RU" b="1" dirty="0"/>
              <a:t>Вызов</a:t>
            </a:r>
            <a:r>
              <a:rPr lang="en-US" b="1" dirty="0"/>
              <a:t> python lab1.py -s </a:t>
            </a:r>
            <a:r>
              <a:rPr lang="en-US" b="1" dirty="0" err="1"/>
              <a:t>dir</a:t>
            </a:r>
            <a:r>
              <a:rPr lang="en-US" b="1" dirty="0"/>
              <a:t> -c –m {</a:t>
            </a:r>
            <a:r>
              <a:rPr lang="en-US" b="1" dirty="0" smtClean="0"/>
              <a:t>c</a:t>
            </a:r>
            <a:r>
              <a:rPr lang="en-US" b="1" dirty="0"/>
              <a:t>}.{</a:t>
            </a:r>
            <a:r>
              <a:rPr lang="en-US" b="1" dirty="0" err="1"/>
              <a:t>ext</a:t>
            </a:r>
            <a:r>
              <a:rPr lang="en-US" b="1" dirty="0"/>
              <a:t>} –d </a:t>
            </a:r>
            <a:r>
              <a:rPr lang="en-US" b="1" dirty="0" err="1" smtClean="0"/>
              <a:t>dst</a:t>
            </a:r>
            <a:endParaRPr lang="en-US" b="1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ru-RU" dirty="0" smtClean="0"/>
              <a:t>будут файлы: 0.</a:t>
            </a:r>
            <a:r>
              <a:rPr lang="en-US" dirty="0" err="1" smtClean="0"/>
              <a:t>png</a:t>
            </a:r>
            <a:r>
              <a:rPr lang="en-US" dirty="0" smtClean="0"/>
              <a:t>, 1.jpg, 2.txt</a:t>
            </a:r>
            <a:endParaRPr lang="ru-RU" dirty="0" smtClean="0"/>
          </a:p>
          <a:p>
            <a:r>
              <a:rPr lang="ru-RU" dirty="0" smtClean="0"/>
              <a:t>Обратите внимание, что не все параметры маски обязательны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-195311"/>
            <a:ext cx="10058400" cy="1450757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ru-RU" dirty="0" err="1"/>
              <a:t>лаб</a:t>
            </a:r>
            <a:r>
              <a:rPr lang="ru-RU" dirty="0"/>
              <a:t> 1, Вариант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453" y="1737360"/>
            <a:ext cx="12058547" cy="4441018"/>
          </a:xfrm>
        </p:spPr>
        <p:txBody>
          <a:bodyPr>
            <a:noAutofit/>
          </a:bodyPr>
          <a:lstStyle/>
          <a:p>
            <a:r>
              <a:rPr lang="ru-RU" dirty="0"/>
              <a:t>Реализовать скрипт для скачивание всех изображений с веб-страницы</a:t>
            </a:r>
          </a:p>
          <a:p>
            <a:r>
              <a:rPr lang="ru-RU" dirty="0"/>
              <a:t>Скрипт принимает 3 параметра:</a:t>
            </a:r>
          </a:p>
          <a:p>
            <a:r>
              <a:rPr lang="en-US" b="1" dirty="0"/>
              <a:t>-u </a:t>
            </a:r>
            <a:r>
              <a:rPr lang="ru-RU" dirty="0"/>
              <a:t>– исходная </a:t>
            </a:r>
            <a:r>
              <a:rPr lang="en-US" dirty="0" err="1"/>
              <a:t>url</a:t>
            </a:r>
            <a:r>
              <a:rPr lang="ru-RU" dirty="0"/>
              <a:t> страницы</a:t>
            </a:r>
            <a:endParaRPr lang="en-US" dirty="0"/>
          </a:p>
          <a:p>
            <a:r>
              <a:rPr lang="ru-RU" b="1" dirty="0"/>
              <a:t>-</a:t>
            </a:r>
            <a:r>
              <a:rPr lang="en-US" b="1" dirty="0"/>
              <a:t>d </a:t>
            </a:r>
            <a:r>
              <a:rPr lang="en-US" dirty="0"/>
              <a:t>– </a:t>
            </a:r>
            <a:r>
              <a:rPr lang="ru-RU" dirty="0"/>
              <a:t>директория, куда должны быть сохранены изображения</a:t>
            </a:r>
          </a:p>
          <a:p>
            <a:r>
              <a:rPr lang="en-US" b="1" dirty="0"/>
              <a:t>-l </a:t>
            </a:r>
            <a:r>
              <a:rPr lang="en-US" dirty="0"/>
              <a:t>– </a:t>
            </a:r>
            <a:r>
              <a:rPr lang="ru-RU" dirty="0"/>
              <a:t>файл с логом, в него должны быть записаны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ru-RU" dirty="0"/>
              <a:t>изображений, которые не получилось скачать</a:t>
            </a:r>
          </a:p>
          <a:p>
            <a:r>
              <a:rPr lang="ru-RU" dirty="0"/>
              <a:t>Необходимо </a:t>
            </a:r>
            <a:r>
              <a:rPr lang="ru-RU" dirty="0" err="1"/>
              <a:t>распарсить</a:t>
            </a:r>
            <a:r>
              <a:rPr lang="ru-RU" dirty="0"/>
              <a:t> </a:t>
            </a:r>
            <a:r>
              <a:rPr lang="en-US" dirty="0"/>
              <a:t>URL </a:t>
            </a:r>
            <a:r>
              <a:rPr lang="ru-RU" dirty="0"/>
              <a:t>с помощью </a:t>
            </a:r>
            <a:r>
              <a:rPr lang="en-US" dirty="0"/>
              <a:t>bs4 (</a:t>
            </a:r>
            <a:r>
              <a:rPr lang="en-US" dirty="0">
                <a:hlinkClick r:id="rId2"/>
              </a:rPr>
              <a:t>https://www.crummy.com/software/BeautifulSoup/bs4/doc/</a:t>
            </a:r>
            <a:r>
              <a:rPr lang="en-US" dirty="0"/>
              <a:t>)</a:t>
            </a:r>
            <a:r>
              <a:rPr lang="ru-RU" dirty="0"/>
              <a:t>, достать все ссылки на изображения (изображение – все файлы с расширением </a:t>
            </a:r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, .jpeg, .jpg</a:t>
            </a:r>
            <a:r>
              <a:rPr lang="ru-RU" dirty="0"/>
              <a:t> в независимости от регистра).</a:t>
            </a:r>
          </a:p>
          <a:p>
            <a:r>
              <a:rPr lang="ru-RU" dirty="0"/>
              <a:t>Имя сохраненного файла должны быть такое же, как на сайте, например </a:t>
            </a:r>
            <a:r>
              <a:rPr lang="en-US" dirty="0">
                <a:hlinkClick r:id="rId3"/>
              </a:rPr>
              <a:t>https://www.crummy.com/software/BeautifulSoup/bs4/doc/_images/6.1.jpg</a:t>
            </a:r>
            <a:r>
              <a:rPr lang="en-US" dirty="0"/>
              <a:t> </a:t>
            </a:r>
            <a:r>
              <a:rPr lang="ru-RU" dirty="0"/>
              <a:t>должно сохранить </a:t>
            </a:r>
            <a:r>
              <a:rPr lang="en-US" dirty="0"/>
              <a:t>6.1.jpg </a:t>
            </a:r>
            <a:r>
              <a:rPr lang="ru-RU" dirty="0"/>
              <a:t>в директорию, указанную в </a:t>
            </a:r>
            <a:r>
              <a:rPr lang="en-US" dirty="0" smtClean="0"/>
              <a:t>–d</a:t>
            </a:r>
            <a:endParaRPr lang="ru-RU" dirty="0" smtClean="0"/>
          </a:p>
          <a:p>
            <a:r>
              <a:rPr lang="ru-RU" dirty="0" smtClean="0"/>
              <a:t>Если файл уже существует, нужно не перезаписать, а реализовать механизм генерации нового имени (любой)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95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ПО:</a:t>
            </a:r>
          </a:p>
          <a:p>
            <a:r>
              <a:rPr lang="en-US" sz="2800" dirty="0"/>
              <a:t>Python 3.</a:t>
            </a:r>
            <a:r>
              <a:rPr lang="ru-RU" sz="2800" dirty="0"/>
              <a:t>6</a:t>
            </a:r>
            <a:r>
              <a:rPr lang="en-US" sz="2800" dirty="0"/>
              <a:t>+   https://www.python.org/</a:t>
            </a:r>
          </a:p>
          <a:p>
            <a:r>
              <a:rPr lang="en-US" sz="2800" dirty="0" err="1" smtClean="0"/>
              <a:t>PyCharm</a:t>
            </a:r>
            <a:r>
              <a:rPr lang="ru-RU" sz="2800" dirty="0" smtClean="0"/>
              <a:t>(</a:t>
            </a:r>
            <a:r>
              <a:rPr lang="en-US" sz="2800" dirty="0" smtClean="0"/>
              <a:t>IDE</a:t>
            </a:r>
            <a:r>
              <a:rPr lang="ru-RU" sz="2800" dirty="0" smtClean="0"/>
              <a:t>)</a:t>
            </a:r>
            <a:r>
              <a:rPr lang="en-US" sz="2800" dirty="0" smtClean="0"/>
              <a:t>   </a:t>
            </a:r>
            <a:r>
              <a:rPr lang="en-US" sz="2800" dirty="0">
                <a:hlinkClick r:id="rId2"/>
              </a:rPr>
              <a:t>https://www.jetbrains.com/pycharm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/>
          </a:p>
          <a:p>
            <a:r>
              <a:rPr lang="en-US" sz="2800" dirty="0"/>
              <a:t>repl.it – online </a:t>
            </a:r>
            <a:r>
              <a:rPr lang="ru-RU" sz="2800" dirty="0"/>
              <a:t>интерпретатор </a:t>
            </a:r>
            <a:r>
              <a:rPr lang="en-US" sz="2800" dirty="0"/>
              <a:t>Python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Книги:</a:t>
            </a:r>
          </a:p>
          <a:p>
            <a:r>
              <a:rPr lang="ru-RU" sz="2800" dirty="0"/>
              <a:t>Марк </a:t>
            </a:r>
            <a:r>
              <a:rPr lang="ru-RU" sz="2800" dirty="0" err="1"/>
              <a:t>Лутц</a:t>
            </a:r>
            <a:r>
              <a:rPr lang="ru-RU" sz="2800" dirty="0"/>
              <a:t>. Изучаем </a:t>
            </a:r>
            <a:r>
              <a:rPr lang="ru-RU" sz="2800" dirty="0" err="1"/>
              <a:t>Python</a:t>
            </a:r>
            <a:r>
              <a:rPr lang="ru-RU" sz="2800" dirty="0"/>
              <a:t>. 4-е издание</a:t>
            </a:r>
          </a:p>
          <a:p>
            <a:r>
              <a:rPr lang="en-US" sz="2800" dirty="0" err="1"/>
              <a:t>Swaroop</a:t>
            </a:r>
            <a:r>
              <a:rPr lang="en-US" sz="2800" dirty="0"/>
              <a:t> </a:t>
            </a:r>
            <a:r>
              <a:rPr lang="en-US" sz="2800" dirty="0" err="1"/>
              <a:t>Chitlur</a:t>
            </a:r>
            <a:r>
              <a:rPr lang="ru-RU" sz="2800" dirty="0"/>
              <a:t>. </a:t>
            </a:r>
            <a:r>
              <a:rPr lang="en-US" sz="2800" dirty="0"/>
              <a:t>A Byte of Python</a:t>
            </a:r>
            <a:endParaRPr lang="ru-RU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7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Важное дополнение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Основная цель курса – изучение языка программирования </a:t>
            </a:r>
            <a:r>
              <a:rPr lang="en-US" sz="2800" dirty="0" smtClean="0"/>
              <a:t>Python</a:t>
            </a:r>
            <a:r>
              <a:rPr lang="ru-RU" sz="2800" dirty="0" smtClean="0"/>
              <a:t>, не умение делать прикладные программы лишь бы работало, а именно правильно </a:t>
            </a:r>
            <a:r>
              <a:rPr lang="ru-RU" sz="2800" dirty="0" err="1" smtClean="0"/>
              <a:t>кодить</a:t>
            </a:r>
            <a:r>
              <a:rPr lang="ru-RU" sz="2800" dirty="0" smtClean="0"/>
              <a:t>, поэтому следим за чистотой кода и неумолимо выполняем </a:t>
            </a:r>
            <a:r>
              <a:rPr lang="en-US" sz="2800" dirty="0" smtClean="0"/>
              <a:t>PEP8</a:t>
            </a:r>
          </a:p>
          <a:p>
            <a:r>
              <a:rPr lang="en-US" sz="2800" dirty="0">
                <a:hlinkClick r:id="rId2"/>
              </a:rPr>
              <a:t>https://www.python.org/dev/peps/pep-0008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pythonworld.ru/osnovy/pep-8-rukovodstvo-po-napisaniyu-koda-na-python.html</a:t>
            </a:r>
            <a:r>
              <a:rPr lang="en-US" sz="2800" dirty="0" smtClean="0"/>
              <a:t> (</a:t>
            </a:r>
            <a:r>
              <a:rPr lang="ru-RU" sz="2800" dirty="0" smtClean="0"/>
              <a:t>перевод)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56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Факты о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46223" cy="4184363"/>
          </a:xfrm>
        </p:spPr>
        <p:txBody>
          <a:bodyPr>
            <a:noAutofit/>
          </a:bodyPr>
          <a:lstStyle/>
          <a:p>
            <a:r>
              <a:rPr lang="ru-RU" sz="2400" dirty="0"/>
              <a:t>Высокоуровневый язык программирования</a:t>
            </a:r>
          </a:p>
          <a:p>
            <a:r>
              <a:rPr lang="ru-RU" sz="2400" dirty="0"/>
              <a:t>Интерпретируемый	</a:t>
            </a:r>
          </a:p>
          <a:p>
            <a:r>
              <a:rPr lang="ru-RU" sz="2400" dirty="0"/>
              <a:t>Динамическая типизация </a:t>
            </a:r>
          </a:p>
          <a:p>
            <a:r>
              <a:rPr lang="ru-RU" sz="2400" dirty="0"/>
              <a:t>Автоматическое управление памятью</a:t>
            </a:r>
            <a:endParaRPr lang="en-US" sz="2400" dirty="0"/>
          </a:p>
          <a:p>
            <a:r>
              <a:rPr lang="ru-RU" sz="2400" dirty="0"/>
              <a:t>Работает практически везде</a:t>
            </a:r>
          </a:p>
          <a:p>
            <a:r>
              <a:rPr lang="ru-RU" sz="2400" dirty="0"/>
              <a:t>Используется практически везде</a:t>
            </a:r>
          </a:p>
          <a:p>
            <a:r>
              <a:rPr lang="ru-RU" sz="2400" dirty="0"/>
              <a:t>Назван в честь шоу «Летающий цирк Монти </a:t>
            </a:r>
            <a:r>
              <a:rPr lang="ru-RU" sz="2400" dirty="0" err="1"/>
              <a:t>Пайтона</a:t>
            </a:r>
            <a:r>
              <a:rPr lang="ru-RU" sz="2400" dirty="0"/>
              <a:t>»</a:t>
            </a:r>
          </a:p>
          <a:p>
            <a:r>
              <a:rPr lang="ru-RU" sz="2400" dirty="0"/>
              <a:t>Решающее слово в развитии за «Великодушным пожизненным диктатором» Гвидо </a:t>
            </a:r>
            <a:r>
              <a:rPr lang="ru-RU" sz="2400" dirty="0" err="1"/>
              <a:t>ван</a:t>
            </a:r>
            <a:r>
              <a:rPr lang="ru-RU" sz="2400" dirty="0"/>
              <a:t> </a:t>
            </a:r>
            <a:r>
              <a:rPr lang="ru-RU" sz="2400" dirty="0" err="1" smtClean="0"/>
              <a:t>Россумом</a:t>
            </a:r>
            <a:r>
              <a:rPr lang="en-US" sz="2400" dirty="0" smtClean="0"/>
              <a:t> (</a:t>
            </a:r>
            <a:r>
              <a:rPr lang="ru-RU" sz="2400" dirty="0" smtClean="0"/>
              <a:t>сейчас отошел от единоличного руководства)</a:t>
            </a:r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547552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1247</Words>
  <Application>Microsoft Office PowerPoint</Application>
  <PresentationFormat>Широкоэкранный</PresentationFormat>
  <Paragraphs>196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Ретро</vt:lpstr>
      <vt:lpstr>Презентация PowerPoint</vt:lpstr>
      <vt:lpstr>Организационные моменты</vt:lpstr>
      <vt:lpstr>Задание на первую лабораторную</vt:lpstr>
      <vt:lpstr>Задание лаб 1, Вариант 1</vt:lpstr>
      <vt:lpstr>Задание лаб 1, Вариант 1</vt:lpstr>
      <vt:lpstr>Задание лаб 1, Вариант 2</vt:lpstr>
      <vt:lpstr>Что использовать</vt:lpstr>
      <vt:lpstr>Важное дополнение</vt:lpstr>
      <vt:lpstr>Факты о Python</vt:lpstr>
      <vt:lpstr>Киллер-фичи Python</vt:lpstr>
      <vt:lpstr>The Zen of Python. import this.</vt:lpstr>
      <vt:lpstr>Отступы и комментарии</vt:lpstr>
      <vt:lpstr>Математика</vt:lpstr>
      <vt:lpstr>Строки</vt:lpstr>
      <vt:lpstr>Цикл for</vt:lpstr>
      <vt:lpstr>Условия </vt:lpstr>
      <vt:lpstr>Цикл while</vt:lpstr>
      <vt:lpstr>Функции</vt:lpstr>
      <vt:lpstr>Модули в Python</vt:lpstr>
      <vt:lpstr>Пакеты в Python</vt:lpstr>
      <vt:lpstr>Установка пакетов</vt:lpstr>
      <vt:lpstr>Работа с файлами</vt:lpstr>
      <vt:lpstr>Работа с файлами</vt:lpstr>
      <vt:lpstr>Вопросы по лабам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 Alekseev</dc:creator>
  <cp:lastModifiedBy>Aleksey Alekseev</cp:lastModifiedBy>
  <cp:revision>8</cp:revision>
  <dcterms:created xsi:type="dcterms:W3CDTF">2019-02-13T10:05:39Z</dcterms:created>
  <dcterms:modified xsi:type="dcterms:W3CDTF">2019-02-13T11:16:58Z</dcterms:modified>
</cp:coreProperties>
</file>