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irE24O8xSluBBEvsvTHCqVZlk3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D9C715-2DE4-4502-8826-E4B47B0B03E5}">
  <a:tblStyle styleId="{6BD9C715-2DE4-4502-8826-E4B47B0B03E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/>
          <p:nvPr>
            <p:ph idx="2" type="sldImg"/>
          </p:nvPr>
        </p:nvSpPr>
        <p:spPr>
          <a:xfrm>
            <a:off x="917575" y="744538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14313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본문">
  <p:cSld name="2_본문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0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FABF8E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8;p30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rgbClr val="FBD4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8B333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30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974806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en-US" sz="1200">
                <a:solidFill>
                  <a:srgbClr val="974806"/>
                </a:solidFill>
                <a:latin typeface="Malgun Gothic"/>
                <a:ea typeface="Malgun Gothic"/>
                <a:cs typeface="Malgun Gothic"/>
                <a:sym typeface="Malgun Gothic"/>
              </a:rPr>
              <a:t>/31</a:t>
            </a:r>
            <a:endParaRPr/>
          </a:p>
        </p:txBody>
      </p:sp>
      <p:sp>
        <p:nvSpPr>
          <p:cNvPr id="20" name="Google Shape;20;p30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  <a:defRPr b="1" sz="2400">
                <a:solidFill>
                  <a:srgbClr val="8B333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680" lvl="0" marL="457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8B3331"/>
              </a:buClr>
              <a:buSzPts val="2080"/>
              <a:buFont typeface="Noto Sans Symbols"/>
              <a:buChar char="▪"/>
              <a:defRPr b="0" sz="1600"/>
            </a:lvl1pPr>
            <a:lvl2pPr indent="-317500" lvl="1" marL="9144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D99593"/>
              </a:buClr>
              <a:buSzPts val="1400"/>
              <a:buFont typeface="Noto Sans Symbols"/>
              <a:buChar char="▪"/>
              <a:defRPr sz="1400"/>
            </a:lvl2pPr>
            <a:lvl3pPr indent="-304800" lvl="2" marL="1371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Arial"/>
              <a:buChar char="•"/>
              <a:defRPr sz="1200"/>
            </a:lvl3pPr>
            <a:lvl4pPr indent="-304800" lvl="3" marL="18288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indent="-2921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실습">
  <p:cSld name="3_실습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/>
          <p:nvPr/>
        </p:nvSpPr>
        <p:spPr>
          <a:xfrm>
            <a:off x="8410574" y="6643688"/>
            <a:ext cx="733425" cy="215900"/>
          </a:xfrm>
          <a:prstGeom prst="rect">
            <a:avLst/>
          </a:prstGeom>
          <a:gradFill>
            <a:gsLst>
              <a:gs pos="0">
                <a:srgbClr val="FABF8E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5E5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31"/>
          <p:cNvSpPr/>
          <p:nvPr/>
        </p:nvSpPr>
        <p:spPr>
          <a:xfrm>
            <a:off x="0" y="-22448"/>
            <a:ext cx="9144000" cy="5558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8B333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31"/>
          <p:cNvSpPr/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974806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en-US" sz="1200">
                <a:solidFill>
                  <a:srgbClr val="974806"/>
                </a:solidFill>
                <a:latin typeface="Malgun Gothic"/>
                <a:ea typeface="Malgun Gothic"/>
                <a:cs typeface="Malgun Gothic"/>
                <a:sym typeface="Malgun Gothic"/>
              </a:rPr>
              <a:t>/31</a:t>
            </a:r>
            <a:endParaRPr/>
          </a:p>
        </p:txBody>
      </p:sp>
      <p:sp>
        <p:nvSpPr>
          <p:cNvPr id="26" name="Google Shape;26;p31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  <a:defRPr b="1" sz="2400">
                <a:solidFill>
                  <a:srgbClr val="8B333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170" lvl="0" marL="4572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8B3331"/>
              </a:buClr>
              <a:buSzPts val="1820"/>
              <a:buFont typeface="Noto Sans Symbols"/>
              <a:buChar char="▪"/>
              <a:defRPr b="0" sz="1400"/>
            </a:lvl1pPr>
            <a:lvl2pPr indent="-317500" lvl="1" marL="9144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rgbClr val="D99593"/>
              </a:buClr>
              <a:buSzPts val="1400"/>
              <a:buFont typeface="Noto Sans Symbols"/>
              <a:buChar char="▪"/>
              <a:defRPr sz="1400"/>
            </a:lvl2pPr>
            <a:lvl3pPr indent="-304800" lvl="2" marL="1371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Arial"/>
              <a:buChar char="•"/>
              <a:defRPr sz="1200"/>
            </a:lvl3pPr>
            <a:lvl4pPr indent="-304800" lvl="3" marL="18288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algun Gothic"/>
              <a:buChar char="-"/>
              <a:defRPr sz="1200"/>
            </a:lvl4pPr>
            <a:lvl5pPr indent="-292100" lvl="4" marL="22860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205867"/>
              </a:buClr>
              <a:buSzPts val="1000"/>
              <a:buFont typeface="Arial"/>
              <a:buChar char="»"/>
              <a:defRPr sz="1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장제목">
  <p:cSld name="1_장제목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8535" y="-1234393"/>
            <a:ext cx="3429000" cy="82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054" y="-441430"/>
            <a:ext cx="3429000" cy="821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00" y="-725703"/>
            <a:ext cx="3429000" cy="82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2"/>
          <p:cNvSpPr/>
          <p:nvPr/>
        </p:nvSpPr>
        <p:spPr>
          <a:xfrm>
            <a:off x="5958536" y="3429000"/>
            <a:ext cx="3017534" cy="3280217"/>
          </a:xfrm>
          <a:prstGeom prst="ellipse">
            <a:avLst/>
          </a:prstGeom>
          <a:solidFill>
            <a:srgbClr val="FEF9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" name="Google Shape;3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5301" y="3580491"/>
            <a:ext cx="2413344" cy="2527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/>
          <p:nvPr/>
        </p:nvSpPr>
        <p:spPr>
          <a:xfrm>
            <a:off x="2765425" y="1447800"/>
            <a:ext cx="3587750" cy="38862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Google Shape;36;p33"/>
          <p:cNvCxnSpPr/>
          <p:nvPr/>
        </p:nvCxnSpPr>
        <p:spPr>
          <a:xfrm>
            <a:off x="2506663" y="3706813"/>
            <a:ext cx="4151312" cy="0"/>
          </a:xfrm>
          <a:prstGeom prst="straightConnector1">
            <a:avLst/>
          </a:prstGeom>
          <a:noFill/>
          <a:ln cap="flat" cmpd="sng" w="9525">
            <a:solidFill>
              <a:srgbClr val="97B85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7" name="Google Shape;37;p33"/>
          <p:cNvSpPr/>
          <p:nvPr/>
        </p:nvSpPr>
        <p:spPr>
          <a:xfrm>
            <a:off x="2765425" y="1447800"/>
            <a:ext cx="3587750" cy="3886200"/>
          </a:xfrm>
          <a:custGeom>
            <a:rect b="b" l="l" r="r" t="t"/>
            <a:pathLst>
              <a:path extrusionOk="0" h="21600" w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" name="Google Shape;38;p33"/>
          <p:cNvCxnSpPr/>
          <p:nvPr/>
        </p:nvCxnSpPr>
        <p:spPr>
          <a:xfrm>
            <a:off x="2506663" y="3706813"/>
            <a:ext cx="4151312" cy="0"/>
          </a:xfrm>
          <a:prstGeom prst="straightConnector1">
            <a:avLst/>
          </a:prstGeom>
          <a:noFill/>
          <a:ln cap="flat" cmpd="sng" w="9525">
            <a:solidFill>
              <a:srgbClr val="FABF8E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" name="Google Shape;39;p33"/>
          <p:cNvSpPr txBox="1"/>
          <p:nvPr/>
        </p:nvSpPr>
        <p:spPr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FABF8E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1" lang="en-US" sz="4400">
                <a:solidFill>
                  <a:srgbClr val="FABF8E"/>
                </a:solidFill>
                <a:latin typeface="Arial"/>
                <a:ea typeface="Arial"/>
                <a:cs typeface="Arial"/>
                <a:sym typeface="Arial"/>
              </a:rPr>
              <a:t> You</a:t>
            </a:r>
            <a:endParaRPr b="1" sz="4400">
              <a:solidFill>
                <a:srgbClr val="FABF8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wnloads.nomachine.com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/>
          <p:nvPr/>
        </p:nvSpPr>
        <p:spPr>
          <a:xfrm>
            <a:off x="-130175" y="2867025"/>
            <a:ext cx="9142413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Lab12: 원격 접속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7058025" y="3586163"/>
            <a:ext cx="2084388" cy="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2079625" y="4395788"/>
            <a:ext cx="4851400" cy="728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충북대학교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강병호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(지능로봇공학과)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kang6283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@chungbuk.ac.kr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4396581" y="2453939"/>
            <a:ext cx="4640262" cy="41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Operating System (OS)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충북대학교 심볼마크,로고(JPG, AI) 상세보기 -디자인 자료실&lt;홍보자료실&lt;충북대학교 홍보관" id="48" name="Google Shape;4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1" y="917576"/>
            <a:ext cx="901700" cy="9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[실습 12-2] OpenSSH 서버 설치하고 사용하기</a:t>
            </a:r>
            <a:endParaRPr/>
          </a:p>
        </p:txBody>
      </p:sp>
      <p:sp>
        <p:nvSpPr>
          <p:cNvPr id="126" name="Google Shape;126;p10"/>
          <p:cNvSpPr txBox="1"/>
          <p:nvPr>
            <p:ph idx="1" type="body"/>
          </p:nvPr>
        </p:nvSpPr>
        <p:spPr>
          <a:xfrm>
            <a:off x="63500" y="773705"/>
            <a:ext cx="9080499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366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3. Client에서 Server의 SSH 서버에 접속하기   </a:t>
            </a:r>
            <a:endParaRPr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  3 </a:t>
            </a:r>
            <a:r>
              <a:rPr b="1" lang="en-US" sz="1600">
                <a:solidFill>
                  <a:srgbClr val="FF0000"/>
                </a:solidFill>
              </a:rPr>
              <a:t>ssh teluser@IP주소 </a:t>
            </a:r>
            <a:r>
              <a:rPr lang="en-US" sz="1600"/>
              <a:t>명령 입력 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  접속이 확실한지 물어보면 ‘yes’ 입력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  → 접속되면 텔넷과 동일하게 사용 가능, 암호화하기 때문에 더 안전함</a:t>
            </a:r>
            <a:br>
              <a:rPr lang="en-US" sz="1600"/>
            </a:br>
            <a:r>
              <a:rPr lang="en-US" sz="1600"/>
              <a:t>	-p 옵션으로 포트 번호 설정 가능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-227330" lvl="0" marL="436562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1400"/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585" y="2888940"/>
            <a:ext cx="7400000" cy="37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[실습 12-2] OpenSSH 서버 설치하고 사용하기</a:t>
            </a:r>
            <a:endParaRPr/>
          </a:p>
        </p:txBody>
      </p:sp>
      <p:sp>
        <p:nvSpPr>
          <p:cNvPr id="133" name="Google Shape;133;p11"/>
          <p:cNvSpPr txBox="1"/>
          <p:nvPr>
            <p:ph idx="1" type="body"/>
          </p:nvPr>
        </p:nvSpPr>
        <p:spPr>
          <a:xfrm>
            <a:off x="63500" y="773705"/>
            <a:ext cx="9080499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366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3-4 </a:t>
            </a:r>
            <a:r>
              <a:rPr b="1" lang="en-US" sz="1600">
                <a:solidFill>
                  <a:srgbClr val="FF0000"/>
                </a:solidFill>
              </a:rPr>
              <a:t>ifconfig ens32 </a:t>
            </a:r>
            <a:r>
              <a:rPr lang="en-US" sz="1600"/>
              <a:t>명령 입력, Server의 IP 주소 확인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</a:t>
            </a:r>
            <a:endParaRPr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3-5 </a:t>
            </a:r>
            <a:r>
              <a:rPr b="1" lang="en-US" sz="1600">
                <a:solidFill>
                  <a:srgbClr val="FF0000"/>
                </a:solidFill>
              </a:rPr>
              <a:t>exit </a:t>
            </a:r>
            <a:r>
              <a:rPr lang="en-US" sz="1600"/>
              <a:t>명령으로 SSH 서버 접속 종료</a:t>
            </a:r>
            <a:endParaRPr sz="1600"/>
          </a:p>
          <a:p>
            <a:pPr indent="-227330" lvl="0" marL="436562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1400"/>
          </a:p>
        </p:txBody>
      </p:sp>
      <p:pic>
        <p:nvPicPr>
          <p:cNvPr id="134" name="Google Shape;1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272" y="1268760"/>
            <a:ext cx="7012015" cy="2725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>
            <p:ph type="title"/>
          </p:nvPr>
        </p:nvSpPr>
        <p:spPr>
          <a:xfrm>
            <a:off x="63500" y="51786"/>
            <a:ext cx="7613845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3-1 VNC 서버의 개요</a:t>
            </a:r>
            <a:endParaRPr/>
          </a:p>
        </p:txBody>
      </p:sp>
      <p:sp>
        <p:nvSpPr>
          <p:cNvPr id="140" name="Google Shape;140;p12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080"/>
              <a:buFont typeface="Noto Sans Symbols"/>
              <a:buChar char="▪"/>
            </a:pPr>
            <a:r>
              <a:rPr lang="en-US"/>
              <a:t>VNC 서버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그래픽 모드로 원격 관리를 지원하는 서버</a:t>
            </a:r>
            <a:endParaRPr sz="1600"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원격지에서 X 윈도우 환경을 사용할 수 있게 해줌</a:t>
            </a:r>
            <a:endParaRPr sz="1600"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그래픽 화면을 전송하는 원리</a:t>
            </a:r>
            <a:endParaRPr sz="1600"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텍스트만 전송하는 텔넷과 비교하면 속도가 많이 느린 것이 단점</a:t>
            </a:r>
            <a:endParaRPr/>
          </a:p>
        </p:txBody>
      </p:sp>
      <p:pic>
        <p:nvPicPr>
          <p:cNvPr id="141" name="Google Shape;14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570" y="2753925"/>
            <a:ext cx="7380820" cy="3430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VNC</a:t>
            </a:r>
            <a:endParaRPr/>
          </a:p>
        </p:txBody>
      </p:sp>
      <p:pic>
        <p:nvPicPr>
          <p:cNvPr id="147" name="Google Shape;14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6665" y="593685"/>
            <a:ext cx="6214119" cy="6162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title"/>
          </p:nvPr>
        </p:nvSpPr>
        <p:spPr>
          <a:xfrm>
            <a:off x="63500" y="51786"/>
            <a:ext cx="7613845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그래픽 환경 원격 접속</a:t>
            </a:r>
            <a:endParaRPr/>
          </a:p>
        </p:txBody>
      </p:sp>
      <p:sp>
        <p:nvSpPr>
          <p:cNvPr id="153" name="Google Shape;153;p14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1938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080"/>
              <a:buFont typeface="Noto Sans Symbols"/>
              <a:buChar char="▪"/>
            </a:pPr>
            <a:r>
              <a:rPr lang="en-US"/>
              <a:t>NoMachine</a:t>
            </a:r>
            <a:endParaRPr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그래픽 모드로 원격 관리를 지원하는 프로그램</a:t>
            </a:r>
            <a:endParaRPr sz="1600"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https://downloads.nomachine.com/</a:t>
            </a:r>
            <a:endParaRPr sz="1600"/>
          </a:p>
        </p:txBody>
      </p:sp>
      <p:pic>
        <p:nvPicPr>
          <p:cNvPr id="154" name="Google Shape;15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7631" y="3969060"/>
            <a:ext cx="1530170" cy="14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41930" y="3248980"/>
            <a:ext cx="4579578" cy="2695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>
            <p:ph type="title"/>
          </p:nvPr>
        </p:nvSpPr>
        <p:spPr>
          <a:xfrm>
            <a:off x="63500" y="51786"/>
            <a:ext cx="7613845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비교</a:t>
            </a:r>
            <a:endParaRPr/>
          </a:p>
        </p:txBody>
      </p:sp>
      <p:grpSp>
        <p:nvGrpSpPr>
          <p:cNvPr id="161" name="Google Shape;161;p15"/>
          <p:cNvGrpSpPr/>
          <p:nvPr/>
        </p:nvGrpSpPr>
        <p:grpSpPr>
          <a:xfrm>
            <a:off x="791580" y="2213865"/>
            <a:ext cx="7396894" cy="1920106"/>
            <a:chOff x="746575" y="3834045"/>
            <a:chExt cx="7396894" cy="1920106"/>
          </a:xfrm>
        </p:grpSpPr>
        <p:pic>
          <p:nvPicPr>
            <p:cNvPr id="162" name="Google Shape;162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36298" y="3856277"/>
              <a:ext cx="7307171" cy="18978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15"/>
            <p:cNvSpPr/>
            <p:nvPr/>
          </p:nvSpPr>
          <p:spPr>
            <a:xfrm>
              <a:off x="746575" y="3834045"/>
              <a:ext cx="3150350" cy="222907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[실습 12-1] 텔넷 서버 설치하고 사용하기</a:t>
            </a:r>
            <a:endParaRPr/>
          </a:p>
        </p:txBody>
      </p:sp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63501" y="773705"/>
            <a:ext cx="910110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366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1. Server 초기화하기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1-1 VMware 종료 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  C:\Linux\Server 폴더 삭제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  C:\Linux(백업)\Server 폴더를 C:\Linux\ 폴더에 통째로 복사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1-2 부팅하면 root 사용자로 자동 접속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2. 텔넷 서버 패키지 설치하기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2-1 터미널 열기, </a:t>
            </a:r>
            <a:r>
              <a:rPr b="1" lang="en-US" sz="1600">
                <a:solidFill>
                  <a:srgbClr val="FF0000"/>
                </a:solidFill>
              </a:rPr>
              <a:t>dpkg –l telnetd </a:t>
            </a:r>
            <a:r>
              <a:rPr lang="en-US" sz="1600"/>
              <a:t>명령 입력, 텔넷 서버 패키지가 설치되어 있는지 확인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  설치되어 있지 않으니 </a:t>
            </a:r>
            <a:r>
              <a:rPr b="1" lang="en-US" sz="1600">
                <a:solidFill>
                  <a:srgbClr val="FF0000"/>
                </a:solidFill>
              </a:rPr>
              <a:t>apt-get -y install xinetd telnetd </a:t>
            </a:r>
            <a:r>
              <a:rPr lang="en-US" sz="1600"/>
              <a:t>명령으로 관련 패키지 설치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</a:t>
            </a:r>
            <a:endParaRPr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</a:t>
            </a:r>
            <a:endParaRPr/>
          </a:p>
          <a:p>
            <a:pPr indent="-227330" lvl="0" marL="436562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1400"/>
          </a:p>
        </p:txBody>
      </p:sp>
      <p:pic>
        <p:nvPicPr>
          <p:cNvPr id="170" name="Google Shape;170;p16"/>
          <p:cNvPicPr preferRelativeResize="0"/>
          <p:nvPr/>
        </p:nvPicPr>
        <p:blipFill rotWithShape="1">
          <a:blip r:embed="rId3">
            <a:alphaModFix/>
          </a:blip>
          <a:srcRect b="21852" l="0" r="0" t="0"/>
          <a:stretch/>
        </p:blipFill>
        <p:spPr>
          <a:xfrm>
            <a:off x="881590" y="3879050"/>
            <a:ext cx="7009524" cy="197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[실습 12-1] 텔넷 서버 설치하고 사용하기</a:t>
            </a:r>
            <a:endParaRPr/>
          </a:p>
        </p:txBody>
      </p:sp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63501" y="773705"/>
            <a:ext cx="910110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366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3. 텔넷 서버가 가동하도록 설정하기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3-1 /etc/xinetd.d 폴더로 이동, </a:t>
            </a:r>
            <a:r>
              <a:rPr b="1" lang="en-US" sz="1600">
                <a:solidFill>
                  <a:srgbClr val="FF0000"/>
                </a:solidFill>
              </a:rPr>
              <a:t>touch telnet </a:t>
            </a:r>
            <a:r>
              <a:rPr lang="en-US" sz="1600"/>
              <a:t>명령으로 빈 파일 생성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</a:t>
            </a:r>
            <a:endParaRPr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</a:t>
            </a:r>
            <a:endParaRPr/>
          </a:p>
          <a:p>
            <a:pPr indent="-227330" lvl="0" marL="436562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1400"/>
          </a:p>
        </p:txBody>
      </p:sp>
      <p:pic>
        <p:nvPicPr>
          <p:cNvPr id="177" name="Google Shape;1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01" y="1493786"/>
            <a:ext cx="7009524" cy="2971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[실습 12-1] 텔넷 서버 설치하고 사용하기</a:t>
            </a:r>
            <a:endParaRPr/>
          </a:p>
        </p:txBody>
      </p:sp>
      <p:sp>
        <p:nvSpPr>
          <p:cNvPr id="183" name="Google Shape;183;p18"/>
          <p:cNvSpPr txBox="1"/>
          <p:nvPr>
            <p:ph idx="1" type="body"/>
          </p:nvPr>
        </p:nvSpPr>
        <p:spPr>
          <a:xfrm>
            <a:off x="63501" y="773705"/>
            <a:ext cx="910110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366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3-2 vi 에디터나 gedit로 telnet 파일 열기, 다음 내용 입력 후 저장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</a:t>
            </a:r>
            <a:endParaRPr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</a:t>
            </a:r>
            <a:endParaRPr/>
          </a:p>
          <a:p>
            <a:pPr indent="-227330" lvl="0" marL="436562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1400"/>
          </a:p>
        </p:txBody>
      </p:sp>
      <p:pic>
        <p:nvPicPr>
          <p:cNvPr id="184" name="Google Shape;1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585" y="1178750"/>
            <a:ext cx="7515835" cy="320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[실습 12-1] 텔넷 서버 설치하고 사용하기</a:t>
            </a:r>
            <a:endParaRPr/>
          </a:p>
        </p:txBody>
      </p:sp>
      <p:sp>
        <p:nvSpPr>
          <p:cNvPr id="190" name="Google Shape;190;p19"/>
          <p:cNvSpPr txBox="1"/>
          <p:nvPr>
            <p:ph idx="1" type="body"/>
          </p:nvPr>
        </p:nvSpPr>
        <p:spPr>
          <a:xfrm>
            <a:off x="63501" y="773705"/>
            <a:ext cx="910110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366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3-3 </a:t>
            </a:r>
            <a:r>
              <a:rPr b="1" lang="en-US" sz="1600">
                <a:solidFill>
                  <a:srgbClr val="FF0000"/>
                </a:solidFill>
              </a:rPr>
              <a:t>adduser teluser </a:t>
            </a:r>
            <a:r>
              <a:rPr lang="en-US" sz="1600"/>
              <a:t>명령으로 사용자 만들기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  비밀번호는 ‘</a:t>
            </a:r>
            <a:r>
              <a:rPr b="1" lang="en-US" sz="1600">
                <a:solidFill>
                  <a:srgbClr val="FF0000"/>
                </a:solidFill>
              </a:rPr>
              <a:t>1234</a:t>
            </a:r>
            <a:r>
              <a:rPr lang="en-US" sz="1600"/>
              <a:t>’로 설정, 나머지는 기본값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</a:t>
            </a:r>
            <a:endParaRPr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</a:t>
            </a:r>
            <a:endParaRPr/>
          </a:p>
          <a:p>
            <a:pPr indent="-227330" lvl="0" marL="436562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1400"/>
          </a:p>
        </p:txBody>
      </p:sp>
      <p:pic>
        <p:nvPicPr>
          <p:cNvPr id="191" name="Google Shape;1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076" y="1583795"/>
            <a:ext cx="7009524" cy="3733333"/>
          </a:xfrm>
          <a:prstGeom prst="rect">
            <a:avLst/>
          </a:prstGeom>
          <a:noFill/>
          <a:ln>
            <a:noFill/>
          </a:ln>
          <a:effectLst>
            <a:outerShdw rotWithShape="0" algn="ctr" dir="5400000" dist="50800">
              <a:srgbClr val="000000"/>
            </a:outerShdw>
            <a:reflection blurRad="0" dir="5400000" dist="50800" endA="0" endPos="0" kx="0" rotWithShape="0" algn="bl" stA="45000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2"/>
          <p:cNvGrpSpPr/>
          <p:nvPr/>
        </p:nvGrpSpPr>
        <p:grpSpPr>
          <a:xfrm>
            <a:off x="1333500" y="1023938"/>
            <a:ext cx="1098550" cy="207962"/>
            <a:chOff x="1501" y="3358"/>
            <a:chExt cx="2629" cy="491"/>
          </a:xfrm>
        </p:grpSpPr>
        <p:sp>
          <p:nvSpPr>
            <p:cNvPr id="54" name="Google Shape;54;p2"/>
            <p:cNvSpPr/>
            <p:nvPr/>
          </p:nvSpPr>
          <p:spPr>
            <a:xfrm>
              <a:off x="3774" y="3467"/>
              <a:ext cx="356" cy="382"/>
            </a:xfrm>
            <a:custGeom>
              <a:rect b="b" l="l" r="r" t="t"/>
              <a:pathLst>
                <a:path extrusionOk="0" h="162" w="151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501" y="3467"/>
              <a:ext cx="402" cy="382"/>
            </a:xfrm>
            <a:custGeom>
              <a:rect b="b" l="l" r="r" t="t"/>
              <a:pathLst>
                <a:path extrusionOk="0" h="162" w="170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6" y="3467"/>
              <a:ext cx="351" cy="382"/>
            </a:xfrm>
            <a:custGeom>
              <a:rect b="b" l="l" r="r" t="t"/>
              <a:pathLst>
                <a:path extrusionOk="0" h="162" w="149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628" y="3467"/>
              <a:ext cx="397" cy="382"/>
            </a:xfrm>
            <a:custGeom>
              <a:rect b="b" l="l" r="r" t="t"/>
              <a:pathLst>
                <a:path extrusionOk="0" h="162" w="168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110" y="3467"/>
              <a:ext cx="352" cy="382"/>
            </a:xfrm>
            <a:custGeom>
              <a:rect b="b" l="l" r="r" t="t"/>
              <a:pathLst>
                <a:path extrusionOk="0" h="162" w="149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26" y="3358"/>
              <a:ext cx="200" cy="491"/>
            </a:xfrm>
            <a:custGeom>
              <a:rect b="b" l="l" r="r" t="t"/>
              <a:pathLst>
                <a:path extrusionOk="0" h="208" w="85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387" y="3358"/>
              <a:ext cx="201" cy="491"/>
            </a:xfrm>
            <a:custGeom>
              <a:rect b="b" l="l" r="r" t="t"/>
              <a:pathLst>
                <a:path extrusionOk="0" h="208" w="85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" name="Google Shape;61;p2"/>
          <p:cNvSpPr/>
          <p:nvPr/>
        </p:nvSpPr>
        <p:spPr>
          <a:xfrm>
            <a:off x="871538" y="836613"/>
            <a:ext cx="434975" cy="409575"/>
          </a:xfrm>
          <a:custGeom>
            <a:rect b="b" l="l" r="r" t="t"/>
            <a:pathLst>
              <a:path extrusionOk="0" h="315" w="337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" name="Google Shape;62;p2"/>
          <p:cNvCxnSpPr/>
          <p:nvPr/>
        </p:nvCxnSpPr>
        <p:spPr>
          <a:xfrm rot="10800000">
            <a:off x="338138" y="1231900"/>
            <a:ext cx="8805862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2"/>
          <p:cNvSpPr/>
          <p:nvPr/>
        </p:nvSpPr>
        <p:spPr>
          <a:xfrm>
            <a:off x="554879" y="1650107"/>
            <a:ext cx="8187182" cy="2592288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675" lIns="180000" spcFirstLastPara="1" rIns="91375" wrap="square" tIns="456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01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텔넷 서버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02 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SSH 서버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03</a:t>
            </a: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VNC 서버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[실습 12-1] 텔넷 서버 설치하고 사용하기</a:t>
            </a:r>
            <a:endParaRPr/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63501" y="773705"/>
            <a:ext cx="910110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366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3-4 </a:t>
            </a:r>
            <a:r>
              <a:rPr b="1" lang="en-US" sz="1600">
                <a:solidFill>
                  <a:srgbClr val="FF0000"/>
                </a:solidFill>
              </a:rPr>
              <a:t>systemctl restart xinetd </a:t>
            </a:r>
            <a:r>
              <a:rPr lang="en-US" sz="1600"/>
              <a:t>명령으로 텔넷 서비스 가동, 메시지가 나오지 않으면 정상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  컴퓨터를 재부팅해도 텔넷 서비스가 가동되도록 </a:t>
            </a:r>
            <a:r>
              <a:rPr b="1" lang="en-US" sz="1600">
                <a:solidFill>
                  <a:srgbClr val="FF0000"/>
                </a:solidFill>
              </a:rPr>
              <a:t>systemctl enable xinetd </a:t>
            </a:r>
            <a:r>
              <a:rPr lang="en-US" sz="1600"/>
              <a:t>명령으로 설정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  </a:t>
            </a:r>
            <a:r>
              <a:rPr b="1" lang="en-US" sz="1600">
                <a:solidFill>
                  <a:srgbClr val="FF0000"/>
                </a:solidFill>
              </a:rPr>
              <a:t>systemctl status xinetd </a:t>
            </a:r>
            <a:r>
              <a:rPr lang="en-US" sz="1600"/>
              <a:t>명령으로 가동 여부를 확인해보면 서비스 작동 중(active)</a:t>
            </a:r>
            <a:endParaRPr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  Q 를 누르면 프롬프트가 나타남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</a:t>
            </a:r>
            <a:endParaRPr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</a:t>
            </a:r>
            <a:endParaRPr/>
          </a:p>
          <a:p>
            <a:pPr indent="-227330" lvl="0" marL="436562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1400"/>
          </a:p>
        </p:txBody>
      </p:sp>
      <p:pic>
        <p:nvPicPr>
          <p:cNvPr id="198" name="Google Shape;198;p20"/>
          <p:cNvPicPr preferRelativeResize="0"/>
          <p:nvPr/>
        </p:nvPicPr>
        <p:blipFill rotWithShape="1">
          <a:blip r:embed="rId3">
            <a:alphaModFix/>
          </a:blip>
          <a:srcRect b="23891" l="0" r="0" t="0"/>
          <a:stretch/>
        </p:blipFill>
        <p:spPr>
          <a:xfrm>
            <a:off x="839076" y="2258870"/>
            <a:ext cx="7009524" cy="3015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[실습 12-1] 텔넷 서버 설치하고 사용하기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63501" y="773705"/>
            <a:ext cx="910110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366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3-5 </a:t>
            </a:r>
            <a:r>
              <a:rPr b="1" lang="en-US" sz="1600">
                <a:solidFill>
                  <a:srgbClr val="FF0000"/>
                </a:solidFill>
              </a:rPr>
              <a:t>ufw allow 23/tcp </a:t>
            </a:r>
            <a:r>
              <a:rPr lang="en-US" sz="1600"/>
              <a:t>명령으로 방화벽 열기, 텔넷의 23번 포트 허용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3-6 </a:t>
            </a:r>
            <a:r>
              <a:rPr b="1" lang="en-US" sz="1600">
                <a:solidFill>
                  <a:srgbClr val="FF0000"/>
                </a:solidFill>
              </a:rPr>
              <a:t>ifconfig ens32 </a:t>
            </a:r>
            <a:r>
              <a:rPr lang="en-US" sz="1600"/>
              <a:t>또는 </a:t>
            </a:r>
            <a:r>
              <a:rPr b="1" lang="en-US" sz="1600">
                <a:solidFill>
                  <a:srgbClr val="FF0000"/>
                </a:solidFill>
              </a:rPr>
              <a:t>ifconfig </a:t>
            </a:r>
            <a:r>
              <a:rPr lang="en-US" sz="1600"/>
              <a:t>명령으로 Server의 IP 주소 확인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</a:t>
            </a:r>
            <a:endParaRPr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</a:t>
            </a:r>
            <a:endParaRPr/>
          </a:p>
          <a:p>
            <a:pPr indent="-227330" lvl="0" marL="436562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1400"/>
          </a:p>
        </p:txBody>
      </p:sp>
      <p:pic>
        <p:nvPicPr>
          <p:cNvPr id="205" name="Google Shape;20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076" y="1178750"/>
            <a:ext cx="7009524" cy="13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076" y="3248980"/>
            <a:ext cx="7009524" cy="2628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[실습 12-1] 텔넷 서버 설치하고 사용하기</a:t>
            </a:r>
            <a:endParaRPr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63501" y="773705"/>
            <a:ext cx="910110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366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3-7 자신의 컴퓨터에서 teluser로 접속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</a:t>
            </a:r>
            <a:endParaRPr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</a:t>
            </a:r>
            <a:endParaRPr/>
          </a:p>
          <a:p>
            <a:pPr indent="-227330" lvl="0" marL="436562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1400"/>
          </a:p>
        </p:txBody>
      </p:sp>
      <p:pic>
        <p:nvPicPr>
          <p:cNvPr id="213" name="Google Shape;2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590" y="1178751"/>
            <a:ext cx="4140460" cy="111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2144" y="2438890"/>
            <a:ext cx="7009524" cy="4152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[실습 12-1] 텔넷 서버 설치하고 사용하기</a:t>
            </a:r>
            <a:endParaRPr/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63501" y="773705"/>
            <a:ext cx="910110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366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4. Client에서 Server의 텔넷 서버에 접속하기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4-1 Client를 처음 설치 상태로 초기화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  C:\Linux\Client 폴더 삭제, C:\Linux(백업)\Client 폴더를 C:\Linux\ 폴더에 복사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  VMware를 한 번 더 실행, Client 를 부팅하면 ubuntu 사용자로 자동 접속됨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4-2 왼쪽 아래의 시작 버튼 클릭, [Konsole(터미널)]을 선택하여 터미널 열기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</a:t>
            </a:r>
            <a:endParaRPr/>
          </a:p>
          <a:p>
            <a:pPr indent="-227330" lvl="0" marL="436562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1400"/>
          </a:p>
        </p:txBody>
      </p:sp>
      <p:pic>
        <p:nvPicPr>
          <p:cNvPr id="221" name="Google Shape;2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590" y="2540777"/>
            <a:ext cx="4185465" cy="3882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[실습 12-1] 텔넷 서버 설치하고 사용하기</a:t>
            </a:r>
            <a:endParaRPr/>
          </a:p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63501" y="773705"/>
            <a:ext cx="910110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366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4-3 </a:t>
            </a:r>
            <a:r>
              <a:rPr b="1" lang="en-US" sz="1600">
                <a:solidFill>
                  <a:srgbClr val="FF0000"/>
                </a:solidFill>
              </a:rPr>
              <a:t>ping -c 3 서버IP주소</a:t>
            </a:r>
            <a:r>
              <a:rPr lang="en-US" sz="1600"/>
              <a:t> 명령 입력, Server와 네트워크로 연결되는지 확인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4-4 </a:t>
            </a:r>
            <a:r>
              <a:rPr b="1" lang="en-US" sz="1600">
                <a:solidFill>
                  <a:srgbClr val="FF0000"/>
                </a:solidFill>
              </a:rPr>
              <a:t>telnet 서버IP주소 </a:t>
            </a:r>
            <a:r>
              <a:rPr lang="en-US" sz="1600"/>
              <a:t>명령으로 텔넷 접속 시도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  사용자 이름에 ‘</a:t>
            </a:r>
            <a:r>
              <a:rPr b="1" lang="en-US" sz="1600">
                <a:solidFill>
                  <a:srgbClr val="FF0000"/>
                </a:solidFill>
              </a:rPr>
              <a:t>teluser</a:t>
            </a:r>
            <a:r>
              <a:rPr lang="en-US" sz="1600"/>
              <a:t>’, 비밀번호에 ‘</a:t>
            </a:r>
            <a:r>
              <a:rPr b="1" lang="en-US" sz="1600">
                <a:solidFill>
                  <a:srgbClr val="FF0000"/>
                </a:solidFill>
              </a:rPr>
              <a:t>1234</a:t>
            </a:r>
            <a:r>
              <a:rPr lang="en-US" sz="1600"/>
              <a:t>’를 입력하면 정상적으로 접속될 것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   </a:t>
            </a:r>
            <a:endParaRPr/>
          </a:p>
          <a:p>
            <a:pPr indent="-227330" lvl="0" marL="436562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1400"/>
          </a:p>
        </p:txBody>
      </p: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36618" l="0" r="0" t="0"/>
          <a:stretch/>
        </p:blipFill>
        <p:spPr>
          <a:xfrm>
            <a:off x="836586" y="1142916"/>
            <a:ext cx="6615734" cy="1390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4"/>
          <p:cNvPicPr preferRelativeResize="0"/>
          <p:nvPr/>
        </p:nvPicPr>
        <p:blipFill rotWithShape="1">
          <a:blip r:embed="rId4">
            <a:alphaModFix/>
          </a:blip>
          <a:srcRect b="15002" l="0" r="0" t="0"/>
          <a:stretch/>
        </p:blipFill>
        <p:spPr>
          <a:xfrm>
            <a:off x="836586" y="3564123"/>
            <a:ext cx="6622433" cy="3107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[실습 12-1] 텔넷 서버 설치하고 사용하기</a:t>
            </a:r>
            <a:endParaRPr/>
          </a:p>
        </p:txBody>
      </p:sp>
      <p:sp>
        <p:nvSpPr>
          <p:cNvPr id="235" name="Google Shape;235;p25"/>
          <p:cNvSpPr txBox="1"/>
          <p:nvPr>
            <p:ph idx="1" type="body"/>
          </p:nvPr>
        </p:nvSpPr>
        <p:spPr>
          <a:xfrm>
            <a:off x="63501" y="773705"/>
            <a:ext cx="910110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366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4-5 몇 가지 명령 실행해보기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  지금은 Client 가상머신 위치에서 원격으로 Server 가상머신을 작동하는 상태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</p:txBody>
      </p:sp>
      <p:pic>
        <p:nvPicPr>
          <p:cNvPr id="236" name="Google Shape;236;p25"/>
          <p:cNvPicPr preferRelativeResize="0"/>
          <p:nvPr/>
        </p:nvPicPr>
        <p:blipFill rotWithShape="1">
          <a:blip r:embed="rId3">
            <a:alphaModFix/>
          </a:blip>
          <a:srcRect b="13573" l="0" r="0" t="0"/>
          <a:stretch/>
        </p:blipFill>
        <p:spPr>
          <a:xfrm>
            <a:off x="791580" y="1583795"/>
            <a:ext cx="7409524" cy="279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[실습 12-1] 텔넷 서버 설치하고 사용하기</a:t>
            </a:r>
            <a:endParaRPr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63501" y="773704"/>
            <a:ext cx="9080500" cy="6084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366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4-6 </a:t>
            </a:r>
            <a:r>
              <a:rPr b="1" lang="en-US" sz="1600">
                <a:solidFill>
                  <a:srgbClr val="FF0000"/>
                </a:solidFill>
              </a:rPr>
              <a:t>exit </a:t>
            </a:r>
            <a:r>
              <a:rPr lang="en-US" sz="1600"/>
              <a:t>명령으로 텔넷 종료, </a:t>
            </a:r>
            <a:r>
              <a:rPr b="1" lang="en-US" sz="1600">
                <a:solidFill>
                  <a:srgbClr val="FF0000"/>
                </a:solidFill>
              </a:rPr>
              <a:t>telnet 서버IP주소 </a:t>
            </a:r>
            <a:r>
              <a:rPr lang="en-US" sz="1600"/>
              <a:t>명령을 입력하여 root 사용자로 접속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  → 아예 접속되지 않을 것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      우분투는 기본적으로 root 사용자의 텔넷 접속을 허용하지 않음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       root 사용자의 텔넷 접속을 허용하면 시스템 보안에 문제가 발생할 수도 있기 때문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4-7 root 사용자로 접속하고 싶다면 </a:t>
            </a:r>
            <a:r>
              <a:rPr b="1" lang="en-US" sz="1600">
                <a:solidFill>
                  <a:srgbClr val="FF0000"/>
                </a:solidFill>
              </a:rPr>
              <a:t>mv /etc/securetty /etc/ securetty.bak </a:t>
            </a:r>
            <a:r>
              <a:rPr lang="en-US" sz="1600"/>
              <a:t>명령 입력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</p:txBody>
      </p:sp>
      <p:pic>
        <p:nvPicPr>
          <p:cNvPr id="243" name="Google Shape;243;p26"/>
          <p:cNvPicPr preferRelativeResize="0"/>
          <p:nvPr/>
        </p:nvPicPr>
        <p:blipFill rotWithShape="1">
          <a:blip r:embed="rId3">
            <a:alphaModFix/>
          </a:blip>
          <a:srcRect b="9797" l="0" r="0" t="0"/>
          <a:stretch/>
        </p:blipFill>
        <p:spPr>
          <a:xfrm>
            <a:off x="836585" y="2168861"/>
            <a:ext cx="7400000" cy="3015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729" y="5589240"/>
            <a:ext cx="7009524" cy="110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[실습 12-1] 텔넷 서버 설치하고 사용하기</a:t>
            </a:r>
            <a:endParaRPr/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63501" y="773704"/>
            <a:ext cx="9080500" cy="6084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366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4-8 Client 가상머신에서 다시 </a:t>
            </a:r>
            <a:r>
              <a:rPr b="1" lang="en-US" sz="1600">
                <a:solidFill>
                  <a:srgbClr val="FF0000"/>
                </a:solidFill>
              </a:rPr>
              <a:t>telnet 서버IP주소 </a:t>
            </a:r>
            <a:r>
              <a:rPr lang="en-US" sz="1600"/>
              <a:t>명령 입력, root 사용자로 접속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  root의 비밀번호는 </a:t>
            </a:r>
            <a:r>
              <a:rPr b="1" lang="en-US" sz="1600">
                <a:solidFill>
                  <a:srgbClr val="FF0000"/>
                </a:solidFill>
              </a:rPr>
              <a:t>password</a:t>
            </a:r>
            <a:endParaRPr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  → 이제 root 사용자로도 텔넷 접속이 가능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4-9 </a:t>
            </a:r>
            <a:r>
              <a:rPr b="1" lang="en-US" sz="1600">
                <a:solidFill>
                  <a:srgbClr val="FF0000"/>
                </a:solidFill>
              </a:rPr>
              <a:t>exit </a:t>
            </a:r>
            <a:r>
              <a:rPr lang="en-US" sz="1600"/>
              <a:t>명령으로 텔넷 접속 종료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</p:txBody>
      </p:sp>
      <p:pic>
        <p:nvPicPr>
          <p:cNvPr id="251" name="Google Shape;2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585" y="1853825"/>
            <a:ext cx="7409524" cy="429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63500" y="51786"/>
            <a:ext cx="7613845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1-1 텔넷 서버의 개요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63500" y="773705"/>
            <a:ext cx="9080499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1937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340"/>
              <a:buFont typeface="Noto Sans Symbols"/>
              <a:buChar char="▪"/>
            </a:pPr>
            <a:r>
              <a:rPr lang="en-US" sz="1800"/>
              <a:t>텔넷 서버</a:t>
            </a:r>
            <a:endParaRPr sz="1800"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리눅스에서 원격 접속을 하려면 리눅스 서버에 텔넷 서버를 설치하고 원격지 PC에는 텔넷 클라이언트 프로그램을 설치해야 함</a:t>
            </a:r>
            <a:endParaRPr sz="1600"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전통적인 원격 접속 방법인 텔넷은 보안에 취약하기 때문에 최근에는 보안 기능을 추가하여 사용</a:t>
            </a:r>
            <a:endParaRPr sz="1600"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원격지의 PC(텔넷 클라이언트)에서 리눅스 서버에 접속하면 서버에서 직접 텍스트 모드로 작업하는 것과 동일하게 작업 가능</a:t>
            </a:r>
            <a:endParaRPr/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8295" l="0" r="0" t="0"/>
          <a:stretch/>
        </p:blipFill>
        <p:spPr>
          <a:xfrm>
            <a:off x="1374774" y="3293985"/>
            <a:ext cx="6457950" cy="3223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63500" y="51786"/>
            <a:ext cx="7613845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1-1 텔넷 서버의 개요</a:t>
            </a:r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63500" y="773705"/>
            <a:ext cx="9080499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1937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340"/>
              <a:buFont typeface="Noto Sans Symbols"/>
              <a:buChar char="▪"/>
            </a:pPr>
            <a:r>
              <a:rPr lang="en-US" sz="1800"/>
              <a:t>텔넷 서버 구축 과정</a:t>
            </a:r>
            <a:endParaRPr sz="1800"/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8571" l="0" r="0" t="0"/>
          <a:stretch/>
        </p:blipFill>
        <p:spPr>
          <a:xfrm>
            <a:off x="620482" y="1358770"/>
            <a:ext cx="7966533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63500" y="51786"/>
            <a:ext cx="7613845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2-1 SSH 서버의 개요 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63500" y="773705"/>
            <a:ext cx="9080499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1937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340"/>
              <a:buFont typeface="Noto Sans Symbols"/>
              <a:buChar char="▪"/>
            </a:pPr>
            <a:r>
              <a:rPr lang="en-US" sz="1800"/>
              <a:t>SSH 서버</a:t>
            </a:r>
            <a:endParaRPr sz="1800"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텔넷은 서버, 클라이언트 사이에 데이터를 전송할 때 암호화를 하지 않아 해킹 위험이 있음</a:t>
            </a:r>
            <a:endParaRPr sz="1600"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이를 해결하기 위해 리눅스에서는 OpenSSH 서버를 지원</a:t>
            </a:r>
            <a:endParaRPr sz="1600"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OpenSSH 서버는 텔넷 서버와 비슷하지만 데이터를 전송할 때 패킷을 암호화함</a:t>
            </a:r>
            <a:endParaRPr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7002" l="0" r="0" t="0"/>
          <a:stretch/>
        </p:blipFill>
        <p:spPr>
          <a:xfrm>
            <a:off x="1671849" y="2386585"/>
            <a:ext cx="6005496" cy="2910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"/>
          <p:cNvPicPr preferRelativeResize="0"/>
          <p:nvPr/>
        </p:nvPicPr>
        <p:blipFill rotWithShape="1">
          <a:blip r:embed="rId4">
            <a:alphaModFix/>
          </a:blip>
          <a:srcRect b="13970" l="0" r="0" t="0"/>
          <a:stretch/>
        </p:blipFill>
        <p:spPr>
          <a:xfrm>
            <a:off x="1585850" y="5544132"/>
            <a:ext cx="6091495" cy="1146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63500" y="51786"/>
            <a:ext cx="7613845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2-1 SSH </a:t>
            </a:r>
            <a:endParaRPr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63500" y="773705"/>
            <a:ext cx="9080499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1937" lvl="0" marL="355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340"/>
              <a:buFont typeface="Noto Sans Symbols"/>
              <a:buChar char="▪"/>
            </a:pPr>
            <a:r>
              <a:rPr lang="en-US" sz="1800"/>
              <a:t>방화벽 설정</a:t>
            </a:r>
            <a:endParaRPr sz="1800"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Sudo ufw command 명령어 옵션들 확인</a:t>
            </a:r>
            <a:endParaRPr sz="1600"/>
          </a:p>
          <a:p>
            <a:pPr indent="-177800" lvl="1" marL="534988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방화벽을 활성화 하는 것과 방화벽 설정(규칙)을 추가하는건 다름</a:t>
            </a:r>
            <a:endParaRPr/>
          </a:p>
        </p:txBody>
      </p:sp>
      <p:graphicFrame>
        <p:nvGraphicFramePr>
          <p:cNvPr id="92" name="Google Shape;92;p6"/>
          <p:cNvGraphicFramePr/>
          <p:nvPr/>
        </p:nvGraphicFramePr>
        <p:xfrm>
          <a:off x="461426" y="2033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{6BD9C715-2DE4-4502-8826-E4B47B0B03E5}</a:tableStyleId>
              </a:tblPr>
              <a:tblGrid>
                <a:gridCol w="2192425"/>
                <a:gridCol w="2192425"/>
              </a:tblGrid>
              <a:tr h="1755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sudo ufw enable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sudo ufw disable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" name="Google Shape;93;p6"/>
          <p:cNvGraphicFramePr/>
          <p:nvPr/>
        </p:nvGraphicFramePr>
        <p:xfrm>
          <a:off x="452974" y="36061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{6BD9C715-2DE4-4502-8826-E4B47B0B03E5}</a:tableStyleId>
              </a:tblPr>
              <a:tblGrid>
                <a:gridCol w="82296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sudo ufw deny 22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p6"/>
          <p:cNvSpPr txBox="1"/>
          <p:nvPr/>
        </p:nvSpPr>
        <p:spPr>
          <a:xfrm>
            <a:off x="457200" y="4688266"/>
            <a:ext cx="4586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sudo ufw status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457154" y="5313019"/>
            <a:ext cx="4586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sudo vim /etc/ssh/sshd_config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461426" y="4191224"/>
            <a:ext cx="4586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sudo ufw allow 22/tcp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461426" y="5857409"/>
            <a:ext cx="4586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sudo systemctl restart ssh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[실습 12-2] OpenSSH 서버 설치하고 사용하기</a:t>
            </a:r>
            <a:endParaRPr/>
          </a:p>
        </p:txBody>
      </p:sp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366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1. Server 가상머신에 SSH 서버 설치하고 사용하기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1-1 </a:t>
            </a:r>
            <a:r>
              <a:rPr b="1" lang="en-US" sz="1600">
                <a:solidFill>
                  <a:srgbClr val="FF0000"/>
                </a:solidFill>
              </a:rPr>
              <a:t>apt-get -y install openssh-server </a:t>
            </a:r>
            <a:r>
              <a:rPr lang="en-US" sz="1600"/>
              <a:t>명령으로 SSH 서버 설치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-227330" lvl="0" marL="436562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1400"/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 b="19953" l="0" r="0" t="0"/>
          <a:stretch/>
        </p:blipFill>
        <p:spPr>
          <a:xfrm>
            <a:off x="837301" y="1628800"/>
            <a:ext cx="7009524" cy="263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[실습 12-2] OpenSSH 서버 설치하고 사용하기</a:t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366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1-2 다음 명령을 입력, 서비스 재가동, 상시 가동, 가동 여부 확인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  SSH 서버의 데몬 (서비스) 이름은 ssh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     Q 를 누르면 프롬프트 생성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-227330" lvl="0" marL="436562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1400"/>
          </a:p>
        </p:txBody>
      </p:sp>
      <p:pic>
        <p:nvPicPr>
          <p:cNvPr id="111" name="Google Shape;1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26" y="1808820"/>
            <a:ext cx="6037129" cy="1173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/>
          <p:cNvPicPr preferRelativeResize="0"/>
          <p:nvPr/>
        </p:nvPicPr>
        <p:blipFill rotWithShape="1">
          <a:blip r:embed="rId4">
            <a:alphaModFix/>
          </a:blip>
          <a:srcRect b="13461" l="0" r="0" t="0"/>
          <a:stretch/>
        </p:blipFill>
        <p:spPr>
          <a:xfrm>
            <a:off x="839076" y="3134374"/>
            <a:ext cx="7009524" cy="3197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63500" y="51786"/>
            <a:ext cx="7785100" cy="474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B3331"/>
              </a:buClr>
              <a:buSzPts val="2400"/>
              <a:buFont typeface="Malgun Gothic"/>
              <a:buNone/>
            </a:pPr>
            <a:r>
              <a:rPr lang="en-US"/>
              <a:t>[실습 12-2] OpenSSH 서버 설치하고 사용하기</a:t>
            </a:r>
            <a:endParaRPr/>
          </a:p>
        </p:txBody>
      </p:sp>
      <p:sp>
        <p:nvSpPr>
          <p:cNvPr id="118" name="Google Shape;118;p9"/>
          <p:cNvSpPr txBox="1"/>
          <p:nvPr>
            <p:ph idx="1" type="body"/>
          </p:nvPr>
        </p:nvSpPr>
        <p:spPr>
          <a:xfrm>
            <a:off x="63501" y="773705"/>
            <a:ext cx="8963994" cy="566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3662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2-3 </a:t>
            </a:r>
            <a:r>
              <a:rPr b="1" lang="en-US" sz="1600">
                <a:solidFill>
                  <a:srgbClr val="FF0000"/>
                </a:solidFill>
              </a:rPr>
              <a:t>ufw allow 22/tcp </a:t>
            </a:r>
            <a:r>
              <a:rPr lang="en-US" sz="1600"/>
              <a:t>명령으로 방화벽 열기, SSH의 22번 포트 허용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</a:t>
            </a:r>
            <a:endParaRPr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rPr lang="en-US" sz="1600"/>
              <a:t>   2-4 </a:t>
            </a:r>
            <a:r>
              <a:rPr b="1" lang="en-US" sz="1600">
                <a:solidFill>
                  <a:srgbClr val="FF0000"/>
                </a:solidFill>
              </a:rPr>
              <a:t>ifconfig ens32 </a:t>
            </a:r>
            <a:r>
              <a:rPr lang="en-US" sz="1600"/>
              <a:t>명령으로 Server의 IP 주소 확인</a:t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0" lvl="0" marL="93662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1600"/>
          </a:p>
          <a:p>
            <a:pPr indent="-227330" lvl="0" marL="436562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sz="1400"/>
          </a:p>
        </p:txBody>
      </p:sp>
      <p:pic>
        <p:nvPicPr>
          <p:cNvPr id="119" name="Google Shape;1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461" y="1268760"/>
            <a:ext cx="7009524" cy="1361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583" y="3351605"/>
            <a:ext cx="7009524" cy="227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2012-07-23T02:34:37Z</dcterms:created>
  <dc:creator>한빛아카데미(주)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