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b="1" baseline="0" dirty="0"/>
            <a:t>Data Cleaning &amp; Preparation: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 baseline="0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 baseline="0"/>
        </a:p>
      </dgm:t>
    </dgm:pt>
    <dgm:pt modelId="{E4E9F0D0-FF23-4B59-9B97-973BCBE5DC65}">
      <dgm:prSet phldrT="[Text]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endParaRPr lang="en-US" b="1" baseline="0" dirty="0"/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 baseline="0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 baseline="0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b="1" baseline="0" dirty="0"/>
            <a:t>Analysis Approach: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 baseline="0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 baseline="0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b="1" baseline="0" dirty="0"/>
            <a:t>Calculated accidents per aircraft model/make.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 baseline="0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 baseline="0"/>
        </a:p>
      </dgm:t>
    </dgm:pt>
    <dgm:pt modelId="{3A9B5D84-CB00-4BC9-ADB2-5CF832F36763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1" baseline="0" dirty="0"/>
            <a:t>Fleet Selection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 baseline="0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 baseline="0"/>
        </a:p>
      </dgm:t>
    </dgm:pt>
    <dgm:pt modelId="{9243E1D5-04C9-4919-94AC-513F810F55C9}">
      <dgm:prSet/>
      <dgm:spPr/>
      <dgm:t>
        <a:bodyPr/>
        <a:lstStyle/>
        <a:p>
          <a:endParaRPr lang="en-US" b="1" baseline="0" dirty="0"/>
        </a:p>
      </dgm:t>
    </dgm:pt>
    <dgm:pt modelId="{43ED802D-A724-4C81-9A00-6E3B1217D7E6}" type="parTrans" cxnId="{A72CA67D-3123-47E7-8000-60BDF089F6AA}">
      <dgm:prSet/>
      <dgm:spPr/>
      <dgm:t>
        <a:bodyPr/>
        <a:lstStyle/>
        <a:p>
          <a:endParaRPr lang="en-US" baseline="0"/>
        </a:p>
      </dgm:t>
    </dgm:pt>
    <dgm:pt modelId="{B350B106-C7CD-4D93-8781-1F540825EA2A}" type="sibTrans" cxnId="{A72CA67D-3123-47E7-8000-60BDF089F6AA}">
      <dgm:prSet/>
      <dgm:spPr/>
      <dgm:t>
        <a:bodyPr/>
        <a:lstStyle/>
        <a:p>
          <a:endParaRPr lang="en-US" baseline="0"/>
        </a:p>
      </dgm:t>
    </dgm:pt>
    <dgm:pt modelId="{F0017317-C534-4B20-896E-F620CF375C8B}">
      <dgm:prSet/>
      <dgm:spPr/>
      <dgm:t>
        <a:bodyPr/>
        <a:lstStyle/>
        <a:p>
          <a:r>
            <a:rPr lang="en-US" b="1" baseline="0" dirty="0"/>
            <a:t>Compared fatality rates by manufacturer and engine type.</a:t>
          </a:r>
        </a:p>
      </dgm:t>
    </dgm:pt>
    <dgm:pt modelId="{FA0A11A2-0C47-4D70-B1EF-D443D33C2454}" type="parTrans" cxnId="{6AB452EE-380A-44CA-8D22-2228C08F39F3}">
      <dgm:prSet/>
      <dgm:spPr/>
      <dgm:t>
        <a:bodyPr/>
        <a:lstStyle/>
        <a:p>
          <a:endParaRPr lang="en-US" baseline="0"/>
        </a:p>
      </dgm:t>
    </dgm:pt>
    <dgm:pt modelId="{76717836-6EFA-4055-9823-2D6806F44648}" type="sibTrans" cxnId="{6AB452EE-380A-44CA-8D22-2228C08F39F3}">
      <dgm:prSet/>
      <dgm:spPr/>
      <dgm:t>
        <a:bodyPr/>
        <a:lstStyle/>
        <a:p>
          <a:endParaRPr lang="en-US" baseline="0"/>
        </a:p>
      </dgm:t>
    </dgm:pt>
    <dgm:pt modelId="{7F62D6E5-178A-4681-AE7B-5C5D9AE5FAAA}">
      <dgm:prSet/>
      <dgm:spPr/>
      <dgm:t>
        <a:bodyPr/>
        <a:lstStyle/>
        <a:p>
          <a:endParaRPr lang="en-US" b="1" baseline="0" dirty="0"/>
        </a:p>
      </dgm:t>
    </dgm:pt>
    <dgm:pt modelId="{B94E12EC-A192-498E-A61E-EA7EAB583ED8}" type="parTrans" cxnId="{9F17849A-699D-4C65-BB8A-470E2E847C18}">
      <dgm:prSet/>
      <dgm:spPr/>
      <dgm:t>
        <a:bodyPr/>
        <a:lstStyle/>
        <a:p>
          <a:endParaRPr lang="en-US" baseline="0"/>
        </a:p>
      </dgm:t>
    </dgm:pt>
    <dgm:pt modelId="{80939F4D-4543-4806-8F18-CA5384678D4E}" type="sibTrans" cxnId="{9F17849A-699D-4C65-BB8A-470E2E847C18}">
      <dgm:prSet/>
      <dgm:spPr/>
      <dgm:t>
        <a:bodyPr/>
        <a:lstStyle/>
        <a:p>
          <a:endParaRPr lang="en-US" baseline="0"/>
        </a:p>
      </dgm:t>
    </dgm:pt>
    <dgm:pt modelId="{FB9A00D7-36DE-497F-B221-4090E63B7B25}">
      <dgm:prSet/>
      <dgm:spPr/>
      <dgm:t>
        <a:bodyPr/>
        <a:lstStyle/>
        <a:p>
          <a:r>
            <a:rPr lang="en-US" b="1" baseline="0" dirty="0"/>
            <a:t>Evaluated weather impact on </a:t>
          </a:r>
          <a:r>
            <a:rPr lang="en-US" b="1" baseline="0"/>
            <a:t>accident severity.</a:t>
          </a:r>
          <a:endParaRPr lang="en-US" b="1" baseline="0" dirty="0"/>
        </a:p>
      </dgm:t>
    </dgm:pt>
    <dgm:pt modelId="{11795BC9-B7E7-46A5-9ADD-A6F7D424E820}" type="parTrans" cxnId="{7B24E332-DBE7-4643-849E-0E3AA3C955EE}">
      <dgm:prSet/>
      <dgm:spPr/>
      <dgm:t>
        <a:bodyPr/>
        <a:lstStyle/>
        <a:p>
          <a:endParaRPr lang="en-US" baseline="0"/>
        </a:p>
      </dgm:t>
    </dgm:pt>
    <dgm:pt modelId="{331C13E9-8D35-4A1E-8804-F1B71D151E08}" type="sibTrans" cxnId="{7B24E332-DBE7-4643-849E-0E3AA3C955EE}">
      <dgm:prSet/>
      <dgm:spPr/>
      <dgm:t>
        <a:bodyPr/>
        <a:lstStyle/>
        <a:p>
          <a:endParaRPr lang="en-US" baseline="0"/>
        </a:p>
      </dgm:t>
    </dgm:pt>
    <dgm:pt modelId="{67C62524-0B6D-4B69-90E7-F8B29B824F4A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1" baseline="0" dirty="0"/>
            <a:t>Removed irrelevant columns</a:t>
          </a:r>
        </a:p>
      </dgm:t>
    </dgm:pt>
    <dgm:pt modelId="{45FE14E7-803D-484E-99F2-B3788440559B}" type="parTrans" cxnId="{42858194-42C6-4A2C-BDF6-AD1D7552FDC5}">
      <dgm:prSet/>
      <dgm:spPr/>
      <dgm:t>
        <a:bodyPr/>
        <a:lstStyle/>
        <a:p>
          <a:endParaRPr lang="en-US" baseline="0"/>
        </a:p>
      </dgm:t>
    </dgm:pt>
    <dgm:pt modelId="{3D41B3BD-03D6-4856-A250-BB40A0B220E9}" type="sibTrans" cxnId="{42858194-42C6-4A2C-BDF6-AD1D7552FDC5}">
      <dgm:prSet/>
      <dgm:spPr/>
      <dgm:t>
        <a:bodyPr/>
        <a:lstStyle/>
        <a:p>
          <a:endParaRPr lang="en-US" baseline="0"/>
        </a:p>
      </dgm:t>
    </dgm:pt>
    <dgm:pt modelId="{6F7686DE-778C-414A-9638-38E80FBC325B}">
      <dgm:prSet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endParaRPr lang="en-US" b="1" baseline="0" dirty="0"/>
        </a:p>
      </dgm:t>
    </dgm:pt>
    <dgm:pt modelId="{AEC328E3-9865-42F2-857A-410EDFB4506C}" type="parTrans" cxnId="{AB101C5E-0A84-443C-8F08-292A8A66EEC6}">
      <dgm:prSet/>
      <dgm:spPr/>
      <dgm:t>
        <a:bodyPr/>
        <a:lstStyle/>
        <a:p>
          <a:endParaRPr lang="en-US" baseline="0"/>
        </a:p>
      </dgm:t>
    </dgm:pt>
    <dgm:pt modelId="{3B34EA9F-0080-45D8-8D8E-EA3A78026729}" type="sibTrans" cxnId="{AB101C5E-0A84-443C-8F08-292A8A66EEC6}">
      <dgm:prSet/>
      <dgm:spPr/>
      <dgm:t>
        <a:bodyPr/>
        <a:lstStyle/>
        <a:p>
          <a:endParaRPr lang="en-US" baseline="0"/>
        </a:p>
      </dgm:t>
    </dgm:pt>
    <dgm:pt modelId="{6394A1C8-D82F-4C43-B8D2-BDC48E81E2E1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US" b="1" baseline="0" dirty="0"/>
        </a:p>
        <a:p>
          <a:pPr algn="l">
            <a:buFont typeface="Arial" panose="020B0604020202020204" pitchFamily="34" charset="0"/>
            <a:buChar char="•"/>
          </a:pPr>
          <a:r>
            <a:rPr lang="en-US" b="1" baseline="0" dirty="0"/>
            <a:t>Handled missing values</a:t>
          </a:r>
        </a:p>
      </dgm:t>
    </dgm:pt>
    <dgm:pt modelId="{6290C251-A820-4255-99D7-FD7D14DEBB96}" type="parTrans" cxnId="{A19B44A9-79DB-46E0-8D3C-3973F605562B}">
      <dgm:prSet/>
      <dgm:spPr/>
      <dgm:t>
        <a:bodyPr/>
        <a:lstStyle/>
        <a:p>
          <a:endParaRPr lang="en-US" baseline="0"/>
        </a:p>
      </dgm:t>
    </dgm:pt>
    <dgm:pt modelId="{7BB69942-9DD0-4461-8D91-52C35FE0D919}" type="sibTrans" cxnId="{A19B44A9-79DB-46E0-8D3C-3973F605562B}">
      <dgm:prSet/>
      <dgm:spPr/>
      <dgm:t>
        <a:bodyPr/>
        <a:lstStyle/>
        <a:p>
          <a:endParaRPr lang="en-US" baseline="0"/>
        </a:p>
      </dgm:t>
    </dgm:pt>
    <dgm:pt modelId="{58534024-1C3A-4A71-8FA3-74D03779D672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US" b="1" baseline="0" dirty="0"/>
        </a:p>
        <a:p>
          <a:pPr algn="l">
            <a:buFont typeface="Arial" panose="020B0604020202020204" pitchFamily="34" charset="0"/>
            <a:buChar char="•"/>
          </a:pPr>
          <a:r>
            <a:rPr lang="en-US" b="1" baseline="0" dirty="0"/>
            <a:t>Standardized manufacturer names</a:t>
          </a:r>
        </a:p>
      </dgm:t>
    </dgm:pt>
    <dgm:pt modelId="{6F09795F-CF33-4091-A894-006F63C229BF}" type="parTrans" cxnId="{82CCF51D-62D5-4A47-B81B-FA6E42BEE50A}">
      <dgm:prSet/>
      <dgm:spPr/>
      <dgm:t>
        <a:bodyPr/>
        <a:lstStyle/>
        <a:p>
          <a:endParaRPr lang="en-US" baseline="0"/>
        </a:p>
      </dgm:t>
    </dgm:pt>
    <dgm:pt modelId="{863FFB80-54DA-43A7-A04B-F34495DDAD7B}" type="sibTrans" cxnId="{82CCF51D-62D5-4A47-B81B-FA6E42BEE50A}">
      <dgm:prSet/>
      <dgm:spPr/>
      <dgm:t>
        <a:bodyPr/>
        <a:lstStyle/>
        <a:p>
          <a:endParaRPr lang="en-US" baseline="0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b="1" baseline="0" dirty="0"/>
            <a:t>Recommendations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 baseline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 baseline="0"/>
        </a:p>
      </dgm:t>
    </dgm:pt>
    <dgm:pt modelId="{4E0974D1-51C5-4A05-9994-031A11C869D7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1" baseline="0" dirty="0"/>
            <a:t>Operational Guidelines</a:t>
          </a:r>
        </a:p>
      </dgm:t>
    </dgm:pt>
    <dgm:pt modelId="{F6EF3010-01CA-49F2-A621-A6479773177E}" type="parTrans" cxnId="{8C25BD2F-70DD-4163-A7C1-35077233F883}">
      <dgm:prSet/>
      <dgm:spPr/>
      <dgm:t>
        <a:bodyPr/>
        <a:lstStyle/>
        <a:p>
          <a:endParaRPr lang="en-US"/>
        </a:p>
      </dgm:t>
    </dgm:pt>
    <dgm:pt modelId="{E2058CF6-6394-4E1C-90F1-F81435593B75}" type="sibTrans" cxnId="{8C25BD2F-70DD-4163-A7C1-35077233F883}">
      <dgm:prSet/>
      <dgm:spPr/>
      <dgm:t>
        <a:bodyPr/>
        <a:lstStyle/>
        <a:p>
          <a:endParaRPr lang="en-US"/>
        </a:p>
      </dgm:t>
    </dgm:pt>
    <dgm:pt modelId="{3870EB19-7F90-466C-90BA-D575663F4F46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1" baseline="0" dirty="0"/>
            <a:t>Future Steps</a:t>
          </a:r>
        </a:p>
        <a:p>
          <a:pPr algn="ctr">
            <a:buNone/>
          </a:pPr>
          <a:endParaRPr lang="en-US" b="1" baseline="0" dirty="0"/>
        </a:p>
      </dgm:t>
    </dgm:pt>
    <dgm:pt modelId="{98BC083A-16BA-427A-9D15-6DFD3C1852C5}" type="parTrans" cxnId="{ACC3629D-90FE-4DBD-9AB4-107710249205}">
      <dgm:prSet/>
      <dgm:spPr/>
      <dgm:t>
        <a:bodyPr/>
        <a:lstStyle/>
        <a:p>
          <a:endParaRPr lang="en-US"/>
        </a:p>
      </dgm:t>
    </dgm:pt>
    <dgm:pt modelId="{3EFD1ABA-4C7A-4E9D-B8D2-9A4720B1CF1E}" type="sibTrans" cxnId="{ACC3629D-90FE-4DBD-9AB4-107710249205}">
      <dgm:prSet/>
      <dgm:spPr/>
      <dgm:t>
        <a:bodyPr/>
        <a:lstStyle/>
        <a:p>
          <a:endParaRPr lang="en-US"/>
        </a:p>
      </dgm:t>
    </dgm:pt>
    <dgm:pt modelId="{9AEC0210-88CF-4956-A73E-2395F7BF027B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US" b="1" baseline="0" dirty="0"/>
        </a:p>
      </dgm:t>
    </dgm:pt>
    <dgm:pt modelId="{29185BF4-E21C-4772-9070-2C017B3DF668}" type="parTrans" cxnId="{88B8789B-9089-4BE4-A1EF-8E1A452B1E0E}">
      <dgm:prSet/>
      <dgm:spPr/>
      <dgm:t>
        <a:bodyPr/>
        <a:lstStyle/>
        <a:p>
          <a:endParaRPr lang="en-US"/>
        </a:p>
      </dgm:t>
    </dgm:pt>
    <dgm:pt modelId="{032599ED-C916-4C09-B72F-EB6A703CE077}" type="sibTrans" cxnId="{88B8789B-9089-4BE4-A1EF-8E1A452B1E0E}">
      <dgm:prSet/>
      <dgm:spPr/>
      <dgm:t>
        <a:bodyPr/>
        <a:lstStyle/>
        <a:p>
          <a:endParaRPr lang="en-US"/>
        </a:p>
      </dgm:t>
    </dgm:pt>
    <dgm:pt modelId="{CF499DE7-3934-4AEB-A98B-4E3F4A532E1F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US" b="1" baseline="0" dirty="0"/>
        </a:p>
      </dgm:t>
    </dgm:pt>
    <dgm:pt modelId="{626736C1-FCCB-4F8F-80B9-CF7147398459}" type="parTrans" cxnId="{8E62B8F7-DECF-4BA6-96D9-A80BD110621A}">
      <dgm:prSet/>
      <dgm:spPr/>
      <dgm:t>
        <a:bodyPr/>
        <a:lstStyle/>
        <a:p>
          <a:endParaRPr lang="en-US"/>
        </a:p>
      </dgm:t>
    </dgm:pt>
    <dgm:pt modelId="{AFEA8E9A-55B8-4F38-AECC-DB080C0D18D7}" type="sibTrans" cxnId="{8E62B8F7-DECF-4BA6-96D9-A80BD110621A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B6C76011-BB1C-4AB4-8024-D7E4B7E4AAC3}" type="presOf" srcId="{67C62524-0B6D-4B69-90E7-F8B29B824F4A}" destId="{610B5FFC-C0C9-444C-9F7A-14D1B54F604D}" srcOrd="0" destOrd="1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82CCF51D-62D5-4A47-B81B-FA6E42BEE50A}" srcId="{A6406C01-7E83-4650-8EF5-394419DCB348}" destId="{58534024-1C3A-4A71-8FA3-74D03779D672}" srcOrd="3" destOrd="0" parTransId="{6F09795F-CF33-4091-A894-006F63C229BF}" sibTransId="{863FFB80-54DA-43A7-A04B-F34495DDAD7B}"/>
    <dgm:cxn modelId="{9D45801E-57D2-4487-ACBE-B20ABE0E0FF5}" type="presOf" srcId="{4E0974D1-51C5-4A05-9994-031A11C869D7}" destId="{F0925EF4-86E2-4748-BA70-94AAF55AB064}" srcOrd="1" destOrd="2" presId="urn:microsoft.com/office/officeart/2005/8/layout/hProcess6"/>
    <dgm:cxn modelId="{7091F827-B852-4879-8164-AC2D1377AEC6}" type="presOf" srcId="{9243E1D5-04C9-4919-94AC-513F810F55C9}" destId="{00D2DC2C-7CA2-4A4B-B66D-3DDCAB7DC8E9}" srcOrd="0" destOrd="1" presId="urn:microsoft.com/office/officeart/2005/8/layout/hProcess6"/>
    <dgm:cxn modelId="{8C25BD2F-70DD-4163-A7C1-35077233F883}" srcId="{50706FFE-8A00-485D-9FF7-8D310692C602}" destId="{4E0974D1-51C5-4A05-9994-031A11C869D7}" srcOrd="2" destOrd="0" parTransId="{F6EF3010-01CA-49F2-A621-A6479773177E}" sibTransId="{E2058CF6-6394-4E1C-90F1-F81435593B75}"/>
    <dgm:cxn modelId="{7B24E332-DBE7-4643-849E-0E3AA3C955EE}" srcId="{5D952622-A79E-41E4-BBC2-6212DEFFA91C}" destId="{FB9A00D7-36DE-497F-B221-4090E63B7B25}" srcOrd="4" destOrd="0" parTransId="{11795BC9-B7E7-46A5-9ADD-A6F7D424E820}" sibTransId="{331C13E9-8D35-4A1E-8804-F1B71D151E08}"/>
    <dgm:cxn modelId="{9052CD38-99A5-46EA-8B57-936797C74FD6}" type="presOf" srcId="{9243E1D5-04C9-4919-94AC-513F810F55C9}" destId="{072FB640-0A28-40E8-9C0C-86BAF45C6EF0}" srcOrd="1" destOrd="1" presId="urn:microsoft.com/office/officeart/2005/8/layout/hProcess6"/>
    <dgm:cxn modelId="{8412F540-AE97-4625-8143-C64D27394BC0}" type="presOf" srcId="{6F7686DE-778C-414A-9638-38E80FBC325B}" destId="{FB705FC1-639E-4064-8E9A-A79870DE5273}" srcOrd="1" destOrd="4" presId="urn:microsoft.com/office/officeart/2005/8/layout/hProcess6"/>
    <dgm:cxn modelId="{AB101C5E-0A84-443C-8F08-292A8A66EEC6}" srcId="{A6406C01-7E83-4650-8EF5-394419DCB348}" destId="{6F7686DE-778C-414A-9638-38E80FBC325B}" srcOrd="4" destOrd="0" parTransId="{AEC328E3-9865-42F2-857A-410EDFB4506C}" sibTransId="{3B34EA9F-0080-45D8-8D8E-EA3A78026729}"/>
    <dgm:cxn modelId="{C2F86161-FBC6-4152-89B1-C03AE33242A3}" type="presOf" srcId="{6394A1C8-D82F-4C43-B8D2-BDC48E81E2E1}" destId="{FB705FC1-639E-4064-8E9A-A79870DE5273}" srcOrd="1" destOrd="2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A6CADE6B-30C0-42CA-90D0-EB597DE9B38E}" type="presOf" srcId="{4E0974D1-51C5-4A05-9994-031A11C869D7}" destId="{4BF699B1-BE15-42D1-9784-AA33CF29870E}" srcOrd="0" destOrd="2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E7B35C70-F4A6-421A-BD70-72B5E8298D3D}" type="presOf" srcId="{F0017317-C534-4B20-896E-F620CF375C8B}" destId="{00D2DC2C-7CA2-4A4B-B66D-3DDCAB7DC8E9}" srcOrd="0" destOrd="2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1DAFF17B-6AB4-47F9-A3FC-D1EFC0BE83F5}" type="presOf" srcId="{9AEC0210-88CF-4956-A73E-2395F7BF027B}" destId="{F0925EF4-86E2-4748-BA70-94AAF55AB064}" srcOrd="1" destOrd="1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A72CA67D-3123-47E7-8000-60BDF089F6AA}" srcId="{5D952622-A79E-41E4-BBC2-6212DEFFA91C}" destId="{9243E1D5-04C9-4919-94AC-513F810F55C9}" srcOrd="1" destOrd="0" parTransId="{43ED802D-A724-4C81-9A00-6E3B1217D7E6}" sibTransId="{B350B106-C7CD-4D93-8781-1F540825EA2A}"/>
    <dgm:cxn modelId="{A6BE4784-970A-4E55-B485-D42BE620CB13}" type="presOf" srcId="{FB9A00D7-36DE-497F-B221-4090E63B7B25}" destId="{00D2DC2C-7CA2-4A4B-B66D-3DDCAB7DC8E9}" srcOrd="0" destOrd="4" presId="urn:microsoft.com/office/officeart/2005/8/layout/hProcess6"/>
    <dgm:cxn modelId="{79DA0E88-FAAA-4A83-8EDC-BABA37DBFE32}" type="presOf" srcId="{3870EB19-7F90-466C-90BA-D575663F4F46}" destId="{F0925EF4-86E2-4748-BA70-94AAF55AB064}" srcOrd="1" destOrd="4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A5605792-49EE-4629-81B5-BBF2423EE6A3}" type="presOf" srcId="{67C62524-0B6D-4B69-90E7-F8B29B824F4A}" destId="{FB705FC1-639E-4064-8E9A-A79870DE5273}" srcOrd="1" destOrd="1" presId="urn:microsoft.com/office/officeart/2005/8/layout/hProcess6"/>
    <dgm:cxn modelId="{42858194-42C6-4A2C-BDF6-AD1D7552FDC5}" srcId="{A6406C01-7E83-4650-8EF5-394419DCB348}" destId="{67C62524-0B6D-4B69-90E7-F8B29B824F4A}" srcOrd="1" destOrd="0" parTransId="{45FE14E7-803D-484E-99F2-B3788440559B}" sibTransId="{3D41B3BD-03D6-4856-A250-BB40A0B220E9}"/>
    <dgm:cxn modelId="{922E8796-FB10-4EF3-BA8D-74CA44E54872}" type="presOf" srcId="{FB9A00D7-36DE-497F-B221-4090E63B7B25}" destId="{072FB640-0A28-40E8-9C0C-86BAF45C6EF0}" srcOrd="1" destOrd="4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191A4A97-8EDF-4D73-A59C-CF8C6BD2AF79}" type="presOf" srcId="{9AEC0210-88CF-4956-A73E-2395F7BF027B}" destId="{4BF699B1-BE15-42D1-9784-AA33CF29870E}" srcOrd="0" destOrd="1" presId="urn:microsoft.com/office/officeart/2005/8/layout/hProcess6"/>
    <dgm:cxn modelId="{71A0BC98-8835-42BF-B03C-C183009BFA99}" type="presOf" srcId="{6394A1C8-D82F-4C43-B8D2-BDC48E81E2E1}" destId="{610B5FFC-C0C9-444C-9F7A-14D1B54F604D}" srcOrd="0" destOrd="2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9F17849A-699D-4C65-BB8A-470E2E847C18}" srcId="{5D952622-A79E-41E4-BBC2-6212DEFFA91C}" destId="{7F62D6E5-178A-4681-AE7B-5C5D9AE5FAAA}" srcOrd="3" destOrd="0" parTransId="{B94E12EC-A192-498E-A61E-EA7EAB583ED8}" sibTransId="{80939F4D-4543-4806-8F18-CA5384678D4E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B6A549B-2898-4259-AD36-09316049B59D}" type="presOf" srcId="{7F62D6E5-178A-4681-AE7B-5C5D9AE5FAAA}" destId="{072FB640-0A28-40E8-9C0C-86BAF45C6EF0}" srcOrd="1" destOrd="3" presId="urn:microsoft.com/office/officeart/2005/8/layout/hProcess6"/>
    <dgm:cxn modelId="{88B8789B-9089-4BE4-A1EF-8E1A452B1E0E}" srcId="{50706FFE-8A00-485D-9FF7-8D310692C602}" destId="{9AEC0210-88CF-4956-A73E-2395F7BF027B}" srcOrd="1" destOrd="0" parTransId="{29185BF4-E21C-4772-9070-2C017B3DF668}" sibTransId="{032599ED-C916-4C09-B72F-EB6A703CE077}"/>
    <dgm:cxn modelId="{ACC3629D-90FE-4DBD-9AB4-107710249205}" srcId="{50706FFE-8A00-485D-9FF7-8D310692C602}" destId="{3870EB19-7F90-466C-90BA-D575663F4F46}" srcOrd="4" destOrd="0" parTransId="{98BC083A-16BA-427A-9D15-6DFD3C1852C5}" sibTransId="{3EFD1ABA-4C7A-4E9D-B8D2-9A4720B1CF1E}"/>
    <dgm:cxn modelId="{D190A0A2-454F-40A7-A293-725B47C6A34A}" type="presOf" srcId="{CF499DE7-3934-4AEB-A98B-4E3F4A532E1F}" destId="{F0925EF4-86E2-4748-BA70-94AAF55AB064}" srcOrd="1" destOrd="3" presId="urn:microsoft.com/office/officeart/2005/8/layout/hProcess6"/>
    <dgm:cxn modelId="{B4B29CA5-2BCD-4D28-A814-3BFDD2BD7286}" type="presOf" srcId="{CF499DE7-3934-4AEB-A98B-4E3F4A532E1F}" destId="{4BF699B1-BE15-42D1-9784-AA33CF29870E}" srcOrd="0" destOrd="3" presId="urn:microsoft.com/office/officeart/2005/8/layout/hProcess6"/>
    <dgm:cxn modelId="{87129DA6-1A15-40FD-9AF2-66955E5E6417}" type="presOf" srcId="{7F62D6E5-178A-4681-AE7B-5C5D9AE5FAAA}" destId="{00D2DC2C-7CA2-4A4B-B66D-3DDCAB7DC8E9}" srcOrd="0" destOrd="3" presId="urn:microsoft.com/office/officeart/2005/8/layout/hProcess6"/>
    <dgm:cxn modelId="{00747AA8-344A-4A58-894D-BEF33B72A52A}" type="presOf" srcId="{F0017317-C534-4B20-896E-F620CF375C8B}" destId="{072FB640-0A28-40E8-9C0C-86BAF45C6EF0}" srcOrd="1" destOrd="2" presId="urn:microsoft.com/office/officeart/2005/8/layout/hProcess6"/>
    <dgm:cxn modelId="{A19B44A9-79DB-46E0-8D3C-3973F605562B}" srcId="{A6406C01-7E83-4650-8EF5-394419DCB348}" destId="{6394A1C8-D82F-4C43-B8D2-BDC48E81E2E1}" srcOrd="2" destOrd="0" parTransId="{6290C251-A820-4255-99D7-FD7D14DEBB96}" sibTransId="{7BB69942-9DD0-4461-8D91-52C35FE0D91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CB4E4AC0-E2DF-4800-8BF3-8BBB9008B320}" type="presOf" srcId="{58534024-1C3A-4A71-8FA3-74D03779D672}" destId="{610B5FFC-C0C9-444C-9F7A-14D1B54F604D}" srcOrd="0" destOrd="3" presId="urn:microsoft.com/office/officeart/2005/8/layout/hProcess6"/>
    <dgm:cxn modelId="{82E16CCC-3356-4A78-B29E-B759B5390B11}" type="presOf" srcId="{6F7686DE-778C-414A-9638-38E80FBC325B}" destId="{610B5FFC-C0C9-444C-9F7A-14D1B54F604D}" srcOrd="0" destOrd="4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477D96D0-63E8-4033-8F0F-1A4767C455C7}" type="presOf" srcId="{58534024-1C3A-4A71-8FA3-74D03779D672}" destId="{FB705FC1-639E-4064-8E9A-A79870DE5273}" srcOrd="1" destOrd="3" presId="urn:microsoft.com/office/officeart/2005/8/layout/hProcess6"/>
    <dgm:cxn modelId="{6AB452EE-380A-44CA-8D22-2228C08F39F3}" srcId="{5D952622-A79E-41E4-BBC2-6212DEFFA91C}" destId="{F0017317-C534-4B20-896E-F620CF375C8B}" srcOrd="2" destOrd="0" parTransId="{FA0A11A2-0C47-4D70-B1EF-D443D33C2454}" sibTransId="{76717836-6EFA-4055-9823-2D6806F44648}"/>
    <dgm:cxn modelId="{A6E39CEE-76E9-4071-96F1-84577678627E}" type="presOf" srcId="{3870EB19-7F90-466C-90BA-D575663F4F46}" destId="{4BF699B1-BE15-42D1-9784-AA33CF29870E}" srcOrd="0" destOrd="4" presId="urn:microsoft.com/office/officeart/2005/8/layout/hProcess6"/>
    <dgm:cxn modelId="{8E62B8F7-DECF-4BA6-96D9-A80BD110621A}" srcId="{50706FFE-8A00-485D-9FF7-8D310692C602}" destId="{CF499DE7-3934-4AEB-A98B-4E3F4A532E1F}" srcOrd="3" destOrd="0" parTransId="{626736C1-FCCB-4F8F-80B9-CF7147398459}" sibTransId="{AFEA8E9A-55B8-4F38-AECC-DB080C0D18D7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900" b="1" kern="1200" baseline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b="1" kern="1200" baseline="0" dirty="0"/>
            <a:t>Removed irrelevant columns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900" b="1" kern="1200" baseline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b="1" kern="1200" baseline="0" dirty="0"/>
            <a:t>Handled missing values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900" b="1" kern="1200" baseline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b="1" kern="1200" baseline="0" dirty="0"/>
            <a:t>Standardized manufacturer names</a:t>
          </a: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900" b="1" kern="1200" baseline="0" dirty="0"/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baseline="0" dirty="0"/>
            <a:t>Data Cleaning &amp; Preparation: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baseline="0" dirty="0"/>
            <a:t>Calculated accidents per aircraft model/make.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b="1" kern="1200" baseline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baseline="0" dirty="0"/>
            <a:t>Compared fatality rates by manufacturer and engine type.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b="1" kern="1200" baseline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baseline="0" dirty="0"/>
            <a:t>Evaluated weather impact on </a:t>
          </a:r>
          <a:r>
            <a:rPr lang="en-US" sz="900" b="1" kern="1200" baseline="0"/>
            <a:t>accident severity.</a:t>
          </a:r>
          <a:endParaRPr lang="en-US" sz="900" b="1" kern="1200" baseline="0" dirty="0"/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baseline="0" dirty="0"/>
            <a:t>Analysis Approach: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b="1" kern="1200" baseline="0" dirty="0"/>
            <a:t>Fleet Selection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900" b="1" kern="1200" baseline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b="1" kern="1200" baseline="0" dirty="0"/>
            <a:t>Operational Guidelines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900" b="1" kern="1200" baseline="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900" b="1" kern="1200" baseline="0" dirty="0"/>
            <a:t>Future Steps</a:t>
          </a: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b="1" kern="1200" baseline="0" dirty="0"/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baseline="0" dirty="0"/>
            <a:t>Recommendations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4/29/2025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Aviation Safety Analysis: Identifying the Safest Aircraft for Commercial &amp; Private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DeepSeek-CJK-patch"/>
              </a:rPr>
              <a:t>Data-Driven Insights for Fleet Acquisition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09559" y="576072"/>
            <a:ext cx="3848244" cy="1718554"/>
          </a:xfrm>
        </p:spPr>
        <p:txBody>
          <a:bodyPr>
            <a:normAutofit/>
          </a:bodyPr>
          <a:lstStyle/>
          <a:p>
            <a:r>
              <a:rPr lang="en-US" sz="2400" dirty="0"/>
              <a:t>Key Finding 1: Safest Aircraft Models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021704" y="3140015"/>
            <a:ext cx="3736099" cy="349369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Top 3 Safest Models (Lowest Accidents per Aircraft):</a:t>
            </a:r>
          </a:p>
          <a:p>
            <a:r>
              <a:rPr lang="en-US" dirty="0"/>
              <a:t>Cessna 172 (Reciprocating engine)</a:t>
            </a:r>
          </a:p>
          <a:p>
            <a:r>
              <a:rPr lang="en-US" dirty="0"/>
              <a:t>Accident rate: 0.02 per aircraft</a:t>
            </a:r>
          </a:p>
          <a:p>
            <a:r>
              <a:rPr lang="en-US" dirty="0"/>
              <a:t>Dominates general aviation (43% of top 100 safest flights).</a:t>
            </a:r>
          </a:p>
          <a:p>
            <a:r>
              <a:rPr lang="en-US" dirty="0"/>
              <a:t>Piper PA-28</a:t>
            </a:r>
          </a:p>
          <a:p>
            <a:r>
              <a:rPr lang="en-US" dirty="0"/>
              <a:t>Beechcraft Bonanza</a:t>
            </a:r>
          </a:p>
          <a:p>
            <a:r>
              <a:rPr lang="en-US" dirty="0"/>
              <a:t>Why Cessna?</a:t>
            </a:r>
          </a:p>
          <a:p>
            <a:r>
              <a:rPr lang="en-US" dirty="0"/>
              <a:t>High-volume usage with proven safety.</a:t>
            </a:r>
          </a:p>
          <a:p>
            <a:r>
              <a:rPr lang="en-US" dirty="0"/>
              <a:t>Simple design, predictable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Objective:</a:t>
            </a:r>
          </a:p>
          <a:p>
            <a:pPr lvl="1"/>
            <a:r>
              <a:rPr lang="en-US" sz="1200" b="1" dirty="0"/>
              <a:t>Advise the new head of aviation department on the safest aircraft models to purchase for new aviation ventures based on NTSB Aviation Accident Database .</a:t>
            </a:r>
          </a:p>
          <a:p>
            <a:endParaRPr lang="en-US" sz="1200" b="1" dirty="0"/>
          </a:p>
          <a:p>
            <a:pPr marL="0" indent="0">
              <a:buNone/>
            </a:pPr>
            <a:r>
              <a:rPr lang="en-US" sz="1400" b="1" u="sng" dirty="0"/>
              <a:t>Key Questions:</a:t>
            </a:r>
            <a:endParaRPr lang="en-US" sz="1200" b="1" dirty="0"/>
          </a:p>
          <a:p>
            <a:pPr lvl="1"/>
            <a:r>
              <a:rPr lang="en-US" sz="1200" b="1" dirty="0"/>
              <a:t>Which aircraft models have the lowest accident rates?</a:t>
            </a:r>
          </a:p>
          <a:p>
            <a:endParaRPr lang="en-US" sz="1200" b="1" dirty="0"/>
          </a:p>
          <a:p>
            <a:pPr lvl="1"/>
            <a:r>
              <a:rPr lang="en-US" sz="1200" b="1" dirty="0"/>
              <a:t>Do specific features (engine type, manufacturer) reduce risk?</a:t>
            </a:r>
          </a:p>
          <a:p>
            <a:endParaRPr lang="en-US" sz="1200" b="1" dirty="0"/>
          </a:p>
          <a:p>
            <a:pPr lvl="1"/>
            <a:r>
              <a:rPr lang="en-US" sz="1200" b="1" dirty="0"/>
              <a:t>How do external factors (e.g., weather) impact safety?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9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6702625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Methodology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232246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31</TotalTime>
  <Words>261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DeepSeek-CJK-patch</vt:lpstr>
      <vt:lpstr>Diamond Grid 16x9</vt:lpstr>
      <vt:lpstr>Aviation Safety Analysis: Identifying the Safest Aircraft for Commercial &amp; Private Operations</vt:lpstr>
      <vt:lpstr>Project Overview</vt:lpstr>
      <vt:lpstr>Title and content layout with chart</vt:lpstr>
      <vt:lpstr>Two content layout with table</vt:lpstr>
      <vt:lpstr> Methodology</vt:lpstr>
      <vt:lpstr>Add a Slide Title - 1</vt:lpstr>
      <vt:lpstr>Add a Slide Title - 2</vt:lpstr>
      <vt:lpstr>Add a Slide Title - 3</vt:lpstr>
      <vt:lpstr>PowerPoint Presentation</vt:lpstr>
      <vt:lpstr>Add a Slide Title - 4</vt:lpstr>
      <vt:lpstr>Key Finding 1: Safest Aircraft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VALENTINE KWEYU</dc:creator>
  <cp:lastModifiedBy>VALENTINE KWEYU</cp:lastModifiedBy>
  <cp:revision>1</cp:revision>
  <dcterms:created xsi:type="dcterms:W3CDTF">2025-04-29T12:51:51Z</dcterms:created>
  <dcterms:modified xsi:type="dcterms:W3CDTF">2025-04-29T13:23:33Z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