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9" r:id="rId5"/>
    <p:sldId id="258" r:id="rId6"/>
    <p:sldId id="260" r:id="rId7"/>
    <p:sldId id="261" r:id="rId8"/>
    <p:sldId id="265" r:id="rId9"/>
    <p:sldId id="262" r:id="rId10"/>
    <p:sldId id="264" r:id="rId11"/>
    <p:sldId id="266" r:id="rId12"/>
    <p:sldId id="267" r:id="rId13"/>
    <p:sldId id="268" r:id="rId14"/>
    <p:sldId id="263"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1835780-E22E-4D99-B7F9-85368A1E8014}">
          <p14:sldIdLst>
            <p14:sldId id="256"/>
            <p14:sldId id="257"/>
            <p14:sldId id="271"/>
          </p14:sldIdLst>
        </p14:section>
        <p14:section name="Data Ingestion" id="{8846AEE8-7ED2-4BEE-9182-78D8769ED4D3}">
          <p14:sldIdLst>
            <p14:sldId id="259"/>
            <p14:sldId id="258"/>
            <p14:sldId id="260"/>
          </p14:sldIdLst>
        </p14:section>
        <p14:section name="Data Analysis" id="{A7355ED6-A1D9-4AB4-BAA0-2417C2129041}">
          <p14:sldIdLst>
            <p14:sldId id="261"/>
            <p14:sldId id="265"/>
            <p14:sldId id="262"/>
            <p14:sldId id="264"/>
            <p14:sldId id="266"/>
            <p14:sldId id="267"/>
          </p14:sldIdLst>
        </p14:section>
        <p14:section name="Summary and Next Steps" id="{7AA75F01-1302-4406-B617-A04A369EFCA3}">
          <p14:sldIdLst>
            <p14:sldId id="268"/>
            <p14:sldId id="263"/>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93A5"/>
    <a:srgbClr val="DDE1E6"/>
    <a:srgbClr val="CED3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406168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253648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690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1362015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8359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1190789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2781678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395189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11481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18A2B-4D22-419B-93B9-7686346E0702}"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8824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318A2B-4D22-419B-93B9-7686346E070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2711378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18A2B-4D22-419B-93B9-7686346E0702}"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325176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18A2B-4D22-419B-93B9-7686346E0702}"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127109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18A2B-4D22-419B-93B9-7686346E0702}"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10535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18A2B-4D22-419B-93B9-7686346E070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134957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318A2B-4D22-419B-93B9-7686346E0702}"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F94FB-56E9-4438-9780-41C76E8ADB87}" type="slidenum">
              <a:rPr lang="en-US" smtClean="0"/>
              <a:t>‹#›</a:t>
            </a:fld>
            <a:endParaRPr lang="en-US"/>
          </a:p>
        </p:txBody>
      </p:sp>
    </p:spTree>
    <p:extLst>
      <p:ext uri="{BB962C8B-B14F-4D97-AF65-F5344CB8AC3E}">
        <p14:creationId xmlns:p14="http://schemas.microsoft.com/office/powerpoint/2010/main" val="18110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318A2B-4D22-419B-93B9-7686346E0702}" type="datetimeFigureOut">
              <a:rPr lang="en-US" smtClean="0"/>
              <a:t>11/16/2022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9F94FB-56E9-4438-9780-41C76E8ADB87}" type="slidenum">
              <a:rPr lang="en-US" smtClean="0"/>
              <a:t>‹#›</a:t>
            </a:fld>
            <a:endParaRPr lang="en-US"/>
          </a:p>
        </p:txBody>
      </p:sp>
    </p:spTree>
    <p:extLst>
      <p:ext uri="{BB962C8B-B14F-4D97-AF65-F5344CB8AC3E}">
        <p14:creationId xmlns:p14="http://schemas.microsoft.com/office/powerpoint/2010/main" val="2453047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88C1-4945-1B15-3328-38E9EE219FB2}"/>
              </a:ext>
            </a:extLst>
          </p:cNvPr>
          <p:cNvSpPr>
            <a:spLocks noGrp="1"/>
          </p:cNvSpPr>
          <p:nvPr>
            <p:ph type="ctrTitle"/>
          </p:nvPr>
        </p:nvSpPr>
        <p:spPr/>
        <p:txBody>
          <a:bodyPr/>
          <a:lstStyle/>
          <a:p>
            <a:r>
              <a:rPr lang="en-US" dirty="0"/>
              <a:t>Aviation VR Training Exploratory Data Analysis</a:t>
            </a:r>
          </a:p>
        </p:txBody>
      </p:sp>
      <p:sp>
        <p:nvSpPr>
          <p:cNvPr id="3" name="Subtitle 2">
            <a:extLst>
              <a:ext uri="{FF2B5EF4-FFF2-40B4-BE49-F238E27FC236}">
                <a16:creationId xmlns:a16="http://schemas.microsoft.com/office/drawing/2014/main" id="{A71CE997-F4BD-5D6D-17F5-9FC6218236C3}"/>
              </a:ext>
            </a:extLst>
          </p:cNvPr>
          <p:cNvSpPr>
            <a:spLocks noGrp="1"/>
          </p:cNvSpPr>
          <p:nvPr>
            <p:ph type="subTitle" idx="1"/>
          </p:nvPr>
        </p:nvSpPr>
        <p:spPr/>
        <p:txBody>
          <a:bodyPr/>
          <a:lstStyle/>
          <a:p>
            <a:r>
              <a:rPr lang="en-US" dirty="0"/>
              <a:t>Quinn Meyer</a:t>
            </a:r>
          </a:p>
        </p:txBody>
      </p:sp>
    </p:spTree>
    <p:extLst>
      <p:ext uri="{BB962C8B-B14F-4D97-AF65-F5344CB8AC3E}">
        <p14:creationId xmlns:p14="http://schemas.microsoft.com/office/powerpoint/2010/main" val="228889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87D6-BA40-ED01-82E5-BD3BDA31C6D5}"/>
              </a:ext>
            </a:extLst>
          </p:cNvPr>
          <p:cNvSpPr>
            <a:spLocks noGrp="1"/>
          </p:cNvSpPr>
          <p:nvPr>
            <p:ph type="title"/>
          </p:nvPr>
        </p:nvSpPr>
        <p:spPr/>
        <p:txBody>
          <a:bodyPr/>
          <a:lstStyle/>
          <a:p>
            <a:r>
              <a:rPr lang="en-US" dirty="0"/>
              <a:t>T-test: Total Time Spent in Hotspots vs the Correct Multiple-Choice Response</a:t>
            </a:r>
          </a:p>
        </p:txBody>
      </p:sp>
      <p:sp>
        <p:nvSpPr>
          <p:cNvPr id="3" name="Content Placeholder 2">
            <a:extLst>
              <a:ext uri="{FF2B5EF4-FFF2-40B4-BE49-F238E27FC236}">
                <a16:creationId xmlns:a16="http://schemas.microsoft.com/office/drawing/2014/main" id="{83DC0A04-2A6E-AC8D-C732-64F01BB4E0F5}"/>
              </a:ext>
            </a:extLst>
          </p:cNvPr>
          <p:cNvSpPr>
            <a:spLocks noGrp="1"/>
          </p:cNvSpPr>
          <p:nvPr>
            <p:ph idx="1"/>
          </p:nvPr>
        </p:nvSpPr>
        <p:spPr>
          <a:xfrm>
            <a:off x="677334" y="2160589"/>
            <a:ext cx="4231550" cy="4448758"/>
          </a:xfrm>
        </p:spPr>
        <p:txBody>
          <a:bodyPr>
            <a:normAutofit/>
          </a:bodyPr>
          <a:lstStyle/>
          <a:p>
            <a:r>
              <a:rPr lang="en-US" sz="2400" dirty="0"/>
              <a:t>T-test was performed to understand if population averages are statistically significant for the total time spent in the training hotspots and getting the multiple-choice question correctly or incorrectly</a:t>
            </a:r>
          </a:p>
          <a:p>
            <a:r>
              <a:rPr lang="en-US" sz="2400" dirty="0"/>
              <a:t>P-value &lt; 0.05 shows that the population difference </a:t>
            </a:r>
            <a:r>
              <a:rPr lang="en-US" sz="2400" u="sng" dirty="0"/>
              <a:t>is</a:t>
            </a:r>
            <a:r>
              <a:rPr lang="en-US" sz="2400" dirty="0"/>
              <a:t> statistically significant</a:t>
            </a:r>
            <a:endParaRPr lang="en-US" sz="2000" dirty="0"/>
          </a:p>
        </p:txBody>
      </p:sp>
      <p:pic>
        <p:nvPicPr>
          <p:cNvPr id="5" name="Picture 4" descr="Chart, bar chart&#10;&#10;Description automatically generated">
            <a:extLst>
              <a:ext uri="{FF2B5EF4-FFF2-40B4-BE49-F238E27FC236}">
                <a16:creationId xmlns:a16="http://schemas.microsoft.com/office/drawing/2014/main" id="{1E5B8A37-5187-FC70-4CAE-EF1D425F0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510" y="2347903"/>
            <a:ext cx="6513635" cy="3506143"/>
          </a:xfrm>
          <a:prstGeom prst="rect">
            <a:avLst/>
          </a:prstGeom>
        </p:spPr>
      </p:pic>
    </p:spTree>
    <p:extLst>
      <p:ext uri="{BB962C8B-B14F-4D97-AF65-F5344CB8AC3E}">
        <p14:creationId xmlns:p14="http://schemas.microsoft.com/office/powerpoint/2010/main" val="272202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EBAA-D5AB-8B3B-7B2E-CC346FC410B8}"/>
              </a:ext>
            </a:extLst>
          </p:cNvPr>
          <p:cNvSpPr>
            <a:spLocks noGrp="1"/>
          </p:cNvSpPr>
          <p:nvPr>
            <p:ph type="title"/>
          </p:nvPr>
        </p:nvSpPr>
        <p:spPr>
          <a:xfrm>
            <a:off x="677334" y="361950"/>
            <a:ext cx="8596668" cy="1320800"/>
          </a:xfrm>
        </p:spPr>
        <p:txBody>
          <a:bodyPr/>
          <a:lstStyle/>
          <a:p>
            <a:r>
              <a:rPr lang="en-US" dirty="0"/>
              <a:t>ANOVA: Hotspot ID vs Multiple-Choice Question Response</a:t>
            </a:r>
          </a:p>
        </p:txBody>
      </p:sp>
      <p:sp>
        <p:nvSpPr>
          <p:cNvPr id="3" name="Content Placeholder 2">
            <a:extLst>
              <a:ext uri="{FF2B5EF4-FFF2-40B4-BE49-F238E27FC236}">
                <a16:creationId xmlns:a16="http://schemas.microsoft.com/office/drawing/2014/main" id="{49C9A7E4-828B-9CC8-53DE-F6C0BE85A957}"/>
              </a:ext>
            </a:extLst>
          </p:cNvPr>
          <p:cNvSpPr>
            <a:spLocks noGrp="1"/>
          </p:cNvSpPr>
          <p:nvPr>
            <p:ph idx="1"/>
          </p:nvPr>
        </p:nvSpPr>
        <p:spPr>
          <a:xfrm>
            <a:off x="677334" y="1676401"/>
            <a:ext cx="4873234" cy="4965032"/>
          </a:xfrm>
        </p:spPr>
        <p:txBody>
          <a:bodyPr>
            <a:normAutofit/>
          </a:bodyPr>
          <a:lstStyle/>
          <a:p>
            <a:r>
              <a:rPr lang="en-US" dirty="0"/>
              <a:t>ANOVA Analysis showed that there is a statistical significance in the population averages of Hotspot IDs and Correct Multiple-Choice Question</a:t>
            </a:r>
          </a:p>
          <a:p>
            <a:r>
              <a:rPr lang="en-US" dirty="0"/>
              <a:t>Post hoc test implemented and it was found that learners that viewed the Propeller Hotspot were more likely to guess the question incorrectly</a:t>
            </a:r>
          </a:p>
          <a:p>
            <a:endParaRPr lang="en-US" dirty="0"/>
          </a:p>
          <a:p>
            <a:r>
              <a:rPr lang="en-US" dirty="0"/>
              <a:t>Less learners overall viewed the propeller hotspot compared to the rest of the hotspots</a:t>
            </a:r>
          </a:p>
          <a:p>
            <a:r>
              <a:rPr lang="en-US" dirty="0"/>
              <a:t>There are not correlations between multiple-choice answers and hotspot views</a:t>
            </a:r>
          </a:p>
        </p:txBody>
      </p:sp>
      <p:graphicFrame>
        <p:nvGraphicFramePr>
          <p:cNvPr id="8" name="Table 8">
            <a:extLst>
              <a:ext uri="{FF2B5EF4-FFF2-40B4-BE49-F238E27FC236}">
                <a16:creationId xmlns:a16="http://schemas.microsoft.com/office/drawing/2014/main" id="{C06791DF-D678-A0E6-D2F2-E45E49E8665B}"/>
              </a:ext>
            </a:extLst>
          </p:cNvPr>
          <p:cNvGraphicFramePr>
            <a:graphicFrameLocks noGrp="1"/>
          </p:cNvGraphicFramePr>
          <p:nvPr>
            <p:extLst>
              <p:ext uri="{D42A27DB-BD31-4B8C-83A1-F6EECF244321}">
                <p14:modId xmlns:p14="http://schemas.microsoft.com/office/powerpoint/2010/main" val="3309163673"/>
              </p:ext>
            </p:extLst>
          </p:nvPr>
        </p:nvGraphicFramePr>
        <p:xfrm>
          <a:off x="5597861" y="4756605"/>
          <a:ext cx="5940320" cy="1737360"/>
        </p:xfrm>
        <a:graphic>
          <a:graphicData uri="http://schemas.openxmlformats.org/drawingml/2006/table">
            <a:tbl>
              <a:tblPr firstRow="1" bandRow="1">
                <a:tableStyleId>{5C22544A-7EE6-4342-B048-85BDC9FD1C3A}</a:tableStyleId>
              </a:tblPr>
              <a:tblGrid>
                <a:gridCol w="2970160">
                  <a:extLst>
                    <a:ext uri="{9D8B030D-6E8A-4147-A177-3AD203B41FA5}">
                      <a16:colId xmlns:a16="http://schemas.microsoft.com/office/drawing/2014/main" val="2739535006"/>
                    </a:ext>
                  </a:extLst>
                </a:gridCol>
                <a:gridCol w="2970160">
                  <a:extLst>
                    <a:ext uri="{9D8B030D-6E8A-4147-A177-3AD203B41FA5}">
                      <a16:colId xmlns:a16="http://schemas.microsoft.com/office/drawing/2014/main" val="2398662439"/>
                    </a:ext>
                  </a:extLst>
                </a:gridCol>
              </a:tblGrid>
              <a:tr h="458895">
                <a:tc>
                  <a:txBody>
                    <a:bodyPr/>
                    <a:lstStyle/>
                    <a:p>
                      <a:r>
                        <a:rPr lang="en-US" sz="1400" dirty="0"/>
                        <a:t>Hotspot ID</a:t>
                      </a:r>
                    </a:p>
                  </a:txBody>
                  <a:tcPr/>
                </a:tc>
                <a:tc>
                  <a:txBody>
                    <a:bodyPr/>
                    <a:lstStyle/>
                    <a:p>
                      <a:r>
                        <a:rPr lang="en-US" sz="1400" dirty="0"/>
                        <a:t>Total Amount of Learners that Viewed it</a:t>
                      </a:r>
                    </a:p>
                  </a:txBody>
                  <a:tcPr/>
                </a:tc>
                <a:extLst>
                  <a:ext uri="{0D108BD9-81ED-4DB2-BD59-A6C34878D82A}">
                    <a16:rowId xmlns:a16="http://schemas.microsoft.com/office/drawing/2014/main" val="1017565272"/>
                  </a:ext>
                </a:extLst>
              </a:tr>
              <a:tr h="262226">
                <a:tc>
                  <a:txBody>
                    <a:bodyPr/>
                    <a:lstStyle/>
                    <a:p>
                      <a:r>
                        <a:rPr lang="en-US" sz="1400" dirty="0"/>
                        <a:t>e6b38c9e (crew)</a:t>
                      </a:r>
                    </a:p>
                  </a:txBody>
                  <a:tcPr/>
                </a:tc>
                <a:tc>
                  <a:txBody>
                    <a:bodyPr/>
                    <a:lstStyle/>
                    <a:p>
                      <a:r>
                        <a:rPr lang="en-US" sz="1400" dirty="0"/>
                        <a:t>32</a:t>
                      </a:r>
                    </a:p>
                  </a:txBody>
                  <a:tcPr/>
                </a:tc>
                <a:extLst>
                  <a:ext uri="{0D108BD9-81ED-4DB2-BD59-A6C34878D82A}">
                    <a16:rowId xmlns:a16="http://schemas.microsoft.com/office/drawing/2014/main" val="1772495620"/>
                  </a:ext>
                </a:extLst>
              </a:tr>
              <a:tr h="262226">
                <a:tc>
                  <a:txBody>
                    <a:bodyPr/>
                    <a:lstStyle/>
                    <a:p>
                      <a:r>
                        <a:rPr lang="en-US" sz="1400" dirty="0"/>
                        <a:t>a6a9b019 (lighting)</a:t>
                      </a:r>
                    </a:p>
                  </a:txBody>
                  <a:tcPr/>
                </a:tc>
                <a:tc>
                  <a:txBody>
                    <a:bodyPr/>
                    <a:lstStyle/>
                    <a:p>
                      <a:r>
                        <a:rPr lang="en-US" sz="1400" dirty="0"/>
                        <a:t>29</a:t>
                      </a:r>
                    </a:p>
                  </a:txBody>
                  <a:tcPr/>
                </a:tc>
                <a:extLst>
                  <a:ext uri="{0D108BD9-81ED-4DB2-BD59-A6C34878D82A}">
                    <a16:rowId xmlns:a16="http://schemas.microsoft.com/office/drawing/2014/main" val="142298775"/>
                  </a:ext>
                </a:extLst>
              </a:tr>
              <a:tr h="262226">
                <a:tc>
                  <a:txBody>
                    <a:bodyPr/>
                    <a:lstStyle/>
                    <a:p>
                      <a:r>
                        <a:rPr lang="en-US" sz="1400" dirty="0"/>
                        <a:t>e60212a9 (laptop)</a:t>
                      </a:r>
                    </a:p>
                  </a:txBody>
                  <a:tcPr/>
                </a:tc>
                <a:tc>
                  <a:txBody>
                    <a:bodyPr/>
                    <a:lstStyle/>
                    <a:p>
                      <a:r>
                        <a:rPr lang="en-US" sz="1400" dirty="0"/>
                        <a:t>29</a:t>
                      </a:r>
                    </a:p>
                  </a:txBody>
                  <a:tcPr/>
                </a:tc>
                <a:extLst>
                  <a:ext uri="{0D108BD9-81ED-4DB2-BD59-A6C34878D82A}">
                    <a16:rowId xmlns:a16="http://schemas.microsoft.com/office/drawing/2014/main" val="3473113498"/>
                  </a:ext>
                </a:extLst>
              </a:tr>
              <a:tr h="262226">
                <a:tc>
                  <a:txBody>
                    <a:bodyPr/>
                    <a:lstStyle/>
                    <a:p>
                      <a:r>
                        <a:rPr lang="en-US" sz="1400" dirty="0"/>
                        <a:t>899e6775 (propeller)</a:t>
                      </a:r>
                    </a:p>
                  </a:txBody>
                  <a:tcPr/>
                </a:tc>
                <a:tc>
                  <a:txBody>
                    <a:bodyPr/>
                    <a:lstStyle/>
                    <a:p>
                      <a:r>
                        <a:rPr lang="en-US" sz="1400" dirty="0"/>
                        <a:t>18</a:t>
                      </a:r>
                    </a:p>
                  </a:txBody>
                  <a:tcPr/>
                </a:tc>
                <a:extLst>
                  <a:ext uri="{0D108BD9-81ED-4DB2-BD59-A6C34878D82A}">
                    <a16:rowId xmlns:a16="http://schemas.microsoft.com/office/drawing/2014/main" val="3863124014"/>
                  </a:ext>
                </a:extLst>
              </a:tr>
            </a:tbl>
          </a:graphicData>
        </a:graphic>
      </p:graphicFrame>
      <p:pic>
        <p:nvPicPr>
          <p:cNvPr id="10" name="Picture 9" descr="Chart, box and whisker chart&#10;&#10;Description automatically generated">
            <a:extLst>
              <a:ext uri="{FF2B5EF4-FFF2-40B4-BE49-F238E27FC236}">
                <a16:creationId xmlns:a16="http://schemas.microsoft.com/office/drawing/2014/main" id="{41642CA7-A296-5812-4D21-6039D6B84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861" y="1405033"/>
            <a:ext cx="6042778" cy="3252692"/>
          </a:xfrm>
          <a:prstGeom prst="rect">
            <a:avLst/>
          </a:prstGeom>
        </p:spPr>
      </p:pic>
      <p:cxnSp>
        <p:nvCxnSpPr>
          <p:cNvPr id="12" name="Straight Arrow Connector 11">
            <a:extLst>
              <a:ext uri="{FF2B5EF4-FFF2-40B4-BE49-F238E27FC236}">
                <a16:creationId xmlns:a16="http://schemas.microsoft.com/office/drawing/2014/main" id="{4F9AC4E8-801E-EEC6-6819-947DA2C7253F}"/>
              </a:ext>
            </a:extLst>
          </p:cNvPr>
          <p:cNvCxnSpPr/>
          <p:nvPr/>
        </p:nvCxnSpPr>
        <p:spPr>
          <a:xfrm>
            <a:off x="4914900" y="4972050"/>
            <a:ext cx="682961" cy="13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C06AD93-9633-8D0B-BD89-0B07A1A50C48}"/>
              </a:ext>
            </a:extLst>
          </p:cNvPr>
          <p:cNvCxnSpPr>
            <a:cxnSpLocks/>
          </p:cNvCxnSpPr>
          <p:nvPr/>
        </p:nvCxnSpPr>
        <p:spPr>
          <a:xfrm>
            <a:off x="4962193" y="3897408"/>
            <a:ext cx="3962732" cy="19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E75F413-9975-DC2B-BB80-BB174CF14757}"/>
              </a:ext>
            </a:extLst>
          </p:cNvPr>
          <p:cNvSpPr/>
          <p:nvPr/>
        </p:nvSpPr>
        <p:spPr>
          <a:xfrm>
            <a:off x="8943975" y="4019550"/>
            <a:ext cx="66675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97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CCF3-BDFD-9419-9859-B96B9D5A1218}"/>
              </a:ext>
            </a:extLst>
          </p:cNvPr>
          <p:cNvSpPr>
            <a:spLocks noGrp="1"/>
          </p:cNvSpPr>
          <p:nvPr>
            <p:ph type="title"/>
          </p:nvPr>
        </p:nvSpPr>
        <p:spPr/>
        <p:txBody>
          <a:bodyPr/>
          <a:lstStyle/>
          <a:p>
            <a:r>
              <a:rPr lang="en-US" dirty="0"/>
              <a:t>Prediction Models</a:t>
            </a:r>
          </a:p>
        </p:txBody>
      </p:sp>
      <p:sp>
        <p:nvSpPr>
          <p:cNvPr id="3" name="Content Placeholder 2">
            <a:extLst>
              <a:ext uri="{FF2B5EF4-FFF2-40B4-BE49-F238E27FC236}">
                <a16:creationId xmlns:a16="http://schemas.microsoft.com/office/drawing/2014/main" id="{F5085BCC-DC1F-7B58-4D78-068698C419B1}"/>
              </a:ext>
            </a:extLst>
          </p:cNvPr>
          <p:cNvSpPr>
            <a:spLocks noGrp="1"/>
          </p:cNvSpPr>
          <p:nvPr>
            <p:ph idx="1"/>
          </p:nvPr>
        </p:nvSpPr>
        <p:spPr>
          <a:xfrm>
            <a:off x="677334" y="2160589"/>
            <a:ext cx="8596668" cy="4392611"/>
          </a:xfrm>
        </p:spPr>
        <p:txBody>
          <a:bodyPr>
            <a:normAutofit/>
          </a:bodyPr>
          <a:lstStyle/>
          <a:p>
            <a:r>
              <a:rPr lang="en-US" sz="2000" dirty="0"/>
              <a:t>Logistic Regression and Decision Tree models are appropriate for quickly identifying any trends since the predictor variable is categorical binary</a:t>
            </a:r>
          </a:p>
          <a:p>
            <a:pPr lvl="1"/>
            <a:r>
              <a:rPr lang="en-US" sz="1800" dirty="0"/>
              <a:t>It is important to keep the models simple since there is limited data</a:t>
            </a:r>
          </a:p>
          <a:p>
            <a:endParaRPr lang="en-US" sz="2000" dirty="0"/>
          </a:p>
          <a:p>
            <a:r>
              <a:rPr lang="en-US" sz="2000" dirty="0"/>
              <a:t>Both logistic regression and decision tree models are inadequate in predicting appropriate multiple-choice responses as their accuracies, residuals, and correlations are poor</a:t>
            </a:r>
          </a:p>
          <a:p>
            <a:endParaRPr lang="en-US" sz="2000" dirty="0"/>
          </a:p>
          <a:p>
            <a:r>
              <a:rPr lang="en-US" sz="2000" dirty="0"/>
              <a:t>While Hotspot ID and time have individual statistical significance with multiple-choice question correctness, their relationships </a:t>
            </a:r>
            <a:r>
              <a:rPr lang="en-US" sz="2000" i="1" dirty="0"/>
              <a:t>cannot</a:t>
            </a:r>
            <a:r>
              <a:rPr lang="en-US" sz="2000" dirty="0"/>
              <a:t> be correlated using these simple linear models</a:t>
            </a:r>
          </a:p>
        </p:txBody>
      </p:sp>
    </p:spTree>
    <p:extLst>
      <p:ext uri="{BB962C8B-B14F-4D97-AF65-F5344CB8AC3E}">
        <p14:creationId xmlns:p14="http://schemas.microsoft.com/office/powerpoint/2010/main" val="352487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88C1-4945-1B15-3328-38E9EE219FB2}"/>
              </a:ext>
            </a:extLst>
          </p:cNvPr>
          <p:cNvSpPr>
            <a:spLocks noGrp="1"/>
          </p:cNvSpPr>
          <p:nvPr>
            <p:ph type="ctrTitle"/>
          </p:nvPr>
        </p:nvSpPr>
        <p:spPr>
          <a:xfrm>
            <a:off x="1491025" y="3062261"/>
            <a:ext cx="7766936" cy="1646302"/>
          </a:xfrm>
        </p:spPr>
        <p:txBody>
          <a:bodyPr/>
          <a:lstStyle/>
          <a:p>
            <a:r>
              <a:rPr lang="en-US" dirty="0"/>
              <a:t>Part 3:</a:t>
            </a:r>
            <a:br>
              <a:rPr lang="en-US" dirty="0"/>
            </a:br>
            <a:r>
              <a:rPr lang="en-US" dirty="0"/>
              <a:t>Summary and Next Steps</a:t>
            </a:r>
          </a:p>
        </p:txBody>
      </p:sp>
    </p:spTree>
    <p:extLst>
      <p:ext uri="{BB962C8B-B14F-4D97-AF65-F5344CB8AC3E}">
        <p14:creationId xmlns:p14="http://schemas.microsoft.com/office/powerpoint/2010/main" val="355258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 pie chart&#10;&#10;Description automatically generated">
            <a:extLst>
              <a:ext uri="{FF2B5EF4-FFF2-40B4-BE49-F238E27FC236}">
                <a16:creationId xmlns:a16="http://schemas.microsoft.com/office/drawing/2014/main" id="{67171D47-FB15-5A13-E547-989CDDDC05E4}"/>
              </a:ext>
            </a:extLst>
          </p:cNvPr>
          <p:cNvPicPr>
            <a:picLocks noChangeAspect="1"/>
          </p:cNvPicPr>
          <p:nvPr/>
        </p:nvPicPr>
        <p:blipFill rotWithShape="1">
          <a:blip r:embed="rId2">
            <a:extLst>
              <a:ext uri="{28A0092B-C50C-407E-A947-70E740481C1C}">
                <a14:useLocalDpi xmlns:a14="http://schemas.microsoft.com/office/drawing/2010/main" val="0"/>
              </a:ext>
            </a:extLst>
          </a:blip>
          <a:srcRect r="31094" b="10805"/>
          <a:stretch/>
        </p:blipFill>
        <p:spPr>
          <a:xfrm>
            <a:off x="3570402" y="4786940"/>
            <a:ext cx="2972362" cy="2071060"/>
          </a:xfrm>
          <a:prstGeom prst="rect">
            <a:avLst/>
          </a:prstGeom>
        </p:spPr>
      </p:pic>
      <p:sp>
        <p:nvSpPr>
          <p:cNvPr id="26" name="Content Placeholder 2">
            <a:extLst>
              <a:ext uri="{FF2B5EF4-FFF2-40B4-BE49-F238E27FC236}">
                <a16:creationId xmlns:a16="http://schemas.microsoft.com/office/drawing/2014/main" id="{B042A627-19FA-F4DD-FC06-3FCA75F65269}"/>
              </a:ext>
            </a:extLst>
          </p:cNvPr>
          <p:cNvSpPr txBox="1">
            <a:spLocks/>
          </p:cNvSpPr>
          <p:nvPr/>
        </p:nvSpPr>
        <p:spPr>
          <a:xfrm>
            <a:off x="677334" y="5044442"/>
            <a:ext cx="2972362" cy="30225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Learners view the propeller less frequently than the other hotspots in the training</a:t>
            </a:r>
          </a:p>
        </p:txBody>
      </p:sp>
      <p:sp>
        <p:nvSpPr>
          <p:cNvPr id="3" name="Content Placeholder 2">
            <a:extLst>
              <a:ext uri="{FF2B5EF4-FFF2-40B4-BE49-F238E27FC236}">
                <a16:creationId xmlns:a16="http://schemas.microsoft.com/office/drawing/2014/main" id="{3CF0C693-C9D5-0A20-0B56-F67FCF18ABA3}"/>
              </a:ext>
            </a:extLst>
          </p:cNvPr>
          <p:cNvSpPr>
            <a:spLocks noGrp="1"/>
          </p:cNvSpPr>
          <p:nvPr>
            <p:ph idx="1"/>
          </p:nvPr>
        </p:nvSpPr>
        <p:spPr>
          <a:xfrm>
            <a:off x="677335" y="1577975"/>
            <a:ext cx="5656790" cy="3022596"/>
          </a:xfrm>
        </p:spPr>
        <p:txBody>
          <a:bodyPr>
            <a:normAutofit/>
          </a:bodyPr>
          <a:lstStyle/>
          <a:p>
            <a:r>
              <a:rPr lang="en-US" dirty="0"/>
              <a:t>The longer the learner trains, the more likely they are to guess the multiple-choice question correctly</a:t>
            </a:r>
          </a:p>
          <a:p>
            <a:pPr lvl="1"/>
            <a:r>
              <a:rPr lang="en-US" dirty="0"/>
              <a:t>Time spent </a:t>
            </a:r>
            <a:r>
              <a:rPr lang="en-US" i="1" dirty="0"/>
              <a:t>individually</a:t>
            </a:r>
            <a:r>
              <a:rPr lang="en-US" dirty="0"/>
              <a:t> </a:t>
            </a:r>
            <a:r>
              <a:rPr lang="en-US" i="1" dirty="0"/>
              <a:t>in each hotspot location </a:t>
            </a:r>
            <a:r>
              <a:rPr lang="en-US" dirty="0"/>
              <a:t>does not correlate to answering the question correctly</a:t>
            </a:r>
          </a:p>
          <a:p>
            <a:pPr marL="0" indent="0">
              <a:buNone/>
            </a:pPr>
            <a:endParaRPr lang="en-US" dirty="0"/>
          </a:p>
          <a:p>
            <a:r>
              <a:rPr lang="en-US" dirty="0"/>
              <a:t>Learners that viewed the propeller hotspot are less likely to guess the correct question</a:t>
            </a:r>
          </a:p>
          <a:p>
            <a:endParaRPr lang="en-US" dirty="0"/>
          </a:p>
          <a:p>
            <a:endParaRPr lang="en-US" dirty="0"/>
          </a:p>
        </p:txBody>
      </p:sp>
      <p:sp>
        <p:nvSpPr>
          <p:cNvPr id="2" name="Title 1">
            <a:extLst>
              <a:ext uri="{FF2B5EF4-FFF2-40B4-BE49-F238E27FC236}">
                <a16:creationId xmlns:a16="http://schemas.microsoft.com/office/drawing/2014/main" id="{6C4CCE0F-E9B9-9E88-9ABA-9524A63129A7}"/>
              </a:ext>
            </a:extLst>
          </p:cNvPr>
          <p:cNvSpPr>
            <a:spLocks noGrp="1"/>
          </p:cNvSpPr>
          <p:nvPr>
            <p:ph type="title"/>
          </p:nvPr>
        </p:nvSpPr>
        <p:spPr/>
        <p:txBody>
          <a:bodyPr/>
          <a:lstStyle/>
          <a:p>
            <a:r>
              <a:rPr lang="en-US" dirty="0"/>
              <a:t>Results</a:t>
            </a:r>
          </a:p>
        </p:txBody>
      </p:sp>
      <p:pic>
        <p:nvPicPr>
          <p:cNvPr id="5" name="Picture 4" descr="Chart, bar chart&#10;&#10;Description automatically generated">
            <a:extLst>
              <a:ext uri="{FF2B5EF4-FFF2-40B4-BE49-F238E27FC236}">
                <a16:creationId xmlns:a16="http://schemas.microsoft.com/office/drawing/2014/main" id="{19862AE1-5C7D-337E-29EF-F178C46E2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398" y="234320"/>
            <a:ext cx="4665056" cy="2511094"/>
          </a:xfrm>
          <a:prstGeom prst="rect">
            <a:avLst/>
          </a:prstGeom>
          <a:ln w="25400">
            <a:solidFill>
              <a:schemeClr val="tx1"/>
            </a:solidFill>
          </a:ln>
        </p:spPr>
      </p:pic>
      <p:grpSp>
        <p:nvGrpSpPr>
          <p:cNvPr id="13" name="Group 12">
            <a:extLst>
              <a:ext uri="{FF2B5EF4-FFF2-40B4-BE49-F238E27FC236}">
                <a16:creationId xmlns:a16="http://schemas.microsoft.com/office/drawing/2014/main" id="{A54F22D2-C7AE-C98E-3D19-46DCA7B7056C}"/>
              </a:ext>
            </a:extLst>
          </p:cNvPr>
          <p:cNvGrpSpPr/>
          <p:nvPr/>
        </p:nvGrpSpPr>
        <p:grpSpPr>
          <a:xfrm>
            <a:off x="7103398" y="3047402"/>
            <a:ext cx="4665055" cy="2511094"/>
            <a:chOff x="6941474" y="4164406"/>
            <a:chExt cx="4665055" cy="2511094"/>
          </a:xfrm>
        </p:grpSpPr>
        <p:pic>
          <p:nvPicPr>
            <p:cNvPr id="7" name="Picture 6" descr="Chart, box and whisker chart&#10;&#10;Description automatically generated">
              <a:extLst>
                <a:ext uri="{FF2B5EF4-FFF2-40B4-BE49-F238E27FC236}">
                  <a16:creationId xmlns:a16="http://schemas.microsoft.com/office/drawing/2014/main" id="{F68D8B81-DA11-3A08-29CB-E038B3056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474" y="4164406"/>
              <a:ext cx="4665055" cy="2511094"/>
            </a:xfrm>
            <a:prstGeom prst="rect">
              <a:avLst/>
            </a:prstGeom>
            <a:ln w="25400">
              <a:solidFill>
                <a:schemeClr val="tx1"/>
              </a:solidFill>
            </a:ln>
          </p:spPr>
        </p:pic>
        <p:sp>
          <p:nvSpPr>
            <p:cNvPr id="8" name="TextBox 7">
              <a:extLst>
                <a:ext uri="{FF2B5EF4-FFF2-40B4-BE49-F238E27FC236}">
                  <a16:creationId xmlns:a16="http://schemas.microsoft.com/office/drawing/2014/main" id="{B5053562-97B5-60FB-C980-5229FA3EB055}"/>
                </a:ext>
              </a:extLst>
            </p:cNvPr>
            <p:cNvSpPr txBox="1"/>
            <p:nvPr/>
          </p:nvSpPr>
          <p:spPr>
            <a:xfrm>
              <a:off x="9485745" y="6271131"/>
              <a:ext cx="618839" cy="200055"/>
            </a:xfrm>
            <a:prstGeom prst="rect">
              <a:avLst/>
            </a:prstGeom>
            <a:noFill/>
          </p:spPr>
          <p:txBody>
            <a:bodyPr wrap="square" rtlCol="0">
              <a:spAutoFit/>
            </a:bodyPr>
            <a:lstStyle/>
            <a:p>
              <a:r>
                <a:rPr lang="en-US" sz="700" dirty="0">
                  <a:solidFill>
                    <a:srgbClr val="8693A5"/>
                  </a:solidFill>
                </a:rPr>
                <a:t>(Propeller)</a:t>
              </a:r>
            </a:p>
          </p:txBody>
        </p:sp>
        <p:sp>
          <p:nvSpPr>
            <p:cNvPr id="10" name="TextBox 9">
              <a:extLst>
                <a:ext uri="{FF2B5EF4-FFF2-40B4-BE49-F238E27FC236}">
                  <a16:creationId xmlns:a16="http://schemas.microsoft.com/office/drawing/2014/main" id="{9FDD5D30-39D0-3116-95BD-7F6D79993C15}"/>
                </a:ext>
              </a:extLst>
            </p:cNvPr>
            <p:cNvSpPr txBox="1"/>
            <p:nvPr/>
          </p:nvSpPr>
          <p:spPr>
            <a:xfrm>
              <a:off x="8629768" y="6265317"/>
              <a:ext cx="485657" cy="200055"/>
            </a:xfrm>
            <a:prstGeom prst="rect">
              <a:avLst/>
            </a:prstGeom>
            <a:noFill/>
          </p:spPr>
          <p:txBody>
            <a:bodyPr wrap="square">
              <a:spAutoFit/>
            </a:bodyPr>
            <a:lstStyle/>
            <a:p>
              <a:r>
                <a:rPr lang="en-US" sz="700" dirty="0">
                  <a:solidFill>
                    <a:srgbClr val="8693A5"/>
                  </a:solidFill>
                </a:rPr>
                <a:t>(Crew)</a:t>
              </a:r>
            </a:p>
          </p:txBody>
        </p:sp>
        <p:sp>
          <p:nvSpPr>
            <p:cNvPr id="11" name="TextBox 10">
              <a:extLst>
                <a:ext uri="{FF2B5EF4-FFF2-40B4-BE49-F238E27FC236}">
                  <a16:creationId xmlns:a16="http://schemas.microsoft.com/office/drawing/2014/main" id="{3F3F1375-9AC5-8706-1650-2711BFDF649D}"/>
                </a:ext>
              </a:extLst>
            </p:cNvPr>
            <p:cNvSpPr txBox="1"/>
            <p:nvPr/>
          </p:nvSpPr>
          <p:spPr>
            <a:xfrm>
              <a:off x="7693430" y="6265317"/>
              <a:ext cx="618839" cy="200055"/>
            </a:xfrm>
            <a:prstGeom prst="rect">
              <a:avLst/>
            </a:prstGeom>
            <a:noFill/>
          </p:spPr>
          <p:txBody>
            <a:bodyPr wrap="square">
              <a:spAutoFit/>
            </a:bodyPr>
            <a:lstStyle/>
            <a:p>
              <a:r>
                <a:rPr lang="en-US" sz="700" dirty="0">
                  <a:solidFill>
                    <a:srgbClr val="8693A5"/>
                  </a:solidFill>
                </a:rPr>
                <a:t>(Laptop)</a:t>
              </a:r>
            </a:p>
          </p:txBody>
        </p:sp>
        <p:sp>
          <p:nvSpPr>
            <p:cNvPr id="12" name="TextBox 11">
              <a:extLst>
                <a:ext uri="{FF2B5EF4-FFF2-40B4-BE49-F238E27FC236}">
                  <a16:creationId xmlns:a16="http://schemas.microsoft.com/office/drawing/2014/main" id="{2D36C534-9DE9-0678-5238-F273D8BF0EF7}"/>
                </a:ext>
              </a:extLst>
            </p:cNvPr>
            <p:cNvSpPr txBox="1"/>
            <p:nvPr/>
          </p:nvSpPr>
          <p:spPr>
            <a:xfrm>
              <a:off x="10236693" y="6265317"/>
              <a:ext cx="1019057" cy="200055"/>
            </a:xfrm>
            <a:prstGeom prst="rect">
              <a:avLst/>
            </a:prstGeom>
            <a:noFill/>
          </p:spPr>
          <p:txBody>
            <a:bodyPr wrap="square">
              <a:spAutoFit/>
            </a:bodyPr>
            <a:lstStyle/>
            <a:p>
              <a:r>
                <a:rPr lang="en-US" sz="700" dirty="0">
                  <a:solidFill>
                    <a:srgbClr val="8693A5"/>
                  </a:solidFill>
                </a:rPr>
                <a:t>(Lighting Processor)</a:t>
              </a:r>
            </a:p>
          </p:txBody>
        </p:sp>
      </p:grpSp>
      <p:sp>
        <p:nvSpPr>
          <p:cNvPr id="14" name="Oval 13">
            <a:extLst>
              <a:ext uri="{FF2B5EF4-FFF2-40B4-BE49-F238E27FC236}">
                <a16:creationId xmlns:a16="http://schemas.microsoft.com/office/drawing/2014/main" id="{8B4FCB85-CA44-F126-5B0D-584E4FEF5BB9}"/>
              </a:ext>
            </a:extLst>
          </p:cNvPr>
          <p:cNvSpPr/>
          <p:nvPr/>
        </p:nvSpPr>
        <p:spPr>
          <a:xfrm>
            <a:off x="9647668" y="4273086"/>
            <a:ext cx="618839" cy="4866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FF0000"/>
                </a:solidFill>
              </a:rPr>
              <a:t>Missing</a:t>
            </a:r>
          </a:p>
        </p:txBody>
      </p:sp>
      <p:cxnSp>
        <p:nvCxnSpPr>
          <p:cNvPr id="18" name="Straight Arrow Connector 17">
            <a:extLst>
              <a:ext uri="{FF2B5EF4-FFF2-40B4-BE49-F238E27FC236}">
                <a16:creationId xmlns:a16="http://schemas.microsoft.com/office/drawing/2014/main" id="{F107EEEB-21E8-1500-D561-7B65D7F76E70}"/>
              </a:ext>
            </a:extLst>
          </p:cNvPr>
          <p:cNvCxnSpPr/>
          <p:nvPr/>
        </p:nvCxnSpPr>
        <p:spPr>
          <a:xfrm>
            <a:off x="6210300" y="1844675"/>
            <a:ext cx="616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774E33-A42B-B2D1-BEA8-4997A4F9F881}"/>
              </a:ext>
            </a:extLst>
          </p:cNvPr>
          <p:cNvCxnSpPr/>
          <p:nvPr/>
        </p:nvCxnSpPr>
        <p:spPr>
          <a:xfrm>
            <a:off x="6210300" y="3990975"/>
            <a:ext cx="616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6C61F57-0592-456C-0FAF-A3CBA4E3A221}"/>
              </a:ext>
            </a:extLst>
          </p:cNvPr>
          <p:cNvCxnSpPr>
            <a:cxnSpLocks/>
          </p:cNvCxnSpPr>
          <p:nvPr/>
        </p:nvCxnSpPr>
        <p:spPr>
          <a:xfrm>
            <a:off x="3244106" y="5466739"/>
            <a:ext cx="1305362" cy="20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1EECC8B6-9FD1-5FA3-196F-DCFE6147E01B}"/>
              </a:ext>
            </a:extLst>
          </p:cNvPr>
          <p:cNvPicPr>
            <a:picLocks noChangeAspect="1"/>
          </p:cNvPicPr>
          <p:nvPr/>
        </p:nvPicPr>
        <p:blipFill>
          <a:blip r:embed="rId5"/>
          <a:stretch>
            <a:fillRect/>
          </a:stretch>
        </p:blipFill>
        <p:spPr>
          <a:xfrm>
            <a:off x="6219145" y="4831219"/>
            <a:ext cx="533474" cy="504895"/>
          </a:xfrm>
          <a:prstGeom prst="rect">
            <a:avLst/>
          </a:prstGeom>
        </p:spPr>
      </p:pic>
    </p:spTree>
    <p:extLst>
      <p:ext uri="{BB962C8B-B14F-4D97-AF65-F5344CB8AC3E}">
        <p14:creationId xmlns:p14="http://schemas.microsoft.com/office/powerpoint/2010/main" val="369116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6C3B-0EDD-A718-1747-84084A75BD7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FCC2405-4004-FFD8-5D5B-EC0DEDF2F90B}"/>
              </a:ext>
            </a:extLst>
          </p:cNvPr>
          <p:cNvSpPr>
            <a:spLocks noGrp="1"/>
          </p:cNvSpPr>
          <p:nvPr>
            <p:ph idx="1"/>
          </p:nvPr>
        </p:nvSpPr>
        <p:spPr>
          <a:xfrm>
            <a:off x="480397" y="1688860"/>
            <a:ext cx="8990541" cy="4927600"/>
          </a:xfrm>
        </p:spPr>
        <p:txBody>
          <a:bodyPr>
            <a:normAutofit lnSpcReduction="10000"/>
          </a:bodyPr>
          <a:lstStyle/>
          <a:p>
            <a:r>
              <a:rPr lang="en-US" sz="2000" dirty="0"/>
              <a:t>Learner engagement initiatives should be implemented to maximize the time spent that learners are in the training to improve information retention for questionnaires</a:t>
            </a:r>
          </a:p>
          <a:p>
            <a:endParaRPr lang="en-US" sz="2000" dirty="0"/>
          </a:p>
          <a:p>
            <a:r>
              <a:rPr lang="en-US" sz="2000" dirty="0"/>
              <a:t>Supplementary training data needs to be acquired to further understand the following about the propeller hotspot concerns:</a:t>
            </a:r>
          </a:p>
          <a:p>
            <a:pPr marL="800100" lvl="1" indent="-342900">
              <a:buFont typeface="+mj-lt"/>
              <a:buAutoNum type="arabicPeriod"/>
            </a:pPr>
            <a:r>
              <a:rPr lang="en-US" sz="1800" dirty="0"/>
              <a:t>Why fewer learners gaze into the propeller hotspot than the other hotspots</a:t>
            </a:r>
          </a:p>
          <a:p>
            <a:pPr marL="1200150" lvl="2" indent="-342900"/>
            <a:r>
              <a:rPr lang="en-US" sz="1600" dirty="0"/>
              <a:t>Propeller could be less engaging than the other hotspots, awkward to gaze into, or requires less focus as it is easier to see in the peripheral vision</a:t>
            </a:r>
          </a:p>
          <a:p>
            <a:pPr marL="800100" lvl="1" indent="-342900">
              <a:buFont typeface="+mj-lt"/>
              <a:buAutoNum type="arabicPeriod"/>
            </a:pPr>
            <a:r>
              <a:rPr lang="en-US" sz="1800" dirty="0"/>
              <a:t>Why learners that do enter the hotspot are more likely to answer the multiple-choice question incorrectly</a:t>
            </a:r>
          </a:p>
          <a:p>
            <a:pPr marL="1200150" lvl="2" indent="-342900"/>
            <a:r>
              <a:rPr lang="en-US" sz="1600" dirty="0"/>
              <a:t>Training duration (time) and gazing into other hotspots do not correlate with answering the question correctly, so supplementary data is needed</a:t>
            </a:r>
          </a:p>
          <a:p>
            <a:pPr marL="1200150" lvl="2" indent="-342900"/>
            <a:r>
              <a:rPr lang="en-US" sz="1600" dirty="0"/>
              <a:t>There are less learners that gazed into this hotspot than others, so more sampling could correct the issue</a:t>
            </a:r>
          </a:p>
        </p:txBody>
      </p:sp>
    </p:spTree>
    <p:extLst>
      <p:ext uri="{BB962C8B-B14F-4D97-AF65-F5344CB8AC3E}">
        <p14:creationId xmlns:p14="http://schemas.microsoft.com/office/powerpoint/2010/main" val="184342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AAA9-2C9E-4F72-24CF-F6838205224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664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C7F9-A5B1-B88C-D1F9-23DD83741E08}"/>
              </a:ext>
            </a:extLst>
          </p:cNvPr>
          <p:cNvSpPr>
            <a:spLocks noGrp="1"/>
          </p:cNvSpPr>
          <p:nvPr>
            <p:ph type="title"/>
          </p:nvPr>
        </p:nvSpPr>
        <p:spPr/>
        <p:txBody>
          <a:bodyPr/>
          <a:lstStyle/>
          <a:p>
            <a:r>
              <a:rPr lang="en-US" dirty="0"/>
              <a:t>Objective and Outline</a:t>
            </a:r>
          </a:p>
        </p:txBody>
      </p:sp>
      <p:sp>
        <p:nvSpPr>
          <p:cNvPr id="3" name="Content Placeholder 2">
            <a:extLst>
              <a:ext uri="{FF2B5EF4-FFF2-40B4-BE49-F238E27FC236}">
                <a16:creationId xmlns:a16="http://schemas.microsoft.com/office/drawing/2014/main" id="{E615C626-C3D0-9FA6-78A3-BA9FD065E5FF}"/>
              </a:ext>
            </a:extLst>
          </p:cNvPr>
          <p:cNvSpPr>
            <a:spLocks noGrp="1"/>
          </p:cNvSpPr>
          <p:nvPr>
            <p:ph idx="1"/>
          </p:nvPr>
        </p:nvSpPr>
        <p:spPr>
          <a:xfrm>
            <a:off x="677333" y="2160589"/>
            <a:ext cx="8851677" cy="3880773"/>
          </a:xfrm>
        </p:spPr>
        <p:txBody>
          <a:bodyPr>
            <a:normAutofit/>
          </a:bodyPr>
          <a:lstStyle/>
          <a:p>
            <a:r>
              <a:rPr lang="en-US" sz="2400" dirty="0"/>
              <a:t>The objective of this PowerPoint presentation is to simulate my presentation abilities for a full-stack data analytics project.</a:t>
            </a:r>
          </a:p>
          <a:p>
            <a:endParaRPr lang="en-US" sz="2400" dirty="0"/>
          </a:p>
          <a:p>
            <a:r>
              <a:rPr lang="en-US" sz="2400" dirty="0"/>
              <a:t>This PowerPoint is split into three sections:</a:t>
            </a:r>
          </a:p>
          <a:p>
            <a:pPr marL="800100" lvl="1" indent="-342900">
              <a:buFont typeface="+mj-lt"/>
              <a:buAutoNum type="arabicPeriod"/>
            </a:pPr>
            <a:r>
              <a:rPr lang="en-US" sz="2000" dirty="0"/>
              <a:t>Data ingestion (Audience: Data Engineers, Data Analysts)</a:t>
            </a:r>
          </a:p>
          <a:p>
            <a:pPr marL="800100" lvl="1" indent="-342900">
              <a:buFont typeface="+mj-lt"/>
              <a:buAutoNum type="arabicPeriod"/>
            </a:pPr>
            <a:r>
              <a:rPr lang="en-US" sz="2000" dirty="0"/>
              <a:t>Data analysis (Audience: Data Analysts)</a:t>
            </a:r>
          </a:p>
          <a:p>
            <a:pPr marL="800100" lvl="1" indent="-342900">
              <a:buFont typeface="+mj-lt"/>
              <a:buAutoNum type="arabicPeriod"/>
            </a:pPr>
            <a:r>
              <a:rPr lang="en-US" sz="2000" dirty="0"/>
              <a:t>Results and next steps (Audience: Customer, Data Analysts)</a:t>
            </a:r>
          </a:p>
        </p:txBody>
      </p:sp>
    </p:spTree>
    <p:extLst>
      <p:ext uri="{BB962C8B-B14F-4D97-AF65-F5344CB8AC3E}">
        <p14:creationId xmlns:p14="http://schemas.microsoft.com/office/powerpoint/2010/main" val="331226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1F75-C79A-AAF1-D43B-A5ACFFA8F750}"/>
              </a:ext>
            </a:extLst>
          </p:cNvPr>
          <p:cNvSpPr>
            <a:spLocks noGrp="1"/>
          </p:cNvSpPr>
          <p:nvPr>
            <p:ph type="title"/>
          </p:nvPr>
        </p:nvSpPr>
        <p:spPr/>
        <p:txBody>
          <a:bodyPr/>
          <a:lstStyle/>
          <a:p>
            <a:r>
              <a:rPr lang="en-US" dirty="0"/>
              <a:t>Project Background</a:t>
            </a:r>
          </a:p>
        </p:txBody>
      </p:sp>
      <p:sp>
        <p:nvSpPr>
          <p:cNvPr id="3" name="Content Placeholder 2">
            <a:extLst>
              <a:ext uri="{FF2B5EF4-FFF2-40B4-BE49-F238E27FC236}">
                <a16:creationId xmlns:a16="http://schemas.microsoft.com/office/drawing/2014/main" id="{B1AF2CDC-2477-F1FE-E207-0DD580505B40}"/>
              </a:ext>
            </a:extLst>
          </p:cNvPr>
          <p:cNvSpPr>
            <a:spLocks noGrp="1"/>
          </p:cNvSpPr>
          <p:nvPr>
            <p:ph idx="1"/>
          </p:nvPr>
        </p:nvSpPr>
        <p:spPr/>
        <p:txBody>
          <a:bodyPr>
            <a:normAutofit/>
          </a:bodyPr>
          <a:lstStyle/>
          <a:p>
            <a:r>
              <a:rPr lang="en-US" sz="2400" dirty="0"/>
              <a:t>An aviation customer has provided uncleaned data from their VR training simulation. They wish to make their VR training better as well as extract any additional insights that are present.</a:t>
            </a:r>
          </a:p>
        </p:txBody>
      </p:sp>
    </p:spTree>
    <p:extLst>
      <p:ext uri="{BB962C8B-B14F-4D97-AF65-F5344CB8AC3E}">
        <p14:creationId xmlns:p14="http://schemas.microsoft.com/office/powerpoint/2010/main" val="228562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88C1-4945-1B15-3328-38E9EE219FB2}"/>
              </a:ext>
            </a:extLst>
          </p:cNvPr>
          <p:cNvSpPr>
            <a:spLocks noGrp="1"/>
          </p:cNvSpPr>
          <p:nvPr>
            <p:ph type="ctrTitle"/>
          </p:nvPr>
        </p:nvSpPr>
        <p:spPr/>
        <p:txBody>
          <a:bodyPr/>
          <a:lstStyle/>
          <a:p>
            <a:r>
              <a:rPr lang="en-US" dirty="0"/>
              <a:t>Part 1:</a:t>
            </a:r>
            <a:br>
              <a:rPr lang="en-US" dirty="0"/>
            </a:br>
            <a:r>
              <a:rPr lang="en-US" dirty="0"/>
              <a:t>Data Ingestion</a:t>
            </a:r>
          </a:p>
        </p:txBody>
      </p:sp>
    </p:spTree>
    <p:extLst>
      <p:ext uri="{BB962C8B-B14F-4D97-AF65-F5344CB8AC3E}">
        <p14:creationId xmlns:p14="http://schemas.microsoft.com/office/powerpoint/2010/main" val="211677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32F9250-0A6A-3322-6332-8A0F1C160521}"/>
              </a:ext>
            </a:extLst>
          </p:cNvPr>
          <p:cNvPicPr>
            <a:picLocks noChangeAspect="1"/>
          </p:cNvPicPr>
          <p:nvPr/>
        </p:nvPicPr>
        <p:blipFill rotWithShape="1">
          <a:blip r:embed="rId2">
            <a:duotone>
              <a:prstClr val="black"/>
              <a:schemeClr val="tx2">
                <a:tint val="45000"/>
                <a:satMod val="400000"/>
              </a:schemeClr>
            </a:duotone>
            <a:alphaModFix amt="40000"/>
          </a:blip>
          <a:srcRect l="3556"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4E49C0AB-1730-7106-0009-E4D1D1165C5B}"/>
              </a:ext>
            </a:extLst>
          </p:cNvPr>
          <p:cNvSpPr>
            <a:spLocks noGrp="1"/>
          </p:cNvSpPr>
          <p:nvPr>
            <p:ph type="title"/>
          </p:nvPr>
        </p:nvSpPr>
        <p:spPr>
          <a:xfrm>
            <a:off x="677334" y="609600"/>
            <a:ext cx="8596668" cy="1320800"/>
          </a:xfrm>
        </p:spPr>
        <p:txBody>
          <a:bodyPr>
            <a:normAutofit/>
          </a:bodyPr>
          <a:lstStyle/>
          <a:p>
            <a:r>
              <a:rPr lang="en-US" dirty="0"/>
              <a:t>Data Format Recap</a:t>
            </a:r>
          </a:p>
        </p:txBody>
      </p:sp>
      <p:sp>
        <p:nvSpPr>
          <p:cNvPr id="3" name="Content Placeholder 2">
            <a:extLst>
              <a:ext uri="{FF2B5EF4-FFF2-40B4-BE49-F238E27FC236}">
                <a16:creationId xmlns:a16="http://schemas.microsoft.com/office/drawing/2014/main" id="{B10F4FB8-8232-9A9F-3BFD-4F6BEBD2F05D}"/>
              </a:ext>
            </a:extLst>
          </p:cNvPr>
          <p:cNvSpPr>
            <a:spLocks noGrp="1"/>
          </p:cNvSpPr>
          <p:nvPr>
            <p:ph idx="1"/>
          </p:nvPr>
        </p:nvSpPr>
        <p:spPr>
          <a:xfrm>
            <a:off x="677334" y="2160589"/>
            <a:ext cx="8596668" cy="3880773"/>
          </a:xfrm>
        </p:spPr>
        <p:txBody>
          <a:bodyPr>
            <a:normAutofit/>
          </a:bodyPr>
          <a:lstStyle/>
          <a:p>
            <a:r>
              <a:rPr lang="en-US" dirty="0">
                <a:solidFill>
                  <a:srgbClr val="FFFFFF"/>
                </a:solidFill>
              </a:rPr>
              <a:t>A .csv file is provided by the customer containing telemetry data from VR training consisting of </a:t>
            </a:r>
            <a:r>
              <a:rPr lang="en-US" b="1" dirty="0">
                <a:solidFill>
                  <a:srgbClr val="FFFFFF"/>
                </a:solidFill>
              </a:rPr>
              <a:t>40 learners</a:t>
            </a:r>
          </a:p>
          <a:p>
            <a:r>
              <a:rPr lang="en-US" dirty="0">
                <a:solidFill>
                  <a:srgbClr val="FFFFFF"/>
                </a:solidFill>
              </a:rPr>
              <a:t>In this provided .csv file…</a:t>
            </a:r>
          </a:p>
          <a:p>
            <a:pPr lvl="1"/>
            <a:r>
              <a:rPr lang="en-US" dirty="0">
                <a:solidFill>
                  <a:srgbClr val="FFFFFF"/>
                </a:solidFill>
              </a:rPr>
              <a:t>A complete activity instance is designated by the learner starting and finishing the training</a:t>
            </a:r>
          </a:p>
          <a:p>
            <a:pPr lvl="1"/>
            <a:r>
              <a:rPr lang="en-US" dirty="0">
                <a:solidFill>
                  <a:srgbClr val="FFFFFF"/>
                </a:solidFill>
              </a:rPr>
              <a:t>Specific events and their corresponding data are stored when a learner either enters or exits a ‘hotspot’ in the aircraft (denoted by the learner’s gaze entering or exiting the ‘hotspot’)</a:t>
            </a:r>
          </a:p>
          <a:p>
            <a:pPr lvl="1"/>
            <a:r>
              <a:rPr lang="en-US" dirty="0">
                <a:solidFill>
                  <a:srgbClr val="FFFFFF"/>
                </a:solidFill>
              </a:rPr>
              <a:t>The learner’s response to a multiple-choice question is stored sequentially just before the activity instance’s end</a:t>
            </a:r>
          </a:p>
          <a:p>
            <a:pPr lvl="1"/>
            <a:r>
              <a:rPr lang="en-US" dirty="0">
                <a:solidFill>
                  <a:srgbClr val="FFFFFF"/>
                </a:solidFill>
              </a:rPr>
              <a:t>Each event is stored as a JSON blob in its own row of the .csv file</a:t>
            </a:r>
          </a:p>
          <a:p>
            <a:pPr lvl="1"/>
            <a:endParaRPr lang="en-US" dirty="0">
              <a:solidFill>
                <a:srgbClr val="FFFFFF"/>
              </a:solidFill>
            </a:endParaRPr>
          </a:p>
        </p:txBody>
      </p:sp>
    </p:spTree>
    <p:extLst>
      <p:ext uri="{BB962C8B-B14F-4D97-AF65-F5344CB8AC3E}">
        <p14:creationId xmlns:p14="http://schemas.microsoft.com/office/powerpoint/2010/main" val="2719760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90A5-1B44-969B-BF16-0D90374F17A6}"/>
              </a:ext>
            </a:extLst>
          </p:cNvPr>
          <p:cNvSpPr>
            <a:spLocks noGrp="1"/>
          </p:cNvSpPr>
          <p:nvPr>
            <p:ph type="title"/>
          </p:nvPr>
        </p:nvSpPr>
        <p:spPr/>
        <p:txBody>
          <a:bodyPr/>
          <a:lstStyle/>
          <a:p>
            <a:r>
              <a:rPr lang="en-US" dirty="0"/>
              <a:t>Data Ingestion Issues</a:t>
            </a:r>
          </a:p>
        </p:txBody>
      </p:sp>
      <p:sp>
        <p:nvSpPr>
          <p:cNvPr id="3" name="Content Placeholder 2">
            <a:extLst>
              <a:ext uri="{FF2B5EF4-FFF2-40B4-BE49-F238E27FC236}">
                <a16:creationId xmlns:a16="http://schemas.microsoft.com/office/drawing/2014/main" id="{E1482203-B8C9-FD50-3C08-6E650C0A078F}"/>
              </a:ext>
            </a:extLst>
          </p:cNvPr>
          <p:cNvSpPr>
            <a:spLocks noGrp="1"/>
          </p:cNvSpPr>
          <p:nvPr>
            <p:ph idx="1"/>
          </p:nvPr>
        </p:nvSpPr>
        <p:spPr>
          <a:xfrm>
            <a:off x="677334" y="1839749"/>
            <a:ext cx="8803550" cy="4697411"/>
          </a:xfrm>
        </p:spPr>
        <p:txBody>
          <a:bodyPr>
            <a:normAutofit lnSpcReduction="10000"/>
          </a:bodyPr>
          <a:lstStyle/>
          <a:p>
            <a:r>
              <a:rPr lang="en-US" dirty="0"/>
              <a:t>JSON blobs are not stored in proper JSON notation, so preprocessing was required</a:t>
            </a:r>
          </a:p>
          <a:p>
            <a:endParaRPr lang="en-US" dirty="0"/>
          </a:p>
          <a:p>
            <a:r>
              <a:rPr lang="en-US" dirty="0"/>
              <a:t>There are two instances of inconsistent notation in the .csv file</a:t>
            </a:r>
          </a:p>
          <a:p>
            <a:pPr lvl="1">
              <a:buFont typeface="Wingdings" panose="05000000000000000000" pitchFamily="2" charset="2"/>
              <a:buChar char="à"/>
            </a:pPr>
            <a:r>
              <a:rPr lang="en-US" dirty="0">
                <a:sym typeface="Wingdings" panose="05000000000000000000" pitchFamily="2" charset="2"/>
              </a:rPr>
              <a:t>Row 21 in .csv […</a:t>
            </a:r>
            <a:r>
              <a:rPr lang="en-US" dirty="0">
                <a:solidFill>
                  <a:srgbClr val="FF0000"/>
                </a:solidFill>
                <a:sym typeface="Wingdings" panose="05000000000000000000" pitchFamily="2" charset="2"/>
              </a:rPr>
              <a:t>"}}“</a:t>
            </a:r>
            <a:r>
              <a:rPr lang="en-US" dirty="0">
                <a:sym typeface="Wingdings" panose="05000000000000000000" pitchFamily="2" charset="2"/>
              </a:rPr>
              <a:t>…] should be […</a:t>
            </a:r>
            <a:r>
              <a:rPr lang="en-US" dirty="0">
                <a:solidFill>
                  <a:srgbClr val="FF0000"/>
                </a:solidFill>
                <a:sym typeface="Wingdings" panose="05000000000000000000" pitchFamily="2" charset="2"/>
              </a:rPr>
              <a:t>"}}}“</a:t>
            </a:r>
            <a:r>
              <a:rPr lang="en-US" dirty="0">
                <a:sym typeface="Wingdings" panose="05000000000000000000" pitchFamily="2" charset="2"/>
              </a:rPr>
              <a:t>…]</a:t>
            </a:r>
          </a:p>
          <a:p>
            <a:pPr lvl="1">
              <a:buFont typeface="Wingdings" panose="05000000000000000000" pitchFamily="2" charset="2"/>
              <a:buChar char="à"/>
            </a:pPr>
            <a:r>
              <a:rPr lang="en-US" dirty="0">
                <a:sym typeface="Wingdings" panose="05000000000000000000" pitchFamily="2" charset="2"/>
              </a:rPr>
              <a:t>Row 283 in .csv file […</a:t>
            </a:r>
            <a:r>
              <a:rPr lang="en-US" dirty="0">
                <a:solidFill>
                  <a:srgbClr val="FF0000"/>
                </a:solidFill>
                <a:sym typeface="Wingdings" panose="05000000000000000000" pitchFamily="2" charset="2"/>
              </a:rPr>
              <a:t>,,,,,</a:t>
            </a:r>
            <a:r>
              <a:rPr lang="en-US" dirty="0">
                <a:sym typeface="Wingdings" panose="05000000000000000000" pitchFamily="2" charset="2"/>
              </a:rPr>
              <a:t>…] should be […</a:t>
            </a:r>
            <a:r>
              <a:rPr lang="en-US" dirty="0">
                <a:solidFill>
                  <a:srgbClr val="FF0000"/>
                </a:solidFill>
                <a:sym typeface="Wingdings" panose="05000000000000000000" pitchFamily="2" charset="2"/>
              </a:rPr>
              <a:t>,,,,,,</a:t>
            </a:r>
            <a:r>
              <a:rPr lang="en-US" dirty="0">
                <a:sym typeface="Wingdings" panose="05000000000000000000" pitchFamily="2" charset="2"/>
              </a:rPr>
              <a:t>…]</a:t>
            </a:r>
          </a:p>
          <a:p>
            <a:pPr lvl="1">
              <a:buFont typeface="Wingdings" panose="05000000000000000000" pitchFamily="2" charset="2"/>
              <a:buChar char="à"/>
            </a:pPr>
            <a:endParaRPr lang="en-US" dirty="0">
              <a:sym typeface="Wingdings" panose="05000000000000000000" pitchFamily="2" charset="2"/>
            </a:endParaRPr>
          </a:p>
          <a:p>
            <a:pPr lvl="1">
              <a:buFont typeface="Wingdings" panose="05000000000000000000" pitchFamily="2" charset="2"/>
              <a:buChar char="à"/>
            </a:pPr>
            <a:endParaRPr lang="en-US" dirty="0"/>
          </a:p>
          <a:p>
            <a:r>
              <a:rPr lang="en-US" dirty="0"/>
              <a:t>There is one instance of irrelevant extra data in .csv file</a:t>
            </a:r>
          </a:p>
          <a:p>
            <a:pPr lvl="1">
              <a:buFont typeface="Wingdings" panose="05000000000000000000" pitchFamily="2" charset="2"/>
              <a:buChar char="à"/>
            </a:pPr>
            <a:r>
              <a:rPr lang="en-US" dirty="0">
                <a:sym typeface="Wingdings" panose="05000000000000000000" pitchFamily="2" charset="2"/>
              </a:rPr>
              <a:t>Row 123 contains an </a:t>
            </a:r>
            <a:r>
              <a:rPr lang="en-US" dirty="0" err="1">
                <a:sym typeface="Wingdings" panose="05000000000000000000" pitchFamily="2" charset="2"/>
              </a:rPr>
              <a:t>activity_id</a:t>
            </a:r>
            <a:r>
              <a:rPr lang="en-US" dirty="0">
                <a:sym typeface="Wingdings" panose="05000000000000000000" pitchFamily="2" charset="2"/>
              </a:rPr>
              <a:t> of </a:t>
            </a:r>
            <a:r>
              <a:rPr lang="en-US" dirty="0">
                <a:solidFill>
                  <a:srgbClr val="FF0000"/>
                </a:solidFill>
                <a:sym typeface="Wingdings" panose="05000000000000000000" pitchFamily="2" charset="2"/>
              </a:rPr>
              <a:t>200dca6b</a:t>
            </a:r>
            <a:r>
              <a:rPr lang="en-US" dirty="0">
                <a:sym typeface="Wingdings" panose="05000000000000000000" pitchFamily="2" charset="2"/>
              </a:rPr>
              <a:t> instead of </a:t>
            </a:r>
            <a:r>
              <a:rPr lang="en-US" dirty="0">
                <a:solidFill>
                  <a:srgbClr val="FF0000"/>
                </a:solidFill>
                <a:sym typeface="Wingdings" panose="05000000000000000000" pitchFamily="2" charset="2"/>
              </a:rPr>
              <a:t>ecfa70fa</a:t>
            </a:r>
          </a:p>
          <a:p>
            <a:pPr marL="457200" lvl="1" indent="0">
              <a:buNone/>
            </a:pPr>
            <a:endParaRPr lang="en-US" dirty="0">
              <a:sym typeface="Wingdings" panose="05000000000000000000" pitchFamily="2" charset="2"/>
            </a:endParaRPr>
          </a:p>
          <a:p>
            <a:pPr marL="457200" lvl="1" indent="0" algn="ctr">
              <a:buNone/>
            </a:pPr>
            <a:r>
              <a:rPr lang="en-US" sz="1900" b="1" u="sng" dirty="0">
                <a:sym typeface="Wingdings" panose="05000000000000000000" pitchFamily="2" charset="2"/>
              </a:rPr>
              <a:t>These inconsistencies should be investigated further internally to ensure there is no data corruption during ingestion</a:t>
            </a:r>
            <a:endParaRPr lang="en-US" sz="1900" b="1" u="sng" dirty="0"/>
          </a:p>
          <a:p>
            <a:pPr lvl="1"/>
            <a:endParaRPr lang="en-US" dirty="0"/>
          </a:p>
        </p:txBody>
      </p:sp>
    </p:spTree>
    <p:extLst>
      <p:ext uri="{BB962C8B-B14F-4D97-AF65-F5344CB8AC3E}">
        <p14:creationId xmlns:p14="http://schemas.microsoft.com/office/powerpoint/2010/main" val="337566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88C1-4945-1B15-3328-38E9EE219FB2}"/>
              </a:ext>
            </a:extLst>
          </p:cNvPr>
          <p:cNvSpPr>
            <a:spLocks noGrp="1"/>
          </p:cNvSpPr>
          <p:nvPr>
            <p:ph type="ctrTitle"/>
          </p:nvPr>
        </p:nvSpPr>
        <p:spPr/>
        <p:txBody>
          <a:bodyPr/>
          <a:lstStyle/>
          <a:p>
            <a:r>
              <a:rPr lang="en-US" dirty="0"/>
              <a:t>Part 2:</a:t>
            </a:r>
            <a:br>
              <a:rPr lang="en-US" dirty="0"/>
            </a:br>
            <a:r>
              <a:rPr lang="en-US" dirty="0"/>
              <a:t>Data Analysis</a:t>
            </a:r>
          </a:p>
        </p:txBody>
      </p:sp>
    </p:spTree>
    <p:extLst>
      <p:ext uri="{BB962C8B-B14F-4D97-AF65-F5344CB8AC3E}">
        <p14:creationId xmlns:p14="http://schemas.microsoft.com/office/powerpoint/2010/main" val="196304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A2FD-0C27-3138-3F8D-1FE1754B9CC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2D8B1FD-54FF-9B42-8C27-AB0949AE70E0}"/>
              </a:ext>
            </a:extLst>
          </p:cNvPr>
          <p:cNvSpPr>
            <a:spLocks noGrp="1"/>
          </p:cNvSpPr>
          <p:nvPr>
            <p:ph idx="1"/>
          </p:nvPr>
        </p:nvSpPr>
        <p:spPr>
          <a:xfrm>
            <a:off x="677334" y="2574885"/>
            <a:ext cx="8596668" cy="4705432"/>
          </a:xfrm>
        </p:spPr>
        <p:txBody>
          <a:bodyPr>
            <a:normAutofit/>
          </a:bodyPr>
          <a:lstStyle/>
          <a:p>
            <a:r>
              <a:rPr lang="en-US" sz="2400" dirty="0"/>
              <a:t>The objective of the data analysis is to determine key insights hidden in the data set that may offer the customer actionable items on how to improve their VR training simulation</a:t>
            </a:r>
          </a:p>
          <a:p>
            <a:endParaRPr lang="en-US" sz="2400" dirty="0"/>
          </a:p>
        </p:txBody>
      </p:sp>
    </p:spTree>
    <p:extLst>
      <p:ext uri="{BB962C8B-B14F-4D97-AF65-F5344CB8AC3E}">
        <p14:creationId xmlns:p14="http://schemas.microsoft.com/office/powerpoint/2010/main" val="38023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5FA7-6BB1-D346-CD05-5C75D4536CB2}"/>
              </a:ext>
            </a:extLst>
          </p:cNvPr>
          <p:cNvSpPr>
            <a:spLocks noGrp="1"/>
          </p:cNvSpPr>
          <p:nvPr>
            <p:ph type="title"/>
          </p:nvPr>
        </p:nvSpPr>
        <p:spPr/>
        <p:txBody>
          <a:bodyPr/>
          <a:lstStyle/>
          <a:p>
            <a:r>
              <a:rPr lang="en-US" dirty="0"/>
              <a:t>Visualizing the Geometric Data</a:t>
            </a:r>
          </a:p>
        </p:txBody>
      </p:sp>
      <p:sp>
        <p:nvSpPr>
          <p:cNvPr id="10" name="TextBox 9">
            <a:extLst>
              <a:ext uri="{FF2B5EF4-FFF2-40B4-BE49-F238E27FC236}">
                <a16:creationId xmlns:a16="http://schemas.microsoft.com/office/drawing/2014/main" id="{7A14C625-BFA6-FFA5-97B8-053DA8F95F72}"/>
              </a:ext>
            </a:extLst>
          </p:cNvPr>
          <p:cNvSpPr txBox="1"/>
          <p:nvPr/>
        </p:nvSpPr>
        <p:spPr>
          <a:xfrm>
            <a:off x="401942" y="1684599"/>
            <a:ext cx="713663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Yaw/Pitch/Roll directly translate to the (</a:t>
            </a:r>
            <a:r>
              <a:rPr lang="en-US" dirty="0" err="1"/>
              <a:t>video_x</a:t>
            </a:r>
            <a:r>
              <a:rPr lang="en-US" dirty="0"/>
              <a:t>, </a:t>
            </a:r>
            <a:r>
              <a:rPr lang="en-US" dirty="0" err="1"/>
              <a:t>video_y</a:t>
            </a:r>
            <a:r>
              <a:rPr lang="en-US" dirty="0"/>
              <a:t>) coordinates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Location data should not be further included in data analysis</a:t>
            </a:r>
          </a:p>
        </p:txBody>
      </p:sp>
      <p:pic>
        <p:nvPicPr>
          <p:cNvPr id="12" name="Picture 11" descr="Chart, scatter chart&#10;&#10;Description automatically generated">
            <a:extLst>
              <a:ext uri="{FF2B5EF4-FFF2-40B4-BE49-F238E27FC236}">
                <a16:creationId xmlns:a16="http://schemas.microsoft.com/office/drawing/2014/main" id="{4246F39B-DDD3-E96C-14E9-5690DD885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77" y="3613439"/>
            <a:ext cx="5675913" cy="3055216"/>
          </a:xfrm>
          <a:prstGeom prst="rect">
            <a:avLst/>
          </a:prstGeom>
          <a:ln w="25400">
            <a:solidFill>
              <a:schemeClr val="tx1"/>
            </a:solidFill>
          </a:ln>
        </p:spPr>
      </p:pic>
      <p:pic>
        <p:nvPicPr>
          <p:cNvPr id="16" name="Picture 15" descr="Scatter chart&#10;&#10;Description automatically generated with medium confidence">
            <a:extLst>
              <a:ext uri="{FF2B5EF4-FFF2-40B4-BE49-F238E27FC236}">
                <a16:creationId xmlns:a16="http://schemas.microsoft.com/office/drawing/2014/main" id="{4BE3B416-8DB7-4ACD-30C1-4C95ABBAE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10" y="3613439"/>
            <a:ext cx="5675913" cy="3055216"/>
          </a:xfrm>
          <a:prstGeom prst="rect">
            <a:avLst/>
          </a:prstGeom>
          <a:ln w="25400">
            <a:solidFill>
              <a:schemeClr val="tx1"/>
            </a:solidFill>
          </a:ln>
        </p:spPr>
      </p:pic>
      <p:pic>
        <p:nvPicPr>
          <p:cNvPr id="18" name="Picture 17">
            <a:extLst>
              <a:ext uri="{FF2B5EF4-FFF2-40B4-BE49-F238E27FC236}">
                <a16:creationId xmlns:a16="http://schemas.microsoft.com/office/drawing/2014/main" id="{C9E435F7-46D3-2DD3-4AB3-D466918738A7}"/>
              </a:ext>
            </a:extLst>
          </p:cNvPr>
          <p:cNvPicPr>
            <a:picLocks noChangeAspect="1"/>
          </p:cNvPicPr>
          <p:nvPr/>
        </p:nvPicPr>
        <p:blipFill>
          <a:blip r:embed="rId4"/>
          <a:stretch>
            <a:fillRect/>
          </a:stretch>
        </p:blipFill>
        <p:spPr>
          <a:xfrm>
            <a:off x="7813964" y="864208"/>
            <a:ext cx="4036801" cy="2007888"/>
          </a:xfrm>
          <a:prstGeom prst="rect">
            <a:avLst/>
          </a:prstGeom>
        </p:spPr>
      </p:pic>
      <p:cxnSp>
        <p:nvCxnSpPr>
          <p:cNvPr id="20" name="Straight Arrow Connector 19">
            <a:extLst>
              <a:ext uri="{FF2B5EF4-FFF2-40B4-BE49-F238E27FC236}">
                <a16:creationId xmlns:a16="http://schemas.microsoft.com/office/drawing/2014/main" id="{409B1335-7C19-6E6A-346F-7F707661C470}"/>
              </a:ext>
            </a:extLst>
          </p:cNvPr>
          <p:cNvCxnSpPr>
            <a:cxnSpLocks/>
          </p:cNvCxnSpPr>
          <p:nvPr/>
        </p:nvCxnSpPr>
        <p:spPr>
          <a:xfrm flipH="1">
            <a:off x="7071831" y="5993791"/>
            <a:ext cx="9334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A5926E3-0865-233F-E6E5-2D5C1B4F89DD}"/>
              </a:ext>
            </a:extLst>
          </p:cNvPr>
          <p:cNvSpPr txBox="1"/>
          <p:nvPr/>
        </p:nvSpPr>
        <p:spPr>
          <a:xfrm>
            <a:off x="8016773" y="5841492"/>
            <a:ext cx="1639019" cy="261610"/>
          </a:xfrm>
          <a:prstGeom prst="rect">
            <a:avLst/>
          </a:prstGeom>
          <a:solidFill>
            <a:schemeClr val="bg1"/>
          </a:solidFill>
          <a:ln>
            <a:solidFill>
              <a:schemeClr val="tx1"/>
            </a:solidFill>
          </a:ln>
        </p:spPr>
        <p:txBody>
          <a:bodyPr wrap="square" rtlCol="0">
            <a:spAutoFit/>
          </a:bodyPr>
          <a:lstStyle/>
          <a:p>
            <a:r>
              <a:rPr lang="en-US" sz="1050" dirty="0"/>
              <a:t>(0,0) is due to user exit</a:t>
            </a:r>
          </a:p>
        </p:txBody>
      </p:sp>
      <p:sp>
        <p:nvSpPr>
          <p:cNvPr id="24" name="TextBox 23">
            <a:extLst>
              <a:ext uri="{FF2B5EF4-FFF2-40B4-BE49-F238E27FC236}">
                <a16:creationId xmlns:a16="http://schemas.microsoft.com/office/drawing/2014/main" id="{6D18DD44-EAEA-AE79-9322-6F8464310355}"/>
              </a:ext>
            </a:extLst>
          </p:cNvPr>
          <p:cNvSpPr txBox="1"/>
          <p:nvPr/>
        </p:nvSpPr>
        <p:spPr>
          <a:xfrm>
            <a:off x="7651888" y="3018351"/>
            <a:ext cx="4360951" cy="338554"/>
          </a:xfrm>
          <a:prstGeom prst="rect">
            <a:avLst/>
          </a:prstGeom>
          <a:solidFill>
            <a:schemeClr val="bg1"/>
          </a:solidFill>
          <a:ln>
            <a:solidFill>
              <a:schemeClr val="tx1"/>
            </a:solidFill>
          </a:ln>
        </p:spPr>
        <p:txBody>
          <a:bodyPr wrap="square">
            <a:spAutoFit/>
          </a:bodyPr>
          <a:lstStyle/>
          <a:p>
            <a:pPr algn="ctr"/>
            <a:r>
              <a:rPr lang="en-US" sz="1600" b="1" dirty="0"/>
              <a:t>Location data matches what is expected!</a:t>
            </a:r>
          </a:p>
        </p:txBody>
      </p:sp>
      <p:cxnSp>
        <p:nvCxnSpPr>
          <p:cNvPr id="26" name="Straight Arrow Connector 25">
            <a:extLst>
              <a:ext uri="{FF2B5EF4-FFF2-40B4-BE49-F238E27FC236}">
                <a16:creationId xmlns:a16="http://schemas.microsoft.com/office/drawing/2014/main" id="{2FAE03BF-1179-1285-8742-477325459519}"/>
              </a:ext>
            </a:extLst>
          </p:cNvPr>
          <p:cNvCxnSpPr>
            <a:cxnSpLocks/>
          </p:cNvCxnSpPr>
          <p:nvPr/>
        </p:nvCxnSpPr>
        <p:spPr>
          <a:xfrm flipV="1">
            <a:off x="9832363" y="3387683"/>
            <a:ext cx="0" cy="2257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9427294-78B1-7985-B285-D22C3823B117}"/>
              </a:ext>
            </a:extLst>
          </p:cNvPr>
          <p:cNvCxnSpPr>
            <a:cxnSpLocks/>
            <a:endCxn id="24" idx="0"/>
          </p:cNvCxnSpPr>
          <p:nvPr/>
        </p:nvCxnSpPr>
        <p:spPr>
          <a:xfrm>
            <a:off x="9832363" y="2758799"/>
            <a:ext cx="1" cy="2595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9F0C484-2EA0-76DB-D87D-CF67F6B5EC2D}"/>
              </a:ext>
            </a:extLst>
          </p:cNvPr>
          <p:cNvPicPr>
            <a:picLocks noChangeAspect="1"/>
          </p:cNvPicPr>
          <p:nvPr/>
        </p:nvPicPr>
        <p:blipFill>
          <a:blip r:embed="rId5"/>
          <a:stretch>
            <a:fillRect/>
          </a:stretch>
        </p:blipFill>
        <p:spPr>
          <a:xfrm>
            <a:off x="10412504" y="2330476"/>
            <a:ext cx="1377554" cy="462119"/>
          </a:xfrm>
          <a:prstGeom prst="rect">
            <a:avLst/>
          </a:prstGeom>
        </p:spPr>
      </p:pic>
      <p:cxnSp>
        <p:nvCxnSpPr>
          <p:cNvPr id="33" name="Straight Arrow Connector 32">
            <a:extLst>
              <a:ext uri="{FF2B5EF4-FFF2-40B4-BE49-F238E27FC236}">
                <a16:creationId xmlns:a16="http://schemas.microsoft.com/office/drawing/2014/main" id="{E6D6D077-0789-6E70-4CC3-99ACE23A7D3B}"/>
              </a:ext>
            </a:extLst>
          </p:cNvPr>
          <p:cNvCxnSpPr>
            <a:cxnSpLocks/>
          </p:cNvCxnSpPr>
          <p:nvPr/>
        </p:nvCxnSpPr>
        <p:spPr>
          <a:xfrm>
            <a:off x="5968390" y="5174571"/>
            <a:ext cx="25522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84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659</TotalTime>
  <Words>860</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Aviation VR Training Exploratory Data Analysis</vt:lpstr>
      <vt:lpstr>Objective and Outline</vt:lpstr>
      <vt:lpstr>Project Background</vt:lpstr>
      <vt:lpstr>Part 1: Data Ingestion</vt:lpstr>
      <vt:lpstr>Data Format Recap</vt:lpstr>
      <vt:lpstr>Data Ingestion Issues</vt:lpstr>
      <vt:lpstr>Part 2: Data Analysis</vt:lpstr>
      <vt:lpstr>Objective</vt:lpstr>
      <vt:lpstr>Visualizing the Geometric Data</vt:lpstr>
      <vt:lpstr>T-test: Total Time Spent in Hotspots vs the Correct Multiple-Choice Response</vt:lpstr>
      <vt:lpstr>ANOVA: Hotspot ID vs Multiple-Choice Question Response</vt:lpstr>
      <vt:lpstr>Prediction Models</vt:lpstr>
      <vt:lpstr>Part 3: Summary and Next Steps</vt:lpstr>
      <vt:lpstr>Results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Meyer</dc:creator>
  <cp:lastModifiedBy>Quinn Meyer</cp:lastModifiedBy>
  <cp:revision>25</cp:revision>
  <dcterms:created xsi:type="dcterms:W3CDTF">2022-10-07T15:15:52Z</dcterms:created>
  <dcterms:modified xsi:type="dcterms:W3CDTF">2022-11-16T21:18:03Z</dcterms:modified>
</cp:coreProperties>
</file>