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9" r:id="rId3"/>
    <p:sldId id="306" r:id="rId4"/>
    <p:sldId id="305" r:id="rId5"/>
    <p:sldId id="300" r:id="rId6"/>
    <p:sldId id="301" r:id="rId7"/>
    <p:sldId id="303" r:id="rId8"/>
    <p:sldId id="264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66" r:id="rId19"/>
    <p:sldId id="262" r:id="rId20"/>
    <p:sldId id="272" r:id="rId21"/>
    <p:sldId id="273" r:id="rId22"/>
    <p:sldId id="277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A572-8C4E-157F-E3D4-6F274296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Animation showing what my company does (camera calibration)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0ADA-B686-F4C6-4C6B-41F51DDE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camera sees something</a:t>
            </a:r>
          </a:p>
          <a:p>
            <a:pPr marL="514350" indent="-514350">
              <a:buAutoNum type="arabicPeriod"/>
            </a:pPr>
            <a:r>
              <a:rPr lang="en-US" dirty="0"/>
              <a:t>The camera outputs the location of the object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don’t need to use the particular scenario with a stop sign and a car. All I want to show is that the camera can determine 3D coordinates if it is calibrated.</a:t>
            </a:r>
          </a:p>
        </p:txBody>
      </p:sp>
    </p:spTree>
    <p:extLst>
      <p:ext uri="{BB962C8B-B14F-4D97-AF65-F5344CB8AC3E}">
        <p14:creationId xmlns:p14="http://schemas.microsoft.com/office/powerpoint/2010/main" val="2974077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4DF74482-91AF-467A-4E58-EFE028F34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91" y="2807433"/>
            <a:ext cx="2210008" cy="1243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8C6D3D-7354-D365-13BB-12EBE3DB4493}"/>
              </a:ext>
            </a:extLst>
          </p:cNvPr>
          <p:cNvCxnSpPr/>
          <p:nvPr/>
        </p:nvCxnSpPr>
        <p:spPr>
          <a:xfrm flipV="1">
            <a:off x="3726611" y="2807433"/>
            <a:ext cx="530990" cy="5309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3AD42-EA6A-0B98-BEE8-B3AF856399DE}"/>
              </a:ext>
            </a:extLst>
          </p:cNvPr>
          <p:cNvCxnSpPr/>
          <p:nvPr/>
        </p:nvCxnSpPr>
        <p:spPr>
          <a:xfrm>
            <a:off x="3743864" y="3338423"/>
            <a:ext cx="526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B8E765-C5D4-9C63-2D90-5184D92EB62A}"/>
              </a:ext>
            </a:extLst>
          </p:cNvPr>
          <p:cNvCxnSpPr/>
          <p:nvPr/>
        </p:nvCxnSpPr>
        <p:spPr>
          <a:xfrm>
            <a:off x="3726611" y="3338423"/>
            <a:ext cx="519914" cy="5199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0AE166-0429-C46B-D87F-B67FF6852E05}"/>
              </a:ext>
            </a:extLst>
          </p:cNvPr>
          <p:cNvCxnSpPr>
            <a:cxnSpLocks/>
          </p:cNvCxnSpPr>
          <p:nvPr/>
        </p:nvCxnSpPr>
        <p:spPr>
          <a:xfrm flipV="1">
            <a:off x="3715535" y="3133045"/>
            <a:ext cx="479476" cy="2164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D31DD1-CA9C-92E6-F353-69E074A60C87}"/>
              </a:ext>
            </a:extLst>
          </p:cNvPr>
          <p:cNvCxnSpPr>
            <a:cxnSpLocks/>
          </p:cNvCxnSpPr>
          <p:nvPr/>
        </p:nvCxnSpPr>
        <p:spPr>
          <a:xfrm>
            <a:off x="3743864" y="3319438"/>
            <a:ext cx="451147" cy="21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5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4DF74482-91AF-467A-4E58-EFE028F34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91" y="2807433"/>
            <a:ext cx="2210008" cy="1243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</p:spTree>
    <p:extLst>
      <p:ext uri="{BB962C8B-B14F-4D97-AF65-F5344CB8AC3E}">
        <p14:creationId xmlns:p14="http://schemas.microsoft.com/office/powerpoint/2010/main" val="112197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52" y="1409664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36A1F-36CE-A617-EF5E-6DE8A8B4C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4" y="2719650"/>
            <a:ext cx="2423065" cy="13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52" y="1409664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36A1F-36CE-A617-EF5E-6DE8A8B4C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4" y="2719650"/>
            <a:ext cx="2423065" cy="136297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73447C9-B74B-A99F-718D-B7DBF47E447C}"/>
              </a:ext>
            </a:extLst>
          </p:cNvPr>
          <p:cNvCxnSpPr/>
          <p:nvPr/>
        </p:nvCxnSpPr>
        <p:spPr>
          <a:xfrm flipV="1">
            <a:off x="3726611" y="2807433"/>
            <a:ext cx="530990" cy="5309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289B14-CD60-DEEF-A61B-DC0139F7A362}"/>
              </a:ext>
            </a:extLst>
          </p:cNvPr>
          <p:cNvCxnSpPr/>
          <p:nvPr/>
        </p:nvCxnSpPr>
        <p:spPr>
          <a:xfrm>
            <a:off x="3743864" y="3338423"/>
            <a:ext cx="526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BF9EEB-3DB8-9F4E-B8DD-4AC7D4EEB5E0}"/>
              </a:ext>
            </a:extLst>
          </p:cNvPr>
          <p:cNvCxnSpPr/>
          <p:nvPr/>
        </p:nvCxnSpPr>
        <p:spPr>
          <a:xfrm>
            <a:off x="3726611" y="3338423"/>
            <a:ext cx="519914" cy="5199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5EFB62-B867-308F-4D76-BF5E04921E9A}"/>
              </a:ext>
            </a:extLst>
          </p:cNvPr>
          <p:cNvCxnSpPr>
            <a:cxnSpLocks/>
          </p:cNvCxnSpPr>
          <p:nvPr/>
        </p:nvCxnSpPr>
        <p:spPr>
          <a:xfrm flipV="1">
            <a:off x="3715535" y="3133045"/>
            <a:ext cx="479476" cy="2164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C7A49D-C446-B4D6-33B9-B57A2A54D4F5}"/>
              </a:ext>
            </a:extLst>
          </p:cNvPr>
          <p:cNvCxnSpPr>
            <a:cxnSpLocks/>
          </p:cNvCxnSpPr>
          <p:nvPr/>
        </p:nvCxnSpPr>
        <p:spPr>
          <a:xfrm>
            <a:off x="3743864" y="3319438"/>
            <a:ext cx="451147" cy="21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7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52" y="1409664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36A1F-36CE-A617-EF5E-6DE8A8B4C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24" y="2719650"/>
            <a:ext cx="2423065" cy="13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A54E9-F5C6-CF60-A8A2-7F8D7687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86" y="2727366"/>
            <a:ext cx="2367966" cy="1331981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6219C908-D8F3-E400-BDBD-793FDA1B1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92" y="1590820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5957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A54E9-F5C6-CF60-A8A2-7F8D7687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86" y="2727366"/>
            <a:ext cx="2367966" cy="133198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A7BC55-EAAF-DFFD-C94A-12EF4D83A85C}"/>
              </a:ext>
            </a:extLst>
          </p:cNvPr>
          <p:cNvCxnSpPr/>
          <p:nvPr/>
        </p:nvCxnSpPr>
        <p:spPr>
          <a:xfrm flipV="1">
            <a:off x="3726611" y="2807433"/>
            <a:ext cx="530990" cy="5309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5C3616-EBEF-D2D6-EA02-49D762EE5755}"/>
              </a:ext>
            </a:extLst>
          </p:cNvPr>
          <p:cNvCxnSpPr/>
          <p:nvPr/>
        </p:nvCxnSpPr>
        <p:spPr>
          <a:xfrm>
            <a:off x="3743864" y="3338423"/>
            <a:ext cx="52621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ECF1BE-58C9-16AB-29E0-C58310AADBB7}"/>
              </a:ext>
            </a:extLst>
          </p:cNvPr>
          <p:cNvCxnSpPr/>
          <p:nvPr/>
        </p:nvCxnSpPr>
        <p:spPr>
          <a:xfrm>
            <a:off x="3726611" y="3338423"/>
            <a:ext cx="519914" cy="5199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FD9270-1CDD-B0B4-A8C1-307A7359B45A}"/>
              </a:ext>
            </a:extLst>
          </p:cNvPr>
          <p:cNvCxnSpPr>
            <a:cxnSpLocks/>
          </p:cNvCxnSpPr>
          <p:nvPr/>
        </p:nvCxnSpPr>
        <p:spPr>
          <a:xfrm flipV="1">
            <a:off x="3715535" y="3133045"/>
            <a:ext cx="479476" cy="2164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C28512-1288-0515-3D39-55487FADF070}"/>
              </a:ext>
            </a:extLst>
          </p:cNvPr>
          <p:cNvCxnSpPr>
            <a:cxnSpLocks/>
          </p:cNvCxnSpPr>
          <p:nvPr/>
        </p:nvCxnSpPr>
        <p:spPr>
          <a:xfrm>
            <a:off x="3743864" y="3319438"/>
            <a:ext cx="451147" cy="21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C7153C88-1E53-2BB7-A4BF-3D097C7D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92" y="1590820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855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A54E9-F5C6-CF60-A8A2-7F8D7687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86" y="2727366"/>
            <a:ext cx="2367966" cy="1331981"/>
          </a:xfrm>
          <a:prstGeom prst="rect">
            <a:avLst/>
          </a:prstGeom>
        </p:spPr>
      </p:pic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2156913-5B9D-9BD7-BD55-397322853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92" y="1590820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0882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A572-8C4E-157F-E3D4-6F274296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Animation showing the accuracy of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0ADA-B686-F4C6-4C6B-41F51DDE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of zooms and camera movements showing how images are captured</a:t>
            </a:r>
          </a:p>
        </p:txBody>
      </p:sp>
    </p:spTree>
    <p:extLst>
      <p:ext uri="{BB962C8B-B14F-4D97-AF65-F5344CB8AC3E}">
        <p14:creationId xmlns:p14="http://schemas.microsoft.com/office/powerpoint/2010/main" val="13471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665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1347201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1844086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1583865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1348282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1585664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1347201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6563359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7865773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1607421" y="1727110"/>
            <a:ext cx="5641738" cy="176030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1607421" y="3491581"/>
            <a:ext cx="6944152" cy="901377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665612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7249159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4045540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4695376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7594687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53037" y="5763728"/>
            <a:ext cx="969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*0.15% Error Corresponds to 10.5mm Difference Between Measured and Model Distance at 7.000m!</a:t>
            </a:r>
          </a:p>
          <a:p>
            <a:pPr algn="ctr"/>
            <a:r>
              <a:rPr lang="en-US" i="1" dirty="0"/>
              <a:t>Example: 7.000m Measured and 7.0105m Model is 0.15% Measurement Error</a:t>
            </a:r>
          </a:p>
          <a:p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A6D036-4883-64FF-8D65-DB8EC29E5DE3}"/>
              </a:ext>
            </a:extLst>
          </p:cNvPr>
          <p:cNvSpPr/>
          <p:nvPr/>
        </p:nvSpPr>
        <p:spPr>
          <a:xfrm>
            <a:off x="7892960" y="3548606"/>
            <a:ext cx="1317226" cy="18234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7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690239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248589" y="5763728"/>
            <a:ext cx="969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*0.15% Error Corresponds to 10.5mm Difference Between Measured and Model Distance at 7.000m!</a:t>
            </a:r>
          </a:p>
          <a:p>
            <a:pPr algn="ctr"/>
            <a:r>
              <a:rPr lang="en-US" i="1" dirty="0"/>
              <a:t>Example: 7.000m Measured and 7.0105m Model is 0.15% Measurement Error</a:t>
            </a:r>
          </a:p>
          <a:p>
            <a:endParaRPr lang="en-US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42194-7E5C-8B4B-59EA-8B65740F8B7C}"/>
              </a:ext>
            </a:extLst>
          </p:cNvPr>
          <p:cNvSpPr/>
          <p:nvPr/>
        </p:nvSpPr>
        <p:spPr>
          <a:xfrm>
            <a:off x="9015699" y="3487418"/>
            <a:ext cx="1317226" cy="18234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7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BF3388-CD35-F70C-B27A-869B9F6CF47D}"/>
              </a:ext>
            </a:extLst>
          </p:cNvPr>
          <p:cNvGrpSpPr/>
          <p:nvPr/>
        </p:nvGrpSpPr>
        <p:grpSpPr>
          <a:xfrm>
            <a:off x="3320776" y="1606945"/>
            <a:ext cx="5700585" cy="3703898"/>
            <a:chOff x="9541164" y="594152"/>
            <a:chExt cx="1371600" cy="17165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9BBD46-C292-9AE2-92C2-0E07C66AE15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F0CE80-FAB6-763B-1FFB-64C7B850B54B}"/>
                </a:ext>
              </a:extLst>
            </p:cNvPr>
            <p:cNvSpPr/>
            <p:nvPr/>
          </p:nvSpPr>
          <p:spPr>
            <a:xfrm>
              <a:off x="9732385" y="59415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6B4FDD-C734-F39B-BBDB-5E01ED850DB2}"/>
                </a:ext>
              </a:extLst>
            </p:cNvPr>
            <p:cNvSpPr/>
            <p:nvPr/>
          </p:nvSpPr>
          <p:spPr>
            <a:xfrm>
              <a:off x="10035134" y="1624884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3CFC494-2A74-34CA-097E-F97BF8FDCE94}"/>
              </a:ext>
            </a:extLst>
          </p:cNvPr>
          <p:cNvSpPr/>
          <p:nvPr/>
        </p:nvSpPr>
        <p:spPr>
          <a:xfrm>
            <a:off x="3546763" y="1316363"/>
            <a:ext cx="5474598" cy="39346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0D292-3544-349F-15B4-64F15A975870}"/>
              </a:ext>
            </a:extLst>
          </p:cNvPr>
          <p:cNvCxnSpPr>
            <a:cxnSpLocks/>
          </p:cNvCxnSpPr>
          <p:nvPr/>
        </p:nvCxnSpPr>
        <p:spPr>
          <a:xfrm flipH="1" flipV="1">
            <a:off x="-618836" y="-471055"/>
            <a:ext cx="6789904" cy="3929949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06B47A-5E5F-AE3B-D28B-D4904CF9D1DB}"/>
              </a:ext>
            </a:extLst>
          </p:cNvPr>
          <p:cNvCxnSpPr>
            <a:cxnSpLocks/>
          </p:cNvCxnSpPr>
          <p:nvPr/>
        </p:nvCxnSpPr>
        <p:spPr>
          <a:xfrm flipH="1" flipV="1">
            <a:off x="6180304" y="3468130"/>
            <a:ext cx="103758" cy="50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41A72-3C54-D846-9CBE-1809ED15C8B2}"/>
              </a:ext>
            </a:extLst>
          </p:cNvPr>
          <p:cNvCxnSpPr>
            <a:cxnSpLocks/>
          </p:cNvCxnSpPr>
          <p:nvPr/>
        </p:nvCxnSpPr>
        <p:spPr>
          <a:xfrm flipH="1">
            <a:off x="6284062" y="1316363"/>
            <a:ext cx="2737299" cy="2142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39E2B4-5BE4-D031-E67A-40C94B74EE66}"/>
              </a:ext>
            </a:extLst>
          </p:cNvPr>
          <p:cNvSpPr txBox="1"/>
          <p:nvPr/>
        </p:nvSpPr>
        <p:spPr>
          <a:xfrm>
            <a:off x="9021361" y="743405"/>
            <a:ext cx="91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Efovee</a:t>
            </a:r>
            <a:r>
              <a:rPr lang="en-US" dirty="0">
                <a:solidFill>
                  <a:srgbClr val="FF0000"/>
                </a:solidFill>
              </a:rPr>
              <a:t> Error is 0.15%!</a:t>
            </a:r>
          </a:p>
        </p:txBody>
      </p:sp>
    </p:spTree>
    <p:extLst>
      <p:ext uri="{BB962C8B-B14F-4D97-AF65-F5344CB8AC3E}">
        <p14:creationId xmlns:p14="http://schemas.microsoft.com/office/powerpoint/2010/main" val="255571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Zoom out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690239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642194-7E5C-8B4B-59EA-8B65740F8B7C}"/>
              </a:ext>
            </a:extLst>
          </p:cNvPr>
          <p:cNvSpPr/>
          <p:nvPr/>
        </p:nvSpPr>
        <p:spPr>
          <a:xfrm>
            <a:off x="9015699" y="3487418"/>
            <a:ext cx="1317226" cy="18234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/>
          <p:nvPr/>
        </p:nvCxnSpPr>
        <p:spPr>
          <a:xfrm flipV="1">
            <a:off x="2799548" y="2545237"/>
            <a:ext cx="2602011" cy="952107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2316211" cy="419184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9D9AEB-A079-0040-9D05-39B6B1A3B5FC}"/>
              </a:ext>
            </a:extLst>
          </p:cNvPr>
          <p:cNvSpPr txBox="1"/>
          <p:nvPr/>
        </p:nvSpPr>
        <p:spPr>
          <a:xfrm rot="20693829">
            <a:off x="2982174" y="283662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CE880F-B46D-8613-70EC-4D9901B60987}"/>
              </a:ext>
            </a:extLst>
          </p:cNvPr>
          <p:cNvSpPr txBox="1"/>
          <p:nvPr/>
        </p:nvSpPr>
        <p:spPr>
          <a:xfrm rot="540200">
            <a:off x="3116916" y="3716291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130C8-D64F-6A06-DCD4-11F7F10A15E9}"/>
              </a:ext>
            </a:extLst>
          </p:cNvPr>
          <p:cNvSpPr txBox="1"/>
          <p:nvPr/>
        </p:nvSpPr>
        <p:spPr>
          <a:xfrm>
            <a:off x="5296700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 meters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E6D62-BA4A-BF31-C336-F92817F669E0}"/>
              </a:ext>
            </a:extLst>
          </p:cNvPr>
          <p:cNvSpPr txBox="1"/>
          <p:nvPr/>
        </p:nvSpPr>
        <p:spPr>
          <a:xfrm>
            <a:off x="4798025" y="963990"/>
            <a:ext cx="218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how a few validation images are captured</a:t>
            </a:r>
          </a:p>
        </p:txBody>
      </p:sp>
    </p:spTree>
    <p:extLst>
      <p:ext uri="{BB962C8B-B14F-4D97-AF65-F5344CB8AC3E}">
        <p14:creationId xmlns:p14="http://schemas.microsoft.com/office/powerpoint/2010/main" val="324256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>
            <a:off x="2799548" y="3497344"/>
            <a:ext cx="2345107" cy="1038402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2732815" cy="2389287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25FE25-52AF-8462-25B5-78C7634AAD54}"/>
              </a:ext>
            </a:extLst>
          </p:cNvPr>
          <p:cNvSpPr txBox="1"/>
          <p:nvPr/>
        </p:nvSpPr>
        <p:spPr>
          <a:xfrm rot="1316179">
            <a:off x="3252428" y="337342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BE764-AB3A-8486-8C54-433670EA0570}"/>
              </a:ext>
            </a:extLst>
          </p:cNvPr>
          <p:cNvSpPr txBox="1"/>
          <p:nvPr/>
        </p:nvSpPr>
        <p:spPr>
          <a:xfrm rot="1316179">
            <a:off x="2973579" y="4330530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73328-614D-1450-39F0-90F9A483C1FD}"/>
              </a:ext>
            </a:extLst>
          </p:cNvPr>
          <p:cNvSpPr txBox="1"/>
          <p:nvPr/>
        </p:nvSpPr>
        <p:spPr>
          <a:xfrm>
            <a:off x="5333646" y="4991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 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BC4CD-0803-4D42-667D-9521F37D2B9C}"/>
              </a:ext>
            </a:extLst>
          </p:cNvPr>
          <p:cNvSpPr txBox="1"/>
          <p:nvPr/>
        </p:nvSpPr>
        <p:spPr>
          <a:xfrm>
            <a:off x="4798025" y="963990"/>
            <a:ext cx="218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how a few validation images are captured</a:t>
            </a:r>
          </a:p>
        </p:txBody>
      </p:sp>
    </p:spTree>
    <p:extLst>
      <p:ext uri="{BB962C8B-B14F-4D97-AF65-F5344CB8AC3E}">
        <p14:creationId xmlns:p14="http://schemas.microsoft.com/office/powerpoint/2010/main" val="343148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238F391-87BB-55E4-1748-B2049C21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40" y="2128145"/>
            <a:ext cx="7736378" cy="4350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E4BD3-CD73-1AFC-4A89-41F837AB2AF4}"/>
              </a:ext>
            </a:extLst>
          </p:cNvPr>
          <p:cNvSpPr txBox="1"/>
          <p:nvPr/>
        </p:nvSpPr>
        <p:spPr>
          <a:xfrm>
            <a:off x="4798025" y="963990"/>
            <a:ext cx="218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how a few validation images are captured</a:t>
            </a:r>
          </a:p>
        </p:txBody>
      </p:sp>
      <p:pic>
        <p:nvPicPr>
          <p:cNvPr id="7" name="Graphic 6" descr="Camera outline">
            <a:extLst>
              <a:ext uri="{FF2B5EF4-FFF2-40B4-BE49-F238E27FC236}">
                <a16:creationId xmlns:a16="http://schemas.microsoft.com/office/drawing/2014/main" id="{AC22A8C4-5579-EB76-BBF2-9D4CB689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3B522D-8844-4508-2D8C-21B9BEC20EEF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D5664-625C-2A8D-CA03-5DDB3A97EEA5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AD0E0-17B5-8174-9D9A-3C13BC4AD366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A6FD7-53E9-014F-A17F-BE8BD57CA9BC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3E0C5B-A662-1C8B-866A-AA289DD34563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1EDA7-1FF7-15D3-AD5B-090AC252F95D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A6D8-A61D-01DA-A80B-040F6ACDFDAE}"/>
              </a:ext>
            </a:extLst>
          </p:cNvPr>
          <p:cNvCxnSpPr>
            <a:cxnSpLocks/>
          </p:cNvCxnSpPr>
          <p:nvPr/>
        </p:nvCxnSpPr>
        <p:spPr>
          <a:xfrm flipV="1">
            <a:off x="2799548" y="2890982"/>
            <a:ext cx="3434997" cy="606362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D42FB-5CA0-19E8-CE49-80C86DFE5962}"/>
              </a:ext>
            </a:extLst>
          </p:cNvPr>
          <p:cNvCxnSpPr>
            <a:cxnSpLocks/>
          </p:cNvCxnSpPr>
          <p:nvPr/>
        </p:nvCxnSpPr>
        <p:spPr>
          <a:xfrm>
            <a:off x="2790530" y="3504723"/>
            <a:ext cx="3305470" cy="808659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8C2F5B-A06E-0777-C7A6-2895E097A083}"/>
              </a:ext>
            </a:extLst>
          </p:cNvPr>
          <p:cNvSpPr txBox="1"/>
          <p:nvPr/>
        </p:nvSpPr>
        <p:spPr>
          <a:xfrm>
            <a:off x="643872" y="45764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512FD-5D58-003E-0B43-F32F71E07774}"/>
              </a:ext>
            </a:extLst>
          </p:cNvPr>
          <p:cNvSpPr txBox="1"/>
          <p:nvPr/>
        </p:nvSpPr>
        <p:spPr>
          <a:xfrm rot="1309128">
            <a:off x="2999003" y="3779176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35F9BC-527A-31E6-0B4A-D854017F0B06}"/>
              </a:ext>
            </a:extLst>
          </p:cNvPr>
          <p:cNvSpPr txBox="1"/>
          <p:nvPr/>
        </p:nvSpPr>
        <p:spPr>
          <a:xfrm rot="21202177">
            <a:off x="3170222" y="295773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FDD01-264E-6926-6C91-E78FED54D867}"/>
              </a:ext>
            </a:extLst>
          </p:cNvPr>
          <p:cNvSpPr txBox="1"/>
          <p:nvPr/>
        </p:nvSpPr>
        <p:spPr>
          <a:xfrm>
            <a:off x="6234545" y="2982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 meters</a:t>
            </a:r>
          </a:p>
        </p:txBody>
      </p:sp>
    </p:spTree>
    <p:extLst>
      <p:ext uri="{BB962C8B-B14F-4D97-AF65-F5344CB8AC3E}">
        <p14:creationId xmlns:p14="http://schemas.microsoft.com/office/powerpoint/2010/main" val="29028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9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4A3D178-18A3-81A6-F228-A5A6294CB856}"/>
              </a:ext>
            </a:extLst>
          </p:cNvPr>
          <p:cNvSpPr/>
          <p:nvPr/>
        </p:nvSpPr>
        <p:spPr>
          <a:xfrm rot="19636660">
            <a:off x="1453859" y="4698339"/>
            <a:ext cx="214891" cy="930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1D13F-2CAF-8EDA-40A8-E10A4B9AC3D8}"/>
              </a:ext>
            </a:extLst>
          </p:cNvPr>
          <p:cNvSpPr txBox="1"/>
          <p:nvPr/>
        </p:nvSpPr>
        <p:spPr>
          <a:xfrm>
            <a:off x="887836" y="538989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X=3m</a:t>
            </a:r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4A3D178-18A3-81A6-F228-A5A6294CB856}"/>
              </a:ext>
            </a:extLst>
          </p:cNvPr>
          <p:cNvSpPr/>
          <p:nvPr/>
        </p:nvSpPr>
        <p:spPr>
          <a:xfrm rot="19636660">
            <a:off x="1453859" y="4698339"/>
            <a:ext cx="214891" cy="9304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AF8AFE4-2FBF-640B-658E-C65916A1C638}"/>
              </a:ext>
            </a:extLst>
          </p:cNvPr>
          <p:cNvSpPr/>
          <p:nvPr/>
        </p:nvSpPr>
        <p:spPr>
          <a:xfrm rot="10800000">
            <a:off x="1825104" y="4938177"/>
            <a:ext cx="228349" cy="620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1D13F-2CAF-8EDA-40A8-E10A4B9AC3D8}"/>
              </a:ext>
            </a:extLst>
          </p:cNvPr>
          <p:cNvSpPr txBox="1"/>
          <p:nvPr/>
        </p:nvSpPr>
        <p:spPr>
          <a:xfrm>
            <a:off x="887836" y="538989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X=3m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7F937-AA6E-013D-5C61-04B72DA5933C}"/>
              </a:ext>
            </a:extLst>
          </p:cNvPr>
          <p:cNvSpPr txBox="1"/>
          <p:nvPr/>
        </p:nvSpPr>
        <p:spPr>
          <a:xfrm>
            <a:off x="2142579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Y=1m</a:t>
            </a:r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5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4A3D178-18A3-81A6-F228-A5A6294CB856}"/>
              </a:ext>
            </a:extLst>
          </p:cNvPr>
          <p:cNvSpPr/>
          <p:nvPr/>
        </p:nvSpPr>
        <p:spPr>
          <a:xfrm rot="19636660">
            <a:off x="1453859" y="4698339"/>
            <a:ext cx="214891" cy="9304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AF8AFE4-2FBF-640B-658E-C65916A1C638}"/>
              </a:ext>
            </a:extLst>
          </p:cNvPr>
          <p:cNvSpPr/>
          <p:nvPr/>
        </p:nvSpPr>
        <p:spPr>
          <a:xfrm rot="10800000">
            <a:off x="1825104" y="4938177"/>
            <a:ext cx="228349" cy="62064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F52FA9B-E901-4E42-D29A-19D9E321EAEC}"/>
              </a:ext>
            </a:extLst>
          </p:cNvPr>
          <p:cNvSpPr/>
          <p:nvPr/>
        </p:nvSpPr>
        <p:spPr>
          <a:xfrm rot="16200000">
            <a:off x="3817866" y="3206979"/>
            <a:ext cx="220341" cy="3650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1D13F-2CAF-8EDA-40A8-E10A4B9AC3D8}"/>
              </a:ext>
            </a:extLst>
          </p:cNvPr>
          <p:cNvSpPr txBox="1"/>
          <p:nvPr/>
        </p:nvSpPr>
        <p:spPr>
          <a:xfrm>
            <a:off x="887836" y="538989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X=3m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7F937-AA6E-013D-5C61-04B72DA5933C}"/>
              </a:ext>
            </a:extLst>
          </p:cNvPr>
          <p:cNvSpPr txBox="1"/>
          <p:nvPr/>
        </p:nvSpPr>
        <p:spPr>
          <a:xfrm>
            <a:off x="2142579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Y=1m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6C6ED6-0B83-7B5D-6DB8-799C52DC6F6F}"/>
              </a:ext>
            </a:extLst>
          </p:cNvPr>
          <p:cNvSpPr txBox="1"/>
          <p:nvPr/>
        </p:nvSpPr>
        <p:spPr>
          <a:xfrm>
            <a:off x="4212273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Z=10m</a:t>
            </a:r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83A669-EE02-251E-594D-E0F817F8C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04" y="3218785"/>
            <a:ext cx="796154" cy="914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F26382-16F0-E071-1FC9-1DFE7DD16DC4}"/>
              </a:ext>
            </a:extLst>
          </p:cNvPr>
          <p:cNvSpPr/>
          <p:nvPr/>
        </p:nvSpPr>
        <p:spPr>
          <a:xfrm>
            <a:off x="0" y="4309611"/>
            <a:ext cx="12207095" cy="10409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A31FE-3696-2B24-5702-04A477DC3174}"/>
              </a:ext>
            </a:extLst>
          </p:cNvPr>
          <p:cNvCxnSpPr>
            <a:cxnSpLocks/>
          </p:cNvCxnSpPr>
          <p:nvPr/>
        </p:nvCxnSpPr>
        <p:spPr>
          <a:xfrm>
            <a:off x="1613140" y="4830072"/>
            <a:ext cx="10311441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23EA9-0A99-3B63-234D-421EE10E163C}"/>
              </a:ext>
            </a:extLst>
          </p:cNvPr>
          <p:cNvGrpSpPr/>
          <p:nvPr/>
        </p:nvGrpSpPr>
        <p:grpSpPr>
          <a:xfrm>
            <a:off x="5709970" y="4779952"/>
            <a:ext cx="478766" cy="888521"/>
            <a:chOff x="9175630" y="4244196"/>
            <a:chExt cx="478766" cy="888521"/>
          </a:xfrm>
        </p:grpSpPr>
        <p:pic>
          <p:nvPicPr>
            <p:cNvPr id="7" name="Graphic 6" descr="Stop with solid fill">
              <a:extLst>
                <a:ext uri="{FF2B5EF4-FFF2-40B4-BE49-F238E27FC236}">
                  <a16:creationId xmlns:a16="http://schemas.microsoft.com/office/drawing/2014/main" id="{59B91E16-0A2D-3E16-18FB-6ACE4344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5630" y="4244196"/>
              <a:ext cx="478766" cy="47876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F06D60-C0EF-42DA-728A-BD08A178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013" y="4653951"/>
              <a:ext cx="0" cy="4787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Car outline">
            <a:extLst>
              <a:ext uri="{FF2B5EF4-FFF2-40B4-BE49-F238E27FC236}">
                <a16:creationId xmlns:a16="http://schemas.microsoft.com/office/drawing/2014/main" id="{A9295123-715C-09F7-1A97-FB40635C6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204" y="4477837"/>
            <a:ext cx="914400" cy="914400"/>
          </a:xfrm>
          <a:prstGeom prst="rect">
            <a:avLst/>
          </a:prstGeom>
        </p:spPr>
      </p:pic>
      <p:pic>
        <p:nvPicPr>
          <p:cNvPr id="17" name="Graphic 16" descr="Web cam with solid fill">
            <a:extLst>
              <a:ext uri="{FF2B5EF4-FFF2-40B4-BE49-F238E27FC236}">
                <a16:creationId xmlns:a16="http://schemas.microsoft.com/office/drawing/2014/main" id="{C35095B1-09D3-D95F-F308-834775042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21" y="4423404"/>
            <a:ext cx="349369" cy="3493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75538A-2603-86F5-F6A2-CB7C720CEB49}"/>
              </a:ext>
            </a:extLst>
          </p:cNvPr>
          <p:cNvCxnSpPr>
            <a:cxnSpLocks/>
          </p:cNvCxnSpPr>
          <p:nvPr/>
        </p:nvCxnSpPr>
        <p:spPr>
          <a:xfrm>
            <a:off x="135930" y="4830072"/>
            <a:ext cx="725274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2D66D2E-D59A-7FA3-0E0B-4175EDC2DE8C}"/>
              </a:ext>
            </a:extLst>
          </p:cNvPr>
          <p:cNvSpPr/>
          <p:nvPr/>
        </p:nvSpPr>
        <p:spPr>
          <a:xfrm>
            <a:off x="5633049" y="4772773"/>
            <a:ext cx="621102" cy="1040922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24034F-BA35-8546-25B4-6D08082225FE}"/>
              </a:ext>
            </a:extLst>
          </p:cNvPr>
          <p:cNvCxnSpPr/>
          <p:nvPr/>
        </p:nvCxnSpPr>
        <p:spPr>
          <a:xfrm>
            <a:off x="0" y="430961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AD9F4-988B-D8B1-A61D-832406D8E124}"/>
              </a:ext>
            </a:extLst>
          </p:cNvPr>
          <p:cNvCxnSpPr/>
          <p:nvPr/>
        </p:nvCxnSpPr>
        <p:spPr>
          <a:xfrm>
            <a:off x="0" y="535053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4A3D178-18A3-81A6-F228-A5A6294CB856}"/>
              </a:ext>
            </a:extLst>
          </p:cNvPr>
          <p:cNvSpPr/>
          <p:nvPr/>
        </p:nvSpPr>
        <p:spPr>
          <a:xfrm rot="19636660">
            <a:off x="1453859" y="4698339"/>
            <a:ext cx="214891" cy="93049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AF8AFE4-2FBF-640B-658E-C65916A1C638}"/>
              </a:ext>
            </a:extLst>
          </p:cNvPr>
          <p:cNvSpPr/>
          <p:nvPr/>
        </p:nvSpPr>
        <p:spPr>
          <a:xfrm rot="10800000">
            <a:off x="1825104" y="4938177"/>
            <a:ext cx="228349" cy="62064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F52FA9B-E901-4E42-D29A-19D9E321EAEC}"/>
              </a:ext>
            </a:extLst>
          </p:cNvPr>
          <p:cNvSpPr/>
          <p:nvPr/>
        </p:nvSpPr>
        <p:spPr>
          <a:xfrm rot="16200000">
            <a:off x="3817866" y="3206979"/>
            <a:ext cx="220341" cy="36501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6EB05-5D8E-F7C0-F1B1-0503D30D22EC}"/>
              </a:ext>
            </a:extLst>
          </p:cNvPr>
          <p:cNvCxnSpPr/>
          <p:nvPr/>
        </p:nvCxnSpPr>
        <p:spPr>
          <a:xfrm flipV="1">
            <a:off x="321147" y="2991932"/>
            <a:ext cx="0" cy="5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AF94D6-0B1A-206E-64A2-2CDDC9F988EA}"/>
              </a:ext>
            </a:extLst>
          </p:cNvPr>
          <p:cNvCxnSpPr>
            <a:cxnSpLocks/>
          </p:cNvCxnSpPr>
          <p:nvPr/>
        </p:nvCxnSpPr>
        <p:spPr>
          <a:xfrm flipV="1">
            <a:off x="321147" y="3398331"/>
            <a:ext cx="62883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B29234-51B3-D07A-3BB6-25CC9E3F77D0}"/>
              </a:ext>
            </a:extLst>
          </p:cNvPr>
          <p:cNvCxnSpPr>
            <a:cxnSpLocks/>
          </p:cNvCxnSpPr>
          <p:nvPr/>
        </p:nvCxnSpPr>
        <p:spPr>
          <a:xfrm>
            <a:off x="321146" y="3553237"/>
            <a:ext cx="353627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69154A-0807-3540-4FF4-E3394A11DD7D}"/>
              </a:ext>
            </a:extLst>
          </p:cNvPr>
          <p:cNvSpPr txBox="1"/>
          <p:nvPr/>
        </p:nvSpPr>
        <p:spPr>
          <a:xfrm>
            <a:off x="635564" y="3895854"/>
            <a:ext cx="39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5C15C-5B11-8A7E-3CB3-28285210CCB0}"/>
              </a:ext>
            </a:extLst>
          </p:cNvPr>
          <p:cNvSpPr txBox="1"/>
          <p:nvPr/>
        </p:nvSpPr>
        <p:spPr>
          <a:xfrm>
            <a:off x="135930" y="2693204"/>
            <a:ext cx="49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94B054-0152-C40D-F132-BB6997FF7592}"/>
              </a:ext>
            </a:extLst>
          </p:cNvPr>
          <p:cNvSpPr txBox="1"/>
          <p:nvPr/>
        </p:nvSpPr>
        <p:spPr>
          <a:xfrm>
            <a:off x="938299" y="3140362"/>
            <a:ext cx="37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4ECAE9A-8F05-4737-36E8-E707D88A50B1}"/>
              </a:ext>
            </a:extLst>
          </p:cNvPr>
          <p:cNvSpPr/>
          <p:nvPr/>
        </p:nvSpPr>
        <p:spPr>
          <a:xfrm>
            <a:off x="314150" y="3529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01D13F-2CAF-8EDA-40A8-E10A4B9AC3D8}"/>
              </a:ext>
            </a:extLst>
          </p:cNvPr>
          <p:cNvSpPr txBox="1"/>
          <p:nvPr/>
        </p:nvSpPr>
        <p:spPr>
          <a:xfrm>
            <a:off x="887836" y="5389898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X=3m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7F937-AA6E-013D-5C61-04B72DA5933C}"/>
              </a:ext>
            </a:extLst>
          </p:cNvPr>
          <p:cNvSpPr txBox="1"/>
          <p:nvPr/>
        </p:nvSpPr>
        <p:spPr>
          <a:xfrm>
            <a:off x="2142579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Y=1m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6C6ED6-0B83-7B5D-6DB8-799C52DC6F6F}"/>
              </a:ext>
            </a:extLst>
          </p:cNvPr>
          <p:cNvSpPr txBox="1"/>
          <p:nvPr/>
        </p:nvSpPr>
        <p:spPr>
          <a:xfrm>
            <a:off x="4212273" y="5380190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Z=10m</a:t>
            </a:r>
          </a:p>
        </p:txBody>
      </p:sp>
      <p:pic>
        <p:nvPicPr>
          <p:cNvPr id="61" name="Picture 60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52027BA-4A3E-32AD-9130-EFD91037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23" y="3325028"/>
            <a:ext cx="796154" cy="914401"/>
          </a:xfrm>
          <a:prstGeom prst="rect">
            <a:avLst/>
          </a:prstGeom>
        </p:spPr>
      </p:pic>
      <p:pic>
        <p:nvPicPr>
          <p:cNvPr id="65" name="Picture 64" descr="A green tre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65E937-F35B-6929-FFCA-2E9C7F2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00" y="3301687"/>
            <a:ext cx="796154" cy="914401"/>
          </a:xfrm>
          <a:prstGeom prst="rect">
            <a:avLst/>
          </a:prstGeom>
        </p:spPr>
      </p:pic>
      <p:pic>
        <p:nvPicPr>
          <p:cNvPr id="66" name="Graphic 65" descr="Car outline">
            <a:extLst>
              <a:ext uri="{FF2B5EF4-FFF2-40B4-BE49-F238E27FC236}">
                <a16:creationId xmlns:a16="http://schemas.microsoft.com/office/drawing/2014/main" id="{8E014CE2-E47B-9A66-E6AB-15A72A4B40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3533771" y="410878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BDC367-1D4B-AE27-957C-AAE42B36BF6D}"/>
              </a:ext>
            </a:extLst>
          </p:cNvPr>
          <p:cNvSpPr txBox="1"/>
          <p:nvPr/>
        </p:nvSpPr>
        <p:spPr>
          <a:xfrm>
            <a:off x="6275435" y="4862676"/>
            <a:ext cx="181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XYZ = (3, 1, 10)</a:t>
            </a:r>
          </a:p>
        </p:txBody>
      </p:sp>
    </p:spTree>
    <p:extLst>
      <p:ext uri="{BB962C8B-B14F-4D97-AF65-F5344CB8AC3E}">
        <p14:creationId xmlns:p14="http://schemas.microsoft.com/office/powerpoint/2010/main" val="3596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A572-8C4E-157F-E3D4-6F274296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Animation showing the image capture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0ADA-B686-F4C6-4C6B-41F51DDE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show the camera seeing a calibration target that’s physically in the world, and show the resulting image on the camera’s imager</a:t>
            </a:r>
          </a:p>
          <a:p>
            <a:r>
              <a:rPr lang="en-US" dirty="0"/>
              <a:t>Total of three capture images</a:t>
            </a:r>
          </a:p>
        </p:txBody>
      </p:sp>
    </p:spTree>
    <p:extLst>
      <p:ext uri="{BB962C8B-B14F-4D97-AF65-F5344CB8AC3E}">
        <p14:creationId xmlns:p14="http://schemas.microsoft.com/office/powerpoint/2010/main" val="153217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865" y="2943937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6096000" y="531245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Physical Checkerboard</a:t>
            </a:r>
          </a:p>
        </p:txBody>
      </p:sp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4DF74482-91AF-467A-4E58-EFE028F34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91" y="2807433"/>
            <a:ext cx="2210008" cy="12431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F5A313-2658-78F3-8029-35AF8C3665A5}"/>
              </a:ext>
            </a:extLst>
          </p:cNvPr>
          <p:cNvSpPr txBox="1"/>
          <p:nvPr/>
        </p:nvSpPr>
        <p:spPr>
          <a:xfrm>
            <a:off x="-70822" y="2128724"/>
            <a:ext cx="426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Resulting Image</a:t>
            </a:r>
          </a:p>
        </p:txBody>
      </p:sp>
    </p:spTree>
    <p:extLst>
      <p:ext uri="{BB962C8B-B14F-4D97-AF65-F5344CB8AC3E}">
        <p14:creationId xmlns:p14="http://schemas.microsoft.com/office/powerpoint/2010/main" val="135633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336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1. Animation showing what my company does (camera calibration)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Animation showing the image capture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Animation showing the accuracy of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20</cp:revision>
  <dcterms:created xsi:type="dcterms:W3CDTF">2023-04-30T13:32:47Z</dcterms:created>
  <dcterms:modified xsi:type="dcterms:W3CDTF">2023-05-27T23:19:17Z</dcterms:modified>
</cp:coreProperties>
</file>