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9" r:id="rId3"/>
    <p:sldId id="306" r:id="rId4"/>
    <p:sldId id="305" r:id="rId5"/>
    <p:sldId id="300" r:id="rId6"/>
    <p:sldId id="301" r:id="rId7"/>
    <p:sldId id="303" r:id="rId8"/>
    <p:sldId id="264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66" r:id="rId19"/>
    <p:sldId id="262" r:id="rId20"/>
    <p:sldId id="272" r:id="rId21"/>
    <p:sldId id="273" r:id="rId22"/>
    <p:sldId id="277" r:id="rId23"/>
    <p:sldId id="274" r:id="rId24"/>
    <p:sldId id="275" r:id="rId25"/>
    <p:sldId id="276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4"/>
    <a:srgbClr val="00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A572-8C4E-157F-E3D4-6F274296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Animation showing what my company does (camera calibration)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0ADA-B686-F4C6-4C6B-41F51DDE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camera sees something</a:t>
            </a:r>
          </a:p>
          <a:p>
            <a:pPr marL="514350" indent="-514350">
              <a:buAutoNum type="arabicPeriod"/>
            </a:pPr>
            <a:r>
              <a:rPr lang="en-US" dirty="0"/>
              <a:t>The camera outputs the location of the object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don’t need to use the particular scenario with a stop sign and a car. All I want to show is that the camera can determine 3D coordinates if it is calibrated.</a:t>
            </a:r>
          </a:p>
        </p:txBody>
      </p:sp>
    </p:spTree>
    <p:extLst>
      <p:ext uri="{BB962C8B-B14F-4D97-AF65-F5344CB8AC3E}">
        <p14:creationId xmlns:p14="http://schemas.microsoft.com/office/powerpoint/2010/main" val="297407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4DF74482-91AF-467A-4E58-EFE028F34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91" y="2807433"/>
            <a:ext cx="2210008" cy="1243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8C6D3D-7354-D365-13BB-12EBE3DB4493}"/>
              </a:ext>
            </a:extLst>
          </p:cNvPr>
          <p:cNvCxnSpPr/>
          <p:nvPr/>
        </p:nvCxnSpPr>
        <p:spPr>
          <a:xfrm flipV="1">
            <a:off x="3726611" y="2807433"/>
            <a:ext cx="530990" cy="5309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3AD42-EA6A-0B98-BEE8-B3AF856399DE}"/>
              </a:ext>
            </a:extLst>
          </p:cNvPr>
          <p:cNvCxnSpPr/>
          <p:nvPr/>
        </p:nvCxnSpPr>
        <p:spPr>
          <a:xfrm>
            <a:off x="3743864" y="3338423"/>
            <a:ext cx="526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B8E765-C5D4-9C63-2D90-5184D92EB62A}"/>
              </a:ext>
            </a:extLst>
          </p:cNvPr>
          <p:cNvCxnSpPr/>
          <p:nvPr/>
        </p:nvCxnSpPr>
        <p:spPr>
          <a:xfrm>
            <a:off x="3726611" y="3338423"/>
            <a:ext cx="519914" cy="5199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0AE166-0429-C46B-D87F-B67FF6852E05}"/>
              </a:ext>
            </a:extLst>
          </p:cNvPr>
          <p:cNvCxnSpPr>
            <a:cxnSpLocks/>
          </p:cNvCxnSpPr>
          <p:nvPr/>
        </p:nvCxnSpPr>
        <p:spPr>
          <a:xfrm flipV="1">
            <a:off x="3715535" y="3133045"/>
            <a:ext cx="479476" cy="2164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D31DD1-CA9C-92E6-F353-69E074A60C87}"/>
              </a:ext>
            </a:extLst>
          </p:cNvPr>
          <p:cNvCxnSpPr>
            <a:cxnSpLocks/>
          </p:cNvCxnSpPr>
          <p:nvPr/>
        </p:nvCxnSpPr>
        <p:spPr>
          <a:xfrm>
            <a:off x="3743864" y="3319438"/>
            <a:ext cx="451147" cy="21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5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4DF74482-91AF-467A-4E58-EFE028F34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91" y="2807433"/>
            <a:ext cx="2210008" cy="1243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</p:spTree>
    <p:extLst>
      <p:ext uri="{BB962C8B-B14F-4D97-AF65-F5344CB8AC3E}">
        <p14:creationId xmlns:p14="http://schemas.microsoft.com/office/powerpoint/2010/main" val="112197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52" y="1409664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36A1F-36CE-A617-EF5E-6DE8A8B4C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4" y="2719650"/>
            <a:ext cx="2423065" cy="13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52" y="1409664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36A1F-36CE-A617-EF5E-6DE8A8B4C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4" y="2719650"/>
            <a:ext cx="2423065" cy="136297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73447C9-B74B-A99F-718D-B7DBF47E447C}"/>
              </a:ext>
            </a:extLst>
          </p:cNvPr>
          <p:cNvCxnSpPr/>
          <p:nvPr/>
        </p:nvCxnSpPr>
        <p:spPr>
          <a:xfrm flipV="1">
            <a:off x="3726611" y="2807433"/>
            <a:ext cx="530990" cy="5309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89B14-CD60-DEEF-A61B-DC0139F7A362}"/>
              </a:ext>
            </a:extLst>
          </p:cNvPr>
          <p:cNvCxnSpPr/>
          <p:nvPr/>
        </p:nvCxnSpPr>
        <p:spPr>
          <a:xfrm>
            <a:off x="3743864" y="3338423"/>
            <a:ext cx="526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BF9EEB-3DB8-9F4E-B8DD-4AC7D4EEB5E0}"/>
              </a:ext>
            </a:extLst>
          </p:cNvPr>
          <p:cNvCxnSpPr/>
          <p:nvPr/>
        </p:nvCxnSpPr>
        <p:spPr>
          <a:xfrm>
            <a:off x="3726611" y="3338423"/>
            <a:ext cx="519914" cy="5199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5EFB62-B867-308F-4D76-BF5E04921E9A}"/>
              </a:ext>
            </a:extLst>
          </p:cNvPr>
          <p:cNvCxnSpPr>
            <a:cxnSpLocks/>
          </p:cNvCxnSpPr>
          <p:nvPr/>
        </p:nvCxnSpPr>
        <p:spPr>
          <a:xfrm flipV="1">
            <a:off x="3715535" y="3133045"/>
            <a:ext cx="479476" cy="2164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C7A49D-C446-B4D6-33B9-B57A2A54D4F5}"/>
              </a:ext>
            </a:extLst>
          </p:cNvPr>
          <p:cNvCxnSpPr>
            <a:cxnSpLocks/>
          </p:cNvCxnSpPr>
          <p:nvPr/>
        </p:nvCxnSpPr>
        <p:spPr>
          <a:xfrm>
            <a:off x="3743864" y="3319438"/>
            <a:ext cx="451147" cy="21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7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52" y="1409664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36A1F-36CE-A617-EF5E-6DE8A8B4C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4" y="2719650"/>
            <a:ext cx="2423065" cy="13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A54E9-F5C6-CF60-A8A2-7F8D7687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86" y="2727366"/>
            <a:ext cx="2367966" cy="1331981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6219C908-D8F3-E400-BDBD-793FDA1B1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92" y="1590820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5957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A54E9-F5C6-CF60-A8A2-7F8D7687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86" y="2727366"/>
            <a:ext cx="2367966" cy="133198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A7BC55-EAAF-DFFD-C94A-12EF4D83A85C}"/>
              </a:ext>
            </a:extLst>
          </p:cNvPr>
          <p:cNvCxnSpPr/>
          <p:nvPr/>
        </p:nvCxnSpPr>
        <p:spPr>
          <a:xfrm flipV="1">
            <a:off x="3726611" y="2807433"/>
            <a:ext cx="530990" cy="5309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5C3616-EBEF-D2D6-EA02-49D762EE5755}"/>
              </a:ext>
            </a:extLst>
          </p:cNvPr>
          <p:cNvCxnSpPr/>
          <p:nvPr/>
        </p:nvCxnSpPr>
        <p:spPr>
          <a:xfrm>
            <a:off x="3743864" y="3338423"/>
            <a:ext cx="526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ECF1BE-58C9-16AB-29E0-C58310AADBB7}"/>
              </a:ext>
            </a:extLst>
          </p:cNvPr>
          <p:cNvCxnSpPr/>
          <p:nvPr/>
        </p:nvCxnSpPr>
        <p:spPr>
          <a:xfrm>
            <a:off x="3726611" y="3338423"/>
            <a:ext cx="519914" cy="5199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FD9270-1CDD-B0B4-A8C1-307A7359B45A}"/>
              </a:ext>
            </a:extLst>
          </p:cNvPr>
          <p:cNvCxnSpPr>
            <a:cxnSpLocks/>
          </p:cNvCxnSpPr>
          <p:nvPr/>
        </p:nvCxnSpPr>
        <p:spPr>
          <a:xfrm flipV="1">
            <a:off x="3715535" y="3133045"/>
            <a:ext cx="479476" cy="2164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28512-1288-0515-3D39-55487FADF070}"/>
              </a:ext>
            </a:extLst>
          </p:cNvPr>
          <p:cNvCxnSpPr>
            <a:cxnSpLocks/>
          </p:cNvCxnSpPr>
          <p:nvPr/>
        </p:nvCxnSpPr>
        <p:spPr>
          <a:xfrm>
            <a:off x="3743864" y="3319438"/>
            <a:ext cx="451147" cy="21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C7153C88-1E53-2BB7-A4BF-3D097C7D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92" y="1590820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855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A54E9-F5C6-CF60-A8A2-7F8D7687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86" y="2727366"/>
            <a:ext cx="2367966" cy="1331981"/>
          </a:xfrm>
          <a:prstGeom prst="rect">
            <a:avLst/>
          </a:prstGeom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2156913-5B9D-9BD7-BD55-397322853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92" y="1590820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0882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A572-8C4E-157F-E3D4-6F274296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Animation showing the accuracy of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0ADA-B686-F4C6-4C6B-41F51DDE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of zooms and camera movements showing how images are captured</a:t>
            </a:r>
          </a:p>
        </p:txBody>
      </p:sp>
    </p:spTree>
    <p:extLst>
      <p:ext uri="{BB962C8B-B14F-4D97-AF65-F5344CB8AC3E}">
        <p14:creationId xmlns:p14="http://schemas.microsoft.com/office/powerpoint/2010/main" val="13471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665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1347201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1844086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1583865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1348282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1585664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1347201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6563359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7865773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1607421" y="1727110"/>
            <a:ext cx="5641738" cy="176030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1607421" y="3491581"/>
            <a:ext cx="6944152" cy="901377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665612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7249159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4045540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4695376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7594687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53037" y="5763728"/>
            <a:ext cx="969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*0.15% Error Corresponds to 10.5mm Difference Between Measured and Model Distance at 7.000m!</a:t>
            </a:r>
          </a:p>
          <a:p>
            <a:pPr algn="ctr"/>
            <a:r>
              <a:rPr lang="en-US" i="1" dirty="0"/>
              <a:t>Example: 7.000m Measured and 7.0105m Model is 0.15% Measurement Error</a:t>
            </a:r>
          </a:p>
          <a:p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A6D036-4883-64FF-8D65-DB8EC29E5DE3}"/>
              </a:ext>
            </a:extLst>
          </p:cNvPr>
          <p:cNvSpPr/>
          <p:nvPr/>
        </p:nvSpPr>
        <p:spPr>
          <a:xfrm>
            <a:off x="7892960" y="3548606"/>
            <a:ext cx="1317226" cy="18234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7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690239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248589" y="5763728"/>
            <a:ext cx="969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*0.15% Error Corresponds to 10.5mm Difference Between Measured and Model Distance at 7.000m!</a:t>
            </a:r>
          </a:p>
          <a:p>
            <a:pPr algn="ctr"/>
            <a:r>
              <a:rPr lang="en-US" i="1" dirty="0"/>
              <a:t>Example: 7.000m Measured and 7.0105m Model is 0.15% Measurement Error</a:t>
            </a:r>
          </a:p>
          <a:p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42194-7E5C-8B4B-59EA-8B65740F8B7C}"/>
              </a:ext>
            </a:extLst>
          </p:cNvPr>
          <p:cNvSpPr/>
          <p:nvPr/>
        </p:nvSpPr>
        <p:spPr>
          <a:xfrm>
            <a:off x="9015699" y="3487418"/>
            <a:ext cx="1317226" cy="18234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7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BF3388-CD35-F70C-B27A-869B9F6CF47D}"/>
              </a:ext>
            </a:extLst>
          </p:cNvPr>
          <p:cNvGrpSpPr/>
          <p:nvPr/>
        </p:nvGrpSpPr>
        <p:grpSpPr>
          <a:xfrm>
            <a:off x="3320776" y="1606945"/>
            <a:ext cx="5700585" cy="3703898"/>
            <a:chOff x="9541164" y="594152"/>
            <a:chExt cx="1371600" cy="17165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9BBD46-C292-9AE2-92C2-0E07C66AE15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F0CE80-FAB6-763B-1FFB-64C7B850B54B}"/>
                </a:ext>
              </a:extLst>
            </p:cNvPr>
            <p:cNvSpPr/>
            <p:nvPr/>
          </p:nvSpPr>
          <p:spPr>
            <a:xfrm>
              <a:off x="9732385" y="59415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6B4FDD-C734-F39B-BBDB-5E01ED850DB2}"/>
                </a:ext>
              </a:extLst>
            </p:cNvPr>
            <p:cNvSpPr/>
            <p:nvPr/>
          </p:nvSpPr>
          <p:spPr>
            <a:xfrm>
              <a:off x="10035134" y="1624884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3CFC494-2A74-34CA-097E-F97BF8FDCE94}"/>
              </a:ext>
            </a:extLst>
          </p:cNvPr>
          <p:cNvSpPr/>
          <p:nvPr/>
        </p:nvSpPr>
        <p:spPr>
          <a:xfrm>
            <a:off x="3546763" y="1316363"/>
            <a:ext cx="5474598" cy="39346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0D292-3544-349F-15B4-64F15A975870}"/>
              </a:ext>
            </a:extLst>
          </p:cNvPr>
          <p:cNvCxnSpPr>
            <a:cxnSpLocks/>
          </p:cNvCxnSpPr>
          <p:nvPr/>
        </p:nvCxnSpPr>
        <p:spPr>
          <a:xfrm flipH="1" flipV="1">
            <a:off x="-618836" y="-471055"/>
            <a:ext cx="6789904" cy="3929949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06B47A-5E5F-AE3B-D28B-D4904CF9D1DB}"/>
              </a:ext>
            </a:extLst>
          </p:cNvPr>
          <p:cNvCxnSpPr>
            <a:cxnSpLocks/>
          </p:cNvCxnSpPr>
          <p:nvPr/>
        </p:nvCxnSpPr>
        <p:spPr>
          <a:xfrm flipH="1" flipV="1">
            <a:off x="6180304" y="3468130"/>
            <a:ext cx="103758" cy="50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41A72-3C54-D846-9CBE-1809ED15C8B2}"/>
              </a:ext>
            </a:extLst>
          </p:cNvPr>
          <p:cNvCxnSpPr>
            <a:cxnSpLocks/>
          </p:cNvCxnSpPr>
          <p:nvPr/>
        </p:nvCxnSpPr>
        <p:spPr>
          <a:xfrm flipH="1">
            <a:off x="6284062" y="1316363"/>
            <a:ext cx="2737299" cy="2142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39E2B4-5BE4-D031-E67A-40C94B74EE66}"/>
              </a:ext>
            </a:extLst>
          </p:cNvPr>
          <p:cNvSpPr txBox="1"/>
          <p:nvPr/>
        </p:nvSpPr>
        <p:spPr>
          <a:xfrm>
            <a:off x="9021361" y="743405"/>
            <a:ext cx="91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Efovee</a:t>
            </a:r>
            <a:r>
              <a:rPr lang="en-US" dirty="0">
                <a:solidFill>
                  <a:srgbClr val="FF0000"/>
                </a:solidFill>
              </a:rPr>
              <a:t> Error is 0.15%!</a:t>
            </a:r>
          </a:p>
        </p:txBody>
      </p:sp>
    </p:spTree>
    <p:extLst>
      <p:ext uri="{BB962C8B-B14F-4D97-AF65-F5344CB8AC3E}">
        <p14:creationId xmlns:p14="http://schemas.microsoft.com/office/powerpoint/2010/main" val="255571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Zoom 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690239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42194-7E5C-8B4B-59EA-8B65740F8B7C}"/>
              </a:ext>
            </a:extLst>
          </p:cNvPr>
          <p:cNvSpPr/>
          <p:nvPr/>
        </p:nvSpPr>
        <p:spPr>
          <a:xfrm>
            <a:off x="9015699" y="3487418"/>
            <a:ext cx="1317226" cy="18234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/>
          <p:nvPr/>
        </p:nvCxnSpPr>
        <p:spPr>
          <a:xfrm flipV="1">
            <a:off x="2799548" y="2545237"/>
            <a:ext cx="2602011" cy="952107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2316211" cy="41918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9D9AEB-A079-0040-9D05-39B6B1A3B5FC}"/>
              </a:ext>
            </a:extLst>
          </p:cNvPr>
          <p:cNvSpPr txBox="1"/>
          <p:nvPr/>
        </p:nvSpPr>
        <p:spPr>
          <a:xfrm rot="20693829">
            <a:off x="2982174" y="283662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CE880F-B46D-8613-70EC-4D9901B60987}"/>
              </a:ext>
            </a:extLst>
          </p:cNvPr>
          <p:cNvSpPr txBox="1"/>
          <p:nvPr/>
        </p:nvSpPr>
        <p:spPr>
          <a:xfrm rot="540200">
            <a:off x="3116916" y="3716291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130C8-D64F-6A06-DCD4-11F7F10A15E9}"/>
              </a:ext>
            </a:extLst>
          </p:cNvPr>
          <p:cNvSpPr txBox="1"/>
          <p:nvPr/>
        </p:nvSpPr>
        <p:spPr>
          <a:xfrm>
            <a:off x="5401559" y="3059668"/>
            <a:ext cx="152802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7.002 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C8E81-678D-AF56-8FF6-121B367F6C15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48293-8680-9918-EF42-0DAE31391B0F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324256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C3C3C4"/>
          </a:fgClr>
          <a:bgClr>
            <a:srgbClr val="C3C3C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2345107" cy="103840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2732815" cy="2389287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25FE25-52AF-8462-25B5-78C7634AAD54}"/>
              </a:ext>
            </a:extLst>
          </p:cNvPr>
          <p:cNvSpPr txBox="1"/>
          <p:nvPr/>
        </p:nvSpPr>
        <p:spPr>
          <a:xfrm rot="1316179">
            <a:off x="3129905" y="3466667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BE764-AB3A-8486-8C54-433670EA0570}"/>
              </a:ext>
            </a:extLst>
          </p:cNvPr>
          <p:cNvSpPr txBox="1"/>
          <p:nvPr/>
        </p:nvSpPr>
        <p:spPr>
          <a:xfrm rot="2448829">
            <a:off x="2973579" y="4330530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73328-614D-1450-39F0-90F9A483C1FD}"/>
              </a:ext>
            </a:extLst>
          </p:cNvPr>
          <p:cNvSpPr txBox="1"/>
          <p:nvPr/>
        </p:nvSpPr>
        <p:spPr>
          <a:xfrm>
            <a:off x="5505404" y="4967236"/>
            <a:ext cx="145216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7.008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D3D15-66D1-8DCE-25AB-4529A6398B1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4BDE0-3687-5E66-D130-DF6EC469BD15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343148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 flipV="1">
            <a:off x="2799548" y="2890982"/>
            <a:ext cx="3434997" cy="60636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3305470" cy="808659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889470">
            <a:off x="3034921" y="3708912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21028186">
            <a:off x="3159256" y="2976260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6421834" y="3083896"/>
            <a:ext cx="152802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6.997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24A4E-2BBE-9F38-615A-01904C1F0254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290288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3670263" cy="2221969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3444015" cy="83436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1749651">
            <a:off x="2941098" y="39268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415371">
            <a:off x="3166394" y="33126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6469811" y="4497507"/>
            <a:ext cx="153325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7.004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D8CFF-39DA-49B9-A3C9-50BFE005D39C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3164551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4153343" cy="16888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4274504" cy="1567609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1307302">
            <a:off x="3034921" y="384664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>
            <a:off x="3136617" y="312432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7152591" y="4309982"/>
            <a:ext cx="152802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7.007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1DE50-A52C-2D3E-BECE-D63092E5F95E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2680183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5766482" cy="218006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5775500" cy="1579826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889470">
            <a:off x="3034921" y="3708912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>
            <a:off x="3176303" y="3144560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8678424" y="3815469"/>
            <a:ext cx="157248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6.990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C1D3-12EF-BBE4-E568-6A62DF793834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411972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 flipV="1">
            <a:off x="2799548" y="2971800"/>
            <a:ext cx="6385640" cy="52554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6491493" cy="860243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889470">
            <a:off x="3068968" y="364625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21067447">
            <a:off x="3147220" y="3026496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9282023" y="3701534"/>
            <a:ext cx="159621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6.991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E426E-5968-DF60-DCF6-8FAE537F746C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15997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9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6385640" cy="919381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6180942" cy="2309481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1200659">
            <a:off x="3077161" y="3783237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702379">
            <a:off x="3178253" y="329256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9230207" y="4659463"/>
            <a:ext cx="154480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7.001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964C3-D514-F188-58C8-A5B6597326DC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3780197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 flipV="1">
            <a:off x="2799548" y="2665562"/>
            <a:ext cx="7232973" cy="83178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7543915" cy="54969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402956">
            <a:off x="3079426" y="3637951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21075047">
            <a:off x="3057714" y="2896305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10384058" y="3429000"/>
            <a:ext cx="14385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7.004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29E6A-2DC3-BAB6-C6B1-05B80AB46A39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106266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7431380" cy="127306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7095342" cy="2611405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1283140">
            <a:off x="2989960" y="3795675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367865">
            <a:off x="3088829" y="324433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10379433" y="4840617"/>
            <a:ext cx="14435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6.992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694D8-C96F-A36C-694A-0D9980F94D5A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12272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 flipV="1">
            <a:off x="2799548" y="3045125"/>
            <a:ext cx="2393554" cy="452219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 flipV="1">
            <a:off x="2790530" y="2432649"/>
            <a:ext cx="3489500" cy="107207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20762887">
            <a:off x="3036309" y="3328640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20801187">
            <a:off x="2966708" y="2913786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6343642" y="2514470"/>
            <a:ext cx="152802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6.998 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D16E1-97D8-8362-4E0B-8B33B0FDA8B5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184988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2540203" cy="1999250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3713787" cy="2637285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2396273">
            <a:off x="2856627" y="4056046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2215764">
            <a:off x="3076118" y="3641045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6591874" y="6031063"/>
            <a:ext cx="15735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6.990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2BCF7-1E95-4735-CA7A-F123FC176757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62622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 flipV="1">
            <a:off x="2799548" y="3429000"/>
            <a:ext cx="3066414" cy="6834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 flipV="1">
            <a:off x="2790530" y="3329796"/>
            <a:ext cx="4274504" cy="174927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>
            <a:off x="3048068" y="3487360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>
            <a:off x="3097004" y="305966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7248044" y="3093840"/>
            <a:ext cx="15269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7.003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41A91-1E1C-810D-275E-43C12638F822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2065904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2988777" cy="1436965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4274504" cy="1705226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1283140">
            <a:off x="2989960" y="3815769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1405410">
            <a:off x="3102797" y="3410355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7104719" y="5025283"/>
            <a:ext cx="148833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7.000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DD3C9-BAE8-8F19-633D-6241576C3A94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632531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4541531" cy="74685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5930776" cy="739473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757229">
            <a:off x="2966093" y="368979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367865">
            <a:off x="3088829" y="324433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7540217" y="3729980"/>
            <a:ext cx="143125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7.002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6F2F7-E009-2DC1-7086-D2870F57DD8F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314371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 flipV="1">
            <a:off x="2799548" y="3429000"/>
            <a:ext cx="7422754" cy="6834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 flipV="1">
            <a:off x="2790530" y="3260785"/>
            <a:ext cx="6120557" cy="243938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>
            <a:off x="2939638" y="349734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>
            <a:off x="3017705" y="3097776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10355059" y="3320056"/>
            <a:ext cx="158875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6.995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FA331-3D8C-F1DA-60B4-D82434B9A6F0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486184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7465886" cy="158361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6225169" cy="186953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1125821">
            <a:off x="2957467" y="3741550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835280">
            <a:off x="3088829" y="324433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10404187" y="4896292"/>
            <a:ext cx="15396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6.996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917DC-5E79-251F-8E54-6511BEC79584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328490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4A3D178-18A3-81A6-F228-A5A6294CB856}"/>
              </a:ext>
            </a:extLst>
          </p:cNvPr>
          <p:cNvSpPr/>
          <p:nvPr/>
        </p:nvSpPr>
        <p:spPr>
          <a:xfrm rot="19636660">
            <a:off x="1453859" y="4698339"/>
            <a:ext cx="214891" cy="930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1D13F-2CAF-8EDA-40A8-E10A4B9AC3D8}"/>
              </a:ext>
            </a:extLst>
          </p:cNvPr>
          <p:cNvSpPr txBox="1"/>
          <p:nvPr/>
        </p:nvSpPr>
        <p:spPr>
          <a:xfrm>
            <a:off x="887836" y="538989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X=3m</a:t>
            </a:r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8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 flipV="1">
            <a:off x="2799548" y="3127892"/>
            <a:ext cx="8130120" cy="36945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>
            <a:off x="2969755" y="3542822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21366642">
            <a:off x="3013769" y="2978819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10300210" y="2377379"/>
            <a:ext cx="148079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6.999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 flipV="1">
            <a:off x="2790530" y="2562045"/>
            <a:ext cx="7179253" cy="942678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67568A-C7DA-1D53-1961-49223B48FDA0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2909110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6949699" cy="2618784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8044247" cy="1895413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1092369">
            <a:off x="2943193" y="3743177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1032886">
            <a:off x="3084426" y="3271259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10405422" y="4806736"/>
            <a:ext cx="147062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6.992 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0C903-ABA9-E7D7-1249-BC0ADB25D7C1}"/>
              </a:ext>
            </a:extLst>
          </p:cNvPr>
          <p:cNvSpPr/>
          <p:nvPr/>
        </p:nvSpPr>
        <p:spPr>
          <a:xfrm>
            <a:off x="7065034" y="2225615"/>
            <a:ext cx="1906438" cy="56071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38DD8-8E5E-0EEA-D572-DA90D3E0370D}"/>
              </a:ext>
            </a:extLst>
          </p:cNvPr>
          <p:cNvSpPr txBox="1"/>
          <p:nvPr/>
        </p:nvSpPr>
        <p:spPr>
          <a:xfrm>
            <a:off x="10246501" y="5832141"/>
            <a:ext cx="178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Distance: 7.000 meters</a:t>
            </a:r>
          </a:p>
        </p:txBody>
      </p:sp>
    </p:spTree>
    <p:extLst>
      <p:ext uri="{BB962C8B-B14F-4D97-AF65-F5344CB8AC3E}">
        <p14:creationId xmlns:p14="http://schemas.microsoft.com/office/powerpoint/2010/main" val="424382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4A3D178-18A3-81A6-F228-A5A6294CB856}"/>
              </a:ext>
            </a:extLst>
          </p:cNvPr>
          <p:cNvSpPr/>
          <p:nvPr/>
        </p:nvSpPr>
        <p:spPr>
          <a:xfrm rot="19636660">
            <a:off x="1453859" y="4698339"/>
            <a:ext cx="214891" cy="9304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AF8AFE4-2FBF-640B-658E-C65916A1C638}"/>
              </a:ext>
            </a:extLst>
          </p:cNvPr>
          <p:cNvSpPr/>
          <p:nvPr/>
        </p:nvSpPr>
        <p:spPr>
          <a:xfrm rot="10800000">
            <a:off x="1825104" y="4938177"/>
            <a:ext cx="228349" cy="620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1D13F-2CAF-8EDA-40A8-E10A4B9AC3D8}"/>
              </a:ext>
            </a:extLst>
          </p:cNvPr>
          <p:cNvSpPr txBox="1"/>
          <p:nvPr/>
        </p:nvSpPr>
        <p:spPr>
          <a:xfrm>
            <a:off x="887836" y="538989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X=3m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7F937-AA6E-013D-5C61-04B72DA5933C}"/>
              </a:ext>
            </a:extLst>
          </p:cNvPr>
          <p:cNvSpPr txBox="1"/>
          <p:nvPr/>
        </p:nvSpPr>
        <p:spPr>
          <a:xfrm>
            <a:off x="2142579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Y=1m</a:t>
            </a:r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5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4A3D178-18A3-81A6-F228-A5A6294CB856}"/>
              </a:ext>
            </a:extLst>
          </p:cNvPr>
          <p:cNvSpPr/>
          <p:nvPr/>
        </p:nvSpPr>
        <p:spPr>
          <a:xfrm rot="19636660">
            <a:off x="1453859" y="4698339"/>
            <a:ext cx="214891" cy="9304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AF8AFE4-2FBF-640B-658E-C65916A1C638}"/>
              </a:ext>
            </a:extLst>
          </p:cNvPr>
          <p:cNvSpPr/>
          <p:nvPr/>
        </p:nvSpPr>
        <p:spPr>
          <a:xfrm rot="10800000">
            <a:off x="1825104" y="4938177"/>
            <a:ext cx="228349" cy="62064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F52FA9B-E901-4E42-D29A-19D9E321EAEC}"/>
              </a:ext>
            </a:extLst>
          </p:cNvPr>
          <p:cNvSpPr/>
          <p:nvPr/>
        </p:nvSpPr>
        <p:spPr>
          <a:xfrm rot="16200000">
            <a:off x="3817866" y="3206979"/>
            <a:ext cx="220341" cy="3650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1D13F-2CAF-8EDA-40A8-E10A4B9AC3D8}"/>
              </a:ext>
            </a:extLst>
          </p:cNvPr>
          <p:cNvSpPr txBox="1"/>
          <p:nvPr/>
        </p:nvSpPr>
        <p:spPr>
          <a:xfrm>
            <a:off x="887836" y="538989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X=3m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7F937-AA6E-013D-5C61-04B72DA5933C}"/>
              </a:ext>
            </a:extLst>
          </p:cNvPr>
          <p:cNvSpPr txBox="1"/>
          <p:nvPr/>
        </p:nvSpPr>
        <p:spPr>
          <a:xfrm>
            <a:off x="2142579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Y=1m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6C6ED6-0B83-7B5D-6DB8-799C52DC6F6F}"/>
              </a:ext>
            </a:extLst>
          </p:cNvPr>
          <p:cNvSpPr txBox="1"/>
          <p:nvPr/>
        </p:nvSpPr>
        <p:spPr>
          <a:xfrm>
            <a:off x="4212273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Z=10m</a:t>
            </a:r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4A3D178-18A3-81A6-F228-A5A6294CB856}"/>
              </a:ext>
            </a:extLst>
          </p:cNvPr>
          <p:cNvSpPr/>
          <p:nvPr/>
        </p:nvSpPr>
        <p:spPr>
          <a:xfrm rot="19636660">
            <a:off x="1453859" y="4698339"/>
            <a:ext cx="214891" cy="9304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AF8AFE4-2FBF-640B-658E-C65916A1C638}"/>
              </a:ext>
            </a:extLst>
          </p:cNvPr>
          <p:cNvSpPr/>
          <p:nvPr/>
        </p:nvSpPr>
        <p:spPr>
          <a:xfrm rot="10800000">
            <a:off x="1825104" y="4938177"/>
            <a:ext cx="228349" cy="62064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F52FA9B-E901-4E42-D29A-19D9E321EAEC}"/>
              </a:ext>
            </a:extLst>
          </p:cNvPr>
          <p:cNvSpPr/>
          <p:nvPr/>
        </p:nvSpPr>
        <p:spPr>
          <a:xfrm rot="16200000">
            <a:off x="3817866" y="3206979"/>
            <a:ext cx="220341" cy="36501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1D13F-2CAF-8EDA-40A8-E10A4B9AC3D8}"/>
              </a:ext>
            </a:extLst>
          </p:cNvPr>
          <p:cNvSpPr txBox="1"/>
          <p:nvPr/>
        </p:nvSpPr>
        <p:spPr>
          <a:xfrm>
            <a:off x="887836" y="538989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X=3m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7F937-AA6E-013D-5C61-04B72DA5933C}"/>
              </a:ext>
            </a:extLst>
          </p:cNvPr>
          <p:cNvSpPr txBox="1"/>
          <p:nvPr/>
        </p:nvSpPr>
        <p:spPr>
          <a:xfrm>
            <a:off x="2142579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Y=1m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6C6ED6-0B83-7B5D-6DB8-799C52DC6F6F}"/>
              </a:ext>
            </a:extLst>
          </p:cNvPr>
          <p:cNvSpPr txBox="1"/>
          <p:nvPr/>
        </p:nvSpPr>
        <p:spPr>
          <a:xfrm>
            <a:off x="4212273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Z=10m</a:t>
            </a:r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BDC367-1D4B-AE27-957C-AAE42B36BF6D}"/>
              </a:ext>
            </a:extLst>
          </p:cNvPr>
          <p:cNvSpPr txBox="1"/>
          <p:nvPr/>
        </p:nvSpPr>
        <p:spPr>
          <a:xfrm>
            <a:off x="6275435" y="4862676"/>
            <a:ext cx="181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XYZ = (3, 1, 10)</a:t>
            </a:r>
          </a:p>
        </p:txBody>
      </p:sp>
    </p:spTree>
    <p:extLst>
      <p:ext uri="{BB962C8B-B14F-4D97-AF65-F5344CB8AC3E}">
        <p14:creationId xmlns:p14="http://schemas.microsoft.com/office/powerpoint/2010/main" val="3596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A572-8C4E-157F-E3D4-6F274296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Animation showing the image capture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0ADA-B686-F4C6-4C6B-41F51DDE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show the camera seeing a calibration target that’s physically in the world, and show the resulting image on the camera’s imager</a:t>
            </a:r>
          </a:p>
          <a:p>
            <a:r>
              <a:rPr lang="en-US" dirty="0"/>
              <a:t>Total of three capture images</a:t>
            </a:r>
          </a:p>
        </p:txBody>
      </p:sp>
    </p:spTree>
    <p:extLst>
      <p:ext uri="{BB962C8B-B14F-4D97-AF65-F5344CB8AC3E}">
        <p14:creationId xmlns:p14="http://schemas.microsoft.com/office/powerpoint/2010/main" val="153217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4DF74482-91AF-467A-4E58-EFE028F34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91" y="2807433"/>
            <a:ext cx="2210008" cy="1243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</p:spTree>
    <p:extLst>
      <p:ext uri="{BB962C8B-B14F-4D97-AF65-F5344CB8AC3E}">
        <p14:creationId xmlns:p14="http://schemas.microsoft.com/office/powerpoint/2010/main" val="135633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501</Words>
  <Application>Microsoft Office PowerPoint</Application>
  <PresentationFormat>Widescreen</PresentationFormat>
  <Paragraphs>150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1. Animation showing what my company does (camera calibration)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Animation showing the image capture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Animation showing the accuracy of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25</cp:revision>
  <dcterms:created xsi:type="dcterms:W3CDTF">2023-04-30T13:32:47Z</dcterms:created>
  <dcterms:modified xsi:type="dcterms:W3CDTF">2023-05-28T14:22:48Z</dcterms:modified>
</cp:coreProperties>
</file>