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40" r:id="rId2"/>
    <p:sldId id="2805" r:id="rId3"/>
    <p:sldId id="2811" r:id="rId4"/>
    <p:sldId id="2832" r:id="rId5"/>
    <p:sldId id="2843" r:id="rId6"/>
    <p:sldId id="2844" r:id="rId7"/>
    <p:sldId id="2820" r:id="rId8"/>
    <p:sldId id="2839" r:id="rId9"/>
    <p:sldId id="2837" r:id="rId10"/>
    <p:sldId id="281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19" userDrawn="1">
          <p15:clr>
            <a:srgbClr val="A4A3A4"/>
          </p15:clr>
        </p15:guide>
        <p15:guide id="4" pos="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3F"/>
    <a:srgbClr val="002FA7"/>
    <a:srgbClr val="666666"/>
    <a:srgbClr val="90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7" autoAdjust="0"/>
    <p:restoredTop sz="92824" autoAdjust="0"/>
  </p:normalViewPr>
  <p:slideViewPr>
    <p:cSldViewPr snapToGrid="0">
      <p:cViewPr varScale="1">
        <p:scale>
          <a:sx n="83" d="100"/>
          <a:sy n="83" d="100"/>
        </p:scale>
        <p:origin x="96" y="1482"/>
      </p:cViewPr>
      <p:guideLst>
        <p:guide orient="horz" pos="2160"/>
        <p:guide pos="3840"/>
        <p:guide pos="7219"/>
        <p:guide pos="461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-52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wokw\Desktop\Prof%20Proj\Bike\.xls\Year%20Overa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wokw\Desktop\Prof%20Proj\Bike\.xls\Year%20Overa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wokw\Desktop\Prof%20Proj\Bike\.xls\Year%20Overal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wokw\Desktop\Prof%20Proj\Bike\.xls\Year%20Overal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[Year Overall.xlsx]Dashboard!PivotTable10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Rides per</a:t>
            </a:r>
            <a:r>
              <a:rPr lang="en-US" baseline="0"/>
              <a:t> Month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Dashboard!$B$3:$B$4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Dashboard!$A$5:$A$15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Dashboard!$B$5:$B$15</c:f>
              <c:numCache>
                <c:formatCode>General</c:formatCode>
                <c:ptCount val="10"/>
                <c:pt idx="0">
                  <c:v>18520</c:v>
                </c:pt>
                <c:pt idx="1">
                  <c:v>21416</c:v>
                </c:pt>
                <c:pt idx="2">
                  <c:v>89882</c:v>
                </c:pt>
                <c:pt idx="3">
                  <c:v>126417</c:v>
                </c:pt>
                <c:pt idx="4">
                  <c:v>280415</c:v>
                </c:pt>
                <c:pt idx="5">
                  <c:v>369051</c:v>
                </c:pt>
                <c:pt idx="6">
                  <c:v>406055</c:v>
                </c:pt>
                <c:pt idx="7">
                  <c:v>358924</c:v>
                </c:pt>
                <c:pt idx="8">
                  <c:v>296697</c:v>
                </c:pt>
                <c:pt idx="9">
                  <c:v>208989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8E-4C41-8E1B-9BB9F040595F}"/>
            </c:ext>
          </c:extLst>
        </c:ser>
        <c:ser>
          <c:idx val="1"/>
          <c:order val="1"/>
          <c:tx>
            <c:strRef>
              <c:f>Dashboard!$C$3:$C$4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Dashboard!$A$5:$A$15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Dashboard!$C$5:$C$15</c:f>
              <c:numCache>
                <c:formatCode>General</c:formatCode>
                <c:ptCount val="10"/>
                <c:pt idx="0">
                  <c:v>85250</c:v>
                </c:pt>
                <c:pt idx="1">
                  <c:v>94193</c:v>
                </c:pt>
                <c:pt idx="2">
                  <c:v>194160</c:v>
                </c:pt>
                <c:pt idx="3">
                  <c:v>244832</c:v>
                </c:pt>
                <c:pt idx="4">
                  <c:v>354443</c:v>
                </c:pt>
                <c:pt idx="5">
                  <c:v>400153</c:v>
                </c:pt>
                <c:pt idx="6">
                  <c:v>417433</c:v>
                </c:pt>
                <c:pt idx="7">
                  <c:v>427008</c:v>
                </c:pt>
                <c:pt idx="8">
                  <c:v>404642</c:v>
                </c:pt>
                <c:pt idx="9">
                  <c:v>349696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8E-4C41-8E1B-9BB9F0405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3528544"/>
        <c:axId val="303529376"/>
      </c:barChart>
      <c:catAx>
        <c:axId val="30352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layout>
            <c:manualLayout>
              <c:xMode val="edge"/>
              <c:yMode val="edge"/>
              <c:x val="0.46859950921082982"/>
              <c:y val="0.931872954551452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529376"/>
        <c:crosses val="autoZero"/>
        <c:auto val="1"/>
        <c:lblAlgn val="ctr"/>
        <c:lblOffset val="100"/>
        <c:noMultiLvlLbl val="0"/>
      </c:catAx>
      <c:valAx>
        <c:axId val="30352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Total</a:t>
                </a:r>
                <a:r>
                  <a:rPr lang="en-US" baseline="0"/>
                  <a:t> Rides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52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[Year Overall.xlsx]Dashboard!PivotTable12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Ride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Dashboard!$Y$4:$Y$5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Dashboard!$X$6:$X$13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Dashboard!$Y$6:$Y$13</c:f>
              <c:numCache>
                <c:formatCode>[h]:mm:ss;@</c:formatCode>
                <c:ptCount val="7"/>
                <c:pt idx="0">
                  <c:v>2.2936342592592592E-2</c:v>
                </c:pt>
                <c:pt idx="1">
                  <c:v>1.9712962962962967E-2</c:v>
                </c:pt>
                <c:pt idx="2">
                  <c:v>1.7483796296296296E-2</c:v>
                </c:pt>
                <c:pt idx="3">
                  <c:v>1.7553240740740737E-2</c:v>
                </c:pt>
                <c:pt idx="4">
                  <c:v>1.825925925925926E-2</c:v>
                </c:pt>
                <c:pt idx="5">
                  <c:v>1.8302083333333337E-2</c:v>
                </c:pt>
                <c:pt idx="6">
                  <c:v>2.2706018518518518E-2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B-420C-87DD-A30E7811FAB4}"/>
            </c:ext>
          </c:extLst>
        </c:ser>
        <c:ser>
          <c:idx val="1"/>
          <c:order val="1"/>
          <c:tx>
            <c:strRef>
              <c:f>Dashboard!$Z$4:$Z$5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Dashboard!$X$6:$X$13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Dashboard!$Z$6:$Z$13</c:f>
              <c:numCache>
                <c:formatCode>[h]:mm:ss;@</c:formatCode>
                <c:ptCount val="7"/>
                <c:pt idx="0">
                  <c:v>9.6620370370370367E-3</c:v>
                </c:pt>
                <c:pt idx="1">
                  <c:v>8.5104166666666679E-3</c:v>
                </c:pt>
                <c:pt idx="2">
                  <c:v>8.395833333333335E-3</c:v>
                </c:pt>
                <c:pt idx="3">
                  <c:v>8.2812500000000004E-3</c:v>
                </c:pt>
                <c:pt idx="4">
                  <c:v>8.4027777777777781E-3</c:v>
                </c:pt>
                <c:pt idx="5">
                  <c:v>8.5532407407407397E-3</c:v>
                </c:pt>
                <c:pt idx="6">
                  <c:v>9.6701388888888878E-3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1B-420C-87DD-A30E7811F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595072"/>
        <c:axId val="301595488"/>
      </c:barChart>
      <c:catAx>
        <c:axId val="301595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595488"/>
        <c:crosses val="autoZero"/>
        <c:auto val="1"/>
        <c:lblAlgn val="ctr"/>
        <c:lblOffset val="100"/>
        <c:noMultiLvlLbl val="0"/>
      </c:catAx>
      <c:valAx>
        <c:axId val="30159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Avg</a:t>
                </a:r>
                <a:r>
                  <a:rPr lang="en-US" baseline="0"/>
                  <a:t> Ride Time (mins)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59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[Year Overall.xlsx]Dashboard!PivotTable13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Ride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Dashboard!$T$34:$T$35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Dashboard!$S$36:$S$46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Dashboard!$T$36:$T$46</c:f>
              <c:numCache>
                <c:formatCode>[h]:mm:ss;@</c:formatCode>
                <c:ptCount val="10"/>
                <c:pt idx="0">
                  <c:v>2.1099537037037038E-2</c:v>
                </c:pt>
                <c:pt idx="1">
                  <c:v>1.8553240740740742E-2</c:v>
                </c:pt>
                <c:pt idx="2">
                  <c:v>2.2650462962962966E-2</c:v>
                </c:pt>
                <c:pt idx="3">
                  <c:v>2.0509259259259258E-2</c:v>
                </c:pt>
                <c:pt idx="4">
                  <c:v>2.0173611111111111E-2</c:v>
                </c:pt>
                <c:pt idx="5">
                  <c:v>2.1145833333333332E-2</c:v>
                </c:pt>
                <c:pt idx="6">
                  <c:v>1.8217592592592594E-2</c:v>
                </c:pt>
                <c:pt idx="7">
                  <c:v>1.954861111111111E-2</c:v>
                </c:pt>
                <c:pt idx="8">
                  <c:v>2.1006944444444443E-2</c:v>
                </c:pt>
                <c:pt idx="9">
                  <c:v>1.832175925925926E-2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C6-423F-BDFE-ABC399D4B62F}"/>
            </c:ext>
          </c:extLst>
        </c:ser>
        <c:ser>
          <c:idx val="1"/>
          <c:order val="1"/>
          <c:tx>
            <c:strRef>
              <c:f>Dashboard!$U$34:$U$35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Dashboard!$S$36:$S$46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Dashboard!$U$36:$U$46</c:f>
              <c:numCache>
                <c:formatCode>[h]:mm:ss;@</c:formatCode>
                <c:ptCount val="10"/>
                <c:pt idx="0">
                  <c:v>8.3217592592592596E-3</c:v>
                </c:pt>
                <c:pt idx="1">
                  <c:v>7.9166666666666673E-3</c:v>
                </c:pt>
                <c:pt idx="2">
                  <c:v>8.2986111111111108E-3</c:v>
                </c:pt>
                <c:pt idx="3">
                  <c:v>7.9861111111111122E-3</c:v>
                </c:pt>
                <c:pt idx="4">
                  <c:v>9.3055555555555548E-3</c:v>
                </c:pt>
                <c:pt idx="5">
                  <c:v>9.7453703703703713E-3</c:v>
                </c:pt>
                <c:pt idx="6">
                  <c:v>9.4212962962962957E-3</c:v>
                </c:pt>
                <c:pt idx="7">
                  <c:v>9.1550925925925931E-3</c:v>
                </c:pt>
                <c:pt idx="8">
                  <c:v>9.0277777777777787E-3</c:v>
                </c:pt>
                <c:pt idx="9">
                  <c:v>8.2986111111111108E-3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C6-423F-BDFE-ABC399D4B6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377264"/>
        <c:axId val="374375600"/>
      </c:barChart>
      <c:catAx>
        <c:axId val="374377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75600"/>
        <c:crosses val="autoZero"/>
        <c:auto val="1"/>
        <c:lblAlgn val="ctr"/>
        <c:lblOffset val="100"/>
        <c:noMultiLvlLbl val="0"/>
      </c:catAx>
      <c:valAx>
        <c:axId val="37437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  <a:r>
                  <a:rPr lang="en-US" sz="1000" b="0" i="0" u="none" strike="noStrike" baseline="0">
                    <a:effectLst/>
                  </a:rPr>
                  <a:t>Avg Ride Time (mins)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7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[Year Overall.xlsx]Dashboard!PivotTable1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Rides by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Dashboard!$B$35:$B$36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Dashboard!$A$37:$A$44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Dashboard!$B$37:$B$44</c:f>
              <c:numCache>
                <c:formatCode>General</c:formatCode>
                <c:ptCount val="7"/>
                <c:pt idx="0">
                  <c:v>300150</c:v>
                </c:pt>
                <c:pt idx="1">
                  <c:v>213181</c:v>
                </c:pt>
                <c:pt idx="2">
                  <c:v>191261</c:v>
                </c:pt>
                <c:pt idx="3">
                  <c:v>196788</c:v>
                </c:pt>
                <c:pt idx="4">
                  <c:v>223741</c:v>
                </c:pt>
                <c:pt idx="5">
                  <c:v>244913</c:v>
                </c:pt>
                <c:pt idx="6">
                  <c:v>366264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0-4D00-B86A-36C3223FE551}"/>
            </c:ext>
          </c:extLst>
        </c:ser>
        <c:ser>
          <c:idx val="1"/>
          <c:order val="1"/>
          <c:tx>
            <c:strRef>
              <c:f>Dashboard!$C$35:$C$36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Dashboard!$A$37:$A$44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Dashboard!$C$37:$C$44</c:f>
              <c:numCache>
                <c:formatCode>General</c:formatCode>
                <c:ptCount val="7"/>
                <c:pt idx="0">
                  <c:v>296351</c:v>
                </c:pt>
                <c:pt idx="1">
                  <c:v>360536</c:v>
                </c:pt>
                <c:pt idx="2">
                  <c:v>379267</c:v>
                </c:pt>
                <c:pt idx="3">
                  <c:v>380170</c:v>
                </c:pt>
                <c:pt idx="4">
                  <c:v>388913</c:v>
                </c:pt>
                <c:pt idx="5">
                  <c:v>345740</c:v>
                </c:pt>
                <c:pt idx="6">
                  <c:v>339505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0-4D00-B86A-36C3223FE5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2418799"/>
        <c:axId val="1652412975"/>
      </c:barChart>
      <c:catAx>
        <c:axId val="16524187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412975"/>
        <c:crosses val="autoZero"/>
        <c:auto val="1"/>
        <c:lblAlgn val="ctr"/>
        <c:lblOffset val="100"/>
        <c:noMultiLvlLbl val="0"/>
      </c:catAx>
      <c:valAx>
        <c:axId val="1652412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Rides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418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7930-74E5-4D2E-9362-74A4F07F921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4EC5E-D3B3-42F2-AE0E-2DADE4BDA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8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4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6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2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9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41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39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44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01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6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6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6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3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3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1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8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6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6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E9E0-76E5-4333-BEC0-B6179115608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0D41-18FD-4478-BF3C-F76B9299E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PA-直接连接符 62">
            <a:extLst>
              <a:ext uri="{FF2B5EF4-FFF2-40B4-BE49-F238E27FC236}">
                <a16:creationId xmlns:a16="http://schemas.microsoft.com/office/drawing/2014/main" id="{813698A5-4CAE-4DC5-BDB2-208F83683B9D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FFC6E91-8284-49C6-BF74-44F2D5C2BB7C}"/>
              </a:ext>
            </a:extLst>
          </p:cNvPr>
          <p:cNvSpPr/>
          <p:nvPr/>
        </p:nvSpPr>
        <p:spPr>
          <a:xfrm rot="5400000">
            <a:off x="5377544" y="-5377541"/>
            <a:ext cx="1436914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7" name="PA-椭圆 16">
            <a:extLst>
              <a:ext uri="{FF2B5EF4-FFF2-40B4-BE49-F238E27FC236}">
                <a16:creationId xmlns:a16="http://schemas.microsoft.com/office/drawing/2014/main" id="{54D01D10-8AE5-42CA-B47A-811566560A2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3188" y="889744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PA-同心圆 18">
            <a:extLst>
              <a:ext uri="{FF2B5EF4-FFF2-40B4-BE49-F238E27FC236}">
                <a16:creationId xmlns:a16="http://schemas.microsoft.com/office/drawing/2014/main" id="{E28DA525-F648-4EC3-823F-3C0FB94D51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4325" y="889744"/>
            <a:ext cx="350837" cy="350837"/>
          </a:xfrm>
          <a:prstGeom prst="donut">
            <a:avLst>
              <a:gd name="adj" fmla="val 207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PA-L-Shape 23">
            <a:extLst>
              <a:ext uri="{FF2B5EF4-FFF2-40B4-BE49-F238E27FC236}">
                <a16:creationId xmlns:a16="http://schemas.microsoft.com/office/drawing/2014/main" id="{AF3D58E3-5740-4EC2-B223-03CE2ECF703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3500000">
            <a:off x="11550703" y="951314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5" name="PA-L-Shape 24">
            <a:extLst>
              <a:ext uri="{FF2B5EF4-FFF2-40B4-BE49-F238E27FC236}">
                <a16:creationId xmlns:a16="http://schemas.microsoft.com/office/drawing/2014/main" id="{DBA4290B-3241-4C02-9798-902AC3CC308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3500000">
            <a:off x="11292853" y="951315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6" name="PA-L-Shape 25">
            <a:extLst>
              <a:ext uri="{FF2B5EF4-FFF2-40B4-BE49-F238E27FC236}">
                <a16:creationId xmlns:a16="http://schemas.microsoft.com/office/drawing/2014/main" id="{A2B8F5A7-D9F1-4B2C-B30C-A92B9B011FD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3500000">
            <a:off x="11035003" y="951317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70" name="PA-标题 1">
            <a:extLst>
              <a:ext uri="{FF2B5EF4-FFF2-40B4-BE49-F238E27FC236}">
                <a16:creationId xmlns:a16="http://schemas.microsoft.com/office/drawing/2014/main" id="{D23CF115-3FB4-474B-9E78-7F99A1D04DBC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0159904" y="6485590"/>
            <a:ext cx="1799467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dirty="0"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Date—11/26/22</a:t>
            </a:r>
          </a:p>
        </p:txBody>
      </p:sp>
      <p:sp>
        <p:nvSpPr>
          <p:cNvPr id="78" name="PA-椭圆 77">
            <a:extLst>
              <a:ext uri="{FF2B5EF4-FFF2-40B4-BE49-F238E27FC236}">
                <a16:creationId xmlns:a16="http://schemas.microsoft.com/office/drawing/2014/main" id="{5C741DDC-16BE-4879-9B10-83ACAA263C6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350625" y="2056365"/>
            <a:ext cx="476760" cy="476760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9" name="PA-椭圆 78">
            <a:extLst>
              <a:ext uri="{FF2B5EF4-FFF2-40B4-BE49-F238E27FC236}">
                <a16:creationId xmlns:a16="http://schemas.microsoft.com/office/drawing/2014/main" id="{90AB9EC6-6679-4E77-87A2-9A4E9D57E5E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324810" y="2387475"/>
            <a:ext cx="663036" cy="663036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4" name="PA-文本框 53">
            <a:extLst>
              <a:ext uri="{FF2B5EF4-FFF2-40B4-BE49-F238E27FC236}">
                <a16:creationId xmlns:a16="http://schemas.microsoft.com/office/drawing/2014/main" id="{4137D29E-BD64-4C0E-924E-A0234C4A5DD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360786" y="2045609"/>
            <a:ext cx="73458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0" dirty="0" err="1">
                <a:solidFill>
                  <a:srgbClr val="002FA7"/>
                </a:solidFill>
                <a:latin typeface="Montserrat ExtraBold" panose="00000900000000000000" pitchFamily="50" charset="0"/>
                <a:sym typeface="Montserrat Black" panose="00000A00000000000000" pitchFamily="50" charset="0"/>
              </a:rPr>
              <a:t>Cyclistic</a:t>
            </a:r>
            <a:endParaRPr lang="en-US" altLang="zh-CN" sz="8000" dirty="0">
              <a:solidFill>
                <a:srgbClr val="002FA7"/>
              </a:solidFill>
              <a:latin typeface="Montserrat ExtraBold" panose="00000900000000000000" pitchFamily="50" charset="0"/>
              <a:sym typeface="Montserrat Black" panose="00000A00000000000000" pitchFamily="50" charset="0"/>
            </a:endParaRPr>
          </a:p>
          <a:p>
            <a:r>
              <a:rPr lang="en-US" altLang="zh-CN" sz="8000" dirty="0">
                <a:solidFill>
                  <a:srgbClr val="002FA7"/>
                </a:solidFill>
                <a:latin typeface="Montserrat ExtraBold" panose="00000900000000000000" pitchFamily="50" charset="0"/>
                <a:sym typeface="Montserrat Black" panose="00000A00000000000000" pitchFamily="50" charset="0"/>
              </a:rPr>
              <a:t>Case Study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4DD713F-A693-4BF5-B420-9A979891E382}"/>
              </a:ext>
            </a:extLst>
          </p:cNvPr>
          <p:cNvGrpSpPr/>
          <p:nvPr/>
        </p:nvGrpSpPr>
        <p:grpSpPr>
          <a:xfrm>
            <a:off x="4079295" y="1991787"/>
            <a:ext cx="6451600" cy="1184338"/>
            <a:chOff x="2241119" y="3004885"/>
            <a:chExt cx="7367431" cy="1352460"/>
          </a:xfrm>
        </p:grpSpPr>
        <p:cxnSp>
          <p:nvCxnSpPr>
            <p:cNvPr id="74" name="PA-直接连接符 73">
              <a:extLst>
                <a:ext uri="{FF2B5EF4-FFF2-40B4-BE49-F238E27FC236}">
                  <a16:creationId xmlns:a16="http://schemas.microsoft.com/office/drawing/2014/main" id="{CB123705-5FF8-45C6-BC23-8C874352B153}"/>
                </a:ext>
              </a:extLst>
            </p:cNvPr>
            <p:cNvCxnSpPr>
              <a:cxnSpLocks/>
            </p:cNvCxnSpPr>
            <p:nvPr>
              <p:custDataLst>
                <p:tags r:id="rId14"/>
              </p:custDataLst>
            </p:nvPr>
          </p:nvCxnSpPr>
          <p:spPr>
            <a:xfrm>
              <a:off x="2241119" y="3501135"/>
              <a:ext cx="2806688" cy="8072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A-直接连接符 74">
              <a:extLst>
                <a:ext uri="{FF2B5EF4-FFF2-40B4-BE49-F238E27FC236}">
                  <a16:creationId xmlns:a16="http://schemas.microsoft.com/office/drawing/2014/main" id="{572C0082-0749-4790-AAAC-8794644F71EE}"/>
                </a:ext>
              </a:extLst>
            </p:cNvPr>
            <p:cNvCxnSpPr>
              <a:cxnSpLocks/>
            </p:cNvCxnSpPr>
            <p:nvPr>
              <p:custDataLst>
                <p:tags r:id="rId15"/>
              </p:custDataLst>
            </p:nvPr>
          </p:nvCxnSpPr>
          <p:spPr>
            <a:xfrm flipV="1">
              <a:off x="5315982" y="3004885"/>
              <a:ext cx="1455850" cy="109909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A-直接连接符 75">
              <a:extLst>
                <a:ext uri="{FF2B5EF4-FFF2-40B4-BE49-F238E27FC236}">
                  <a16:creationId xmlns:a16="http://schemas.microsoft.com/office/drawing/2014/main" id="{7864E227-9C6A-44A0-ADC1-1B7EE7A09C50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6886132" y="3210689"/>
              <a:ext cx="2722418" cy="11466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PA-椭圆 57">
            <a:extLst>
              <a:ext uri="{FF2B5EF4-FFF2-40B4-BE49-F238E27FC236}">
                <a16:creationId xmlns:a16="http://schemas.microsoft.com/office/drawing/2014/main" id="{A1ADBBC5-F691-4AA9-8B00-8708A131434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47170" y="2888805"/>
            <a:ext cx="328902" cy="328902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" name="PA-L-Shape 85">
            <a:extLst>
              <a:ext uri="{FF2B5EF4-FFF2-40B4-BE49-F238E27FC236}">
                <a16:creationId xmlns:a16="http://schemas.microsoft.com/office/drawing/2014/main" id="{8189EF77-231D-427C-B87D-EAE8D061F4C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3500000">
            <a:off x="1524006" y="2682876"/>
            <a:ext cx="1995269" cy="1995282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FF3F3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5" name="PA-L-Shape 84">
            <a:extLst>
              <a:ext uri="{FF2B5EF4-FFF2-40B4-BE49-F238E27FC236}">
                <a16:creationId xmlns:a16="http://schemas.microsoft.com/office/drawing/2014/main" id="{3902BAD0-555A-42A6-8288-A6F6CA2A22D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3500000">
            <a:off x="924031" y="2682876"/>
            <a:ext cx="1995269" cy="1995282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272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1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4" grpId="0" animBg="1"/>
      <p:bldP spid="25" grpId="0" animBg="1"/>
      <p:bldP spid="26" grpId="0" animBg="1"/>
      <p:bldP spid="70" grpId="0"/>
      <p:bldP spid="78" grpId="0" animBg="1"/>
      <p:bldP spid="79" grpId="0" animBg="1"/>
      <p:bldP spid="54" grpId="0"/>
      <p:bldP spid="58" grpId="0" animBg="1"/>
      <p:bldP spid="86" grpId="0" animBg="1"/>
      <p:bldP spid="8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 形 3">
            <a:extLst>
              <a:ext uri="{FF2B5EF4-FFF2-40B4-BE49-F238E27FC236}">
                <a16:creationId xmlns:a16="http://schemas.microsoft.com/office/drawing/2014/main" id="{41C09646-143D-4415-9568-ABD589BB3A92}"/>
              </a:ext>
            </a:extLst>
          </p:cNvPr>
          <p:cNvSpPr/>
          <p:nvPr/>
        </p:nvSpPr>
        <p:spPr>
          <a:xfrm rot="18900000">
            <a:off x="11082735" y="5210412"/>
            <a:ext cx="705740" cy="705740"/>
          </a:xfrm>
          <a:prstGeom prst="corner">
            <a:avLst>
              <a:gd name="adj1" fmla="val 29594"/>
              <a:gd name="adj2" fmla="val 296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FCFED23-3232-4D07-BF58-CFEEB3820140}"/>
              </a:ext>
            </a:extLst>
          </p:cNvPr>
          <p:cNvSpPr/>
          <p:nvPr/>
        </p:nvSpPr>
        <p:spPr>
          <a:xfrm>
            <a:off x="9273684" y="3210689"/>
            <a:ext cx="1146656" cy="1146656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19E05C4-3EBB-4CBD-82D5-86AC2110AC9C}"/>
              </a:ext>
            </a:extLst>
          </p:cNvPr>
          <p:cNvSpPr/>
          <p:nvPr/>
        </p:nvSpPr>
        <p:spPr>
          <a:xfrm>
            <a:off x="1771660" y="2535426"/>
            <a:ext cx="938918" cy="938918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056829" y="2563772"/>
            <a:ext cx="8078342" cy="18826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3800" u="sng" dirty="0">
                <a:solidFill>
                  <a:schemeClr val="bg1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THANKS</a:t>
            </a:r>
            <a:endParaRPr lang="zh-CN" altLang="en-US" sz="13800" u="sng" dirty="0">
              <a:solidFill>
                <a:schemeClr val="bg1"/>
              </a:solidFill>
              <a:latin typeface="Montserrat ExtraBold" panose="000009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60E75F7-8B93-4589-AD50-4D302E156C9A}"/>
              </a:ext>
            </a:extLst>
          </p:cNvPr>
          <p:cNvSpPr/>
          <p:nvPr/>
        </p:nvSpPr>
        <p:spPr>
          <a:xfrm>
            <a:off x="5240393" y="4133529"/>
            <a:ext cx="682531" cy="682531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5DCCF66-CFD7-42E0-9AEE-B3D29A90F8FF}"/>
              </a:ext>
            </a:extLst>
          </p:cNvPr>
          <p:cNvCxnSpPr>
            <a:cxnSpLocks/>
          </p:cNvCxnSpPr>
          <p:nvPr/>
        </p:nvCxnSpPr>
        <p:spPr>
          <a:xfrm>
            <a:off x="2241119" y="3501135"/>
            <a:ext cx="2806688" cy="807250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11F44FF-9FC6-4108-998B-66B6E05916D5}"/>
              </a:ext>
            </a:extLst>
          </p:cNvPr>
          <p:cNvCxnSpPr>
            <a:cxnSpLocks/>
          </p:cNvCxnSpPr>
          <p:nvPr/>
        </p:nvCxnSpPr>
        <p:spPr>
          <a:xfrm flipV="1">
            <a:off x="5315982" y="3004885"/>
            <a:ext cx="1455850" cy="1099097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155BEBB-0C8F-4FFF-9391-4D64C71D66B3}"/>
              </a:ext>
            </a:extLst>
          </p:cNvPr>
          <p:cNvCxnSpPr/>
          <p:nvPr/>
        </p:nvCxnSpPr>
        <p:spPr>
          <a:xfrm>
            <a:off x="6886132" y="3210689"/>
            <a:ext cx="2722418" cy="1146656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2257B7A-879B-4E05-830E-D1E3F17CF63B}"/>
              </a:ext>
            </a:extLst>
          </p:cNvPr>
          <p:cNvCxnSpPr>
            <a:cxnSpLocks/>
          </p:cNvCxnSpPr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A37FEDAB-28B3-4FAE-B0CC-9A36DF2120F9}"/>
              </a:ext>
            </a:extLst>
          </p:cNvPr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8" name="PA-椭圆 16">
            <a:extLst>
              <a:ext uri="{FF2B5EF4-FFF2-40B4-BE49-F238E27FC236}">
                <a16:creationId xmlns:a16="http://schemas.microsoft.com/office/drawing/2014/main" id="{9F2994C3-A993-46BC-B917-398CED73C7D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73188" y="889744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PA-同心圆 18">
            <a:extLst>
              <a:ext uri="{FF2B5EF4-FFF2-40B4-BE49-F238E27FC236}">
                <a16:creationId xmlns:a16="http://schemas.microsoft.com/office/drawing/2014/main" id="{41A1F242-EB4B-4D86-B968-3952C4CD1CD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44325" y="889744"/>
            <a:ext cx="350837" cy="350837"/>
          </a:xfrm>
          <a:prstGeom prst="donut">
            <a:avLst>
              <a:gd name="adj" fmla="val 207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PA-L-Shape 23">
            <a:extLst>
              <a:ext uri="{FF2B5EF4-FFF2-40B4-BE49-F238E27FC236}">
                <a16:creationId xmlns:a16="http://schemas.microsoft.com/office/drawing/2014/main" id="{8611EC3D-A90B-4AA1-AB6E-56F60FAB678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3500000">
            <a:off x="11550703" y="951314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3" name="PA-L-Shape 24">
            <a:extLst>
              <a:ext uri="{FF2B5EF4-FFF2-40B4-BE49-F238E27FC236}">
                <a16:creationId xmlns:a16="http://schemas.microsoft.com/office/drawing/2014/main" id="{0C143955-8C1A-4843-8AF6-2FE716FC6C8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3500000">
            <a:off x="11292853" y="951315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4" name="PA-L-Shape 25">
            <a:extLst>
              <a:ext uri="{FF2B5EF4-FFF2-40B4-BE49-F238E27FC236}">
                <a16:creationId xmlns:a16="http://schemas.microsoft.com/office/drawing/2014/main" id="{98A70DDF-3539-49FC-8E89-2EAB051F935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3500000">
            <a:off x="11035003" y="951317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8554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 animBg="1"/>
      <p:bldP spid="37" grpId="0" animBg="1"/>
      <p:bldP spid="5" grpId="0"/>
      <p:bldP spid="38" grpId="0" animBg="1"/>
      <p:bldP spid="57" grpId="0" animBg="1"/>
      <p:bldP spid="28" grpId="0" animBg="1"/>
      <p:bldP spid="30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 形 72">
            <a:extLst>
              <a:ext uri="{FF2B5EF4-FFF2-40B4-BE49-F238E27FC236}">
                <a16:creationId xmlns:a16="http://schemas.microsoft.com/office/drawing/2014/main" id="{83BA2836-19F5-4AB0-8A1D-D7FB5B40F548}"/>
              </a:ext>
            </a:extLst>
          </p:cNvPr>
          <p:cNvSpPr/>
          <p:nvPr/>
        </p:nvSpPr>
        <p:spPr>
          <a:xfrm rot="2700000">
            <a:off x="10061603" y="854969"/>
            <a:ext cx="3355521" cy="3355521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75B86C-CA84-435F-9FE2-21AEEB764243}"/>
              </a:ext>
            </a:extLst>
          </p:cNvPr>
          <p:cNvSpPr/>
          <p:nvPr/>
        </p:nvSpPr>
        <p:spPr>
          <a:xfrm>
            <a:off x="0" y="0"/>
            <a:ext cx="12192000" cy="139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41C09646-143D-4415-9568-ABD589BB3A92}"/>
              </a:ext>
            </a:extLst>
          </p:cNvPr>
          <p:cNvSpPr/>
          <p:nvPr/>
        </p:nvSpPr>
        <p:spPr>
          <a:xfrm rot="13500000">
            <a:off x="3251257" y="3175685"/>
            <a:ext cx="3355521" cy="3355521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17E9456-B9FB-4891-9E3E-6DCCD884DF72}"/>
              </a:ext>
            </a:extLst>
          </p:cNvPr>
          <p:cNvSpPr/>
          <p:nvPr/>
        </p:nvSpPr>
        <p:spPr>
          <a:xfrm>
            <a:off x="0" y="6334409"/>
            <a:ext cx="12192000" cy="535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48797" y="1928659"/>
            <a:ext cx="6266259" cy="38971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0"/>
              </a:lnSpc>
            </a:pPr>
            <a:r>
              <a:rPr lang="en-US" altLang="zh-CN" sz="8000" u="sng" dirty="0"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TABLE</a:t>
            </a:r>
          </a:p>
          <a:p>
            <a:pPr>
              <a:lnSpc>
                <a:spcPts val="10000"/>
              </a:lnSpc>
            </a:pPr>
            <a:r>
              <a:rPr lang="en-US" altLang="zh-CN" sz="8000" u="sng" dirty="0"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OF</a:t>
            </a:r>
          </a:p>
          <a:p>
            <a:pPr>
              <a:lnSpc>
                <a:spcPts val="10000"/>
              </a:lnSpc>
            </a:pPr>
            <a:r>
              <a:rPr lang="en-US" altLang="zh-CN" sz="8000" u="sng" dirty="0"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CONTENTS</a:t>
            </a:r>
            <a:endParaRPr lang="zh-CN" altLang="en-US" sz="8000" u="sng" dirty="0"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62BEC80-0C64-418A-82E1-A952D3437D60}"/>
              </a:ext>
            </a:extLst>
          </p:cNvPr>
          <p:cNvGrpSpPr/>
          <p:nvPr/>
        </p:nvGrpSpPr>
        <p:grpSpPr>
          <a:xfrm>
            <a:off x="5756340" y="1657739"/>
            <a:ext cx="2117432" cy="656005"/>
            <a:chOff x="7960106" y="1943928"/>
            <a:chExt cx="2117432" cy="656005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19E05C4-3EBB-4CBD-82D5-86AC2110AC9C}"/>
                </a:ext>
              </a:extLst>
            </p:cNvPr>
            <p:cNvSpPr/>
            <p:nvPr/>
          </p:nvSpPr>
          <p:spPr>
            <a:xfrm>
              <a:off x="7960106" y="1943928"/>
              <a:ext cx="513222" cy="513222"/>
            </a:xfrm>
            <a:prstGeom prst="ellipse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7CB004C-E393-4C27-9A62-22983A250A41}"/>
                </a:ext>
              </a:extLst>
            </p:cNvPr>
            <p:cNvSpPr txBox="1"/>
            <p:nvPr/>
          </p:nvSpPr>
          <p:spPr>
            <a:xfrm>
              <a:off x="7970293" y="2015158"/>
              <a:ext cx="2107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spc="3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Problem</a:t>
              </a:r>
              <a:endParaRPr lang="zh-CN" altLang="en-US" sz="3200" spc="3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75F72A7-41D0-4EA6-A634-6EF88CDD07B0}"/>
              </a:ext>
            </a:extLst>
          </p:cNvPr>
          <p:cNvGrpSpPr/>
          <p:nvPr/>
        </p:nvGrpSpPr>
        <p:grpSpPr>
          <a:xfrm>
            <a:off x="5960014" y="2440994"/>
            <a:ext cx="3313728" cy="656005"/>
            <a:chOff x="7367047" y="1943928"/>
            <a:chExt cx="3313728" cy="656005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AA2F5B7-C083-4AF1-93C6-F02E4A3F8B62}"/>
                </a:ext>
              </a:extLst>
            </p:cNvPr>
            <p:cNvSpPr/>
            <p:nvPr/>
          </p:nvSpPr>
          <p:spPr>
            <a:xfrm>
              <a:off x="7960106" y="1943928"/>
              <a:ext cx="513222" cy="513222"/>
            </a:xfrm>
            <a:prstGeom prst="ellipse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3A1B6ED-CB9A-407F-AC5D-B976BADE4BD0}"/>
                </a:ext>
              </a:extLst>
            </p:cNvPr>
            <p:cNvSpPr txBox="1"/>
            <p:nvPr/>
          </p:nvSpPr>
          <p:spPr>
            <a:xfrm>
              <a:off x="7367047" y="2015158"/>
              <a:ext cx="33137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spc="3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Data Analysis</a:t>
              </a:r>
              <a:endParaRPr lang="zh-CN" altLang="en-US" sz="3200" spc="3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9316CF5-D5C9-4EB8-B829-997259171D47}"/>
              </a:ext>
            </a:extLst>
          </p:cNvPr>
          <p:cNvGrpSpPr/>
          <p:nvPr/>
        </p:nvGrpSpPr>
        <p:grpSpPr>
          <a:xfrm>
            <a:off x="6552613" y="3321070"/>
            <a:ext cx="3563156" cy="656005"/>
            <a:chOff x="7242340" y="1943928"/>
            <a:chExt cx="3563156" cy="656005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8C5A9E04-BF71-4391-9CFA-0288DD138578}"/>
                </a:ext>
              </a:extLst>
            </p:cNvPr>
            <p:cNvSpPr/>
            <p:nvPr/>
          </p:nvSpPr>
          <p:spPr>
            <a:xfrm>
              <a:off x="7960106" y="1943928"/>
              <a:ext cx="513222" cy="513222"/>
            </a:xfrm>
            <a:prstGeom prst="ellipse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F6A980C-6367-4D04-8E25-C8B6B3B363B2}"/>
                </a:ext>
              </a:extLst>
            </p:cNvPr>
            <p:cNvSpPr txBox="1"/>
            <p:nvPr/>
          </p:nvSpPr>
          <p:spPr>
            <a:xfrm>
              <a:off x="7242340" y="2015158"/>
              <a:ext cx="35631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spc="3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Key Takeaways</a:t>
              </a:r>
              <a:endParaRPr lang="zh-CN" altLang="en-US" sz="3200" spc="3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10F5F5E-F17D-40D0-B2E4-E79AC53E98F9}"/>
              </a:ext>
            </a:extLst>
          </p:cNvPr>
          <p:cNvGrpSpPr/>
          <p:nvPr/>
        </p:nvGrpSpPr>
        <p:grpSpPr>
          <a:xfrm>
            <a:off x="6975449" y="4206335"/>
            <a:ext cx="4198970" cy="656005"/>
            <a:chOff x="6924431" y="1943928"/>
            <a:chExt cx="4198970" cy="656005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9795AE7-3A9E-4629-AA9B-AB149EFB3922}"/>
                </a:ext>
              </a:extLst>
            </p:cNvPr>
            <p:cNvSpPr/>
            <p:nvPr/>
          </p:nvSpPr>
          <p:spPr>
            <a:xfrm>
              <a:off x="7960106" y="1943928"/>
              <a:ext cx="513222" cy="513222"/>
            </a:xfrm>
            <a:prstGeom prst="ellipse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8B177A3-8B55-43E5-9DC9-E39198F28AE9}"/>
                </a:ext>
              </a:extLst>
            </p:cNvPr>
            <p:cNvSpPr txBox="1"/>
            <p:nvPr/>
          </p:nvSpPr>
          <p:spPr>
            <a:xfrm>
              <a:off x="6924431" y="2015158"/>
              <a:ext cx="41989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spc="3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Recommendation</a:t>
              </a:r>
              <a:endParaRPr lang="zh-CN" altLang="en-US" sz="3200" spc="3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95148FB-3741-48A1-A62B-B8ACBAF25929}"/>
              </a:ext>
            </a:extLst>
          </p:cNvPr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C970E1C-2AD1-413D-8578-827C7A8B52F0}"/>
              </a:ext>
            </a:extLst>
          </p:cNvPr>
          <p:cNvSpPr/>
          <p:nvPr/>
        </p:nvSpPr>
        <p:spPr>
          <a:xfrm>
            <a:off x="573188" y="889744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圆: 空心 58">
            <a:extLst>
              <a:ext uri="{FF2B5EF4-FFF2-40B4-BE49-F238E27FC236}">
                <a16:creationId xmlns:a16="http://schemas.microsoft.com/office/drawing/2014/main" id="{2C5365E8-A0D4-4E8E-88EB-4975440165CC}"/>
              </a:ext>
            </a:extLst>
          </p:cNvPr>
          <p:cNvSpPr/>
          <p:nvPr/>
        </p:nvSpPr>
        <p:spPr>
          <a:xfrm>
            <a:off x="344325" y="889744"/>
            <a:ext cx="350837" cy="350837"/>
          </a:xfrm>
          <a:prstGeom prst="donut">
            <a:avLst>
              <a:gd name="adj" fmla="val 20747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L 形 61">
            <a:extLst>
              <a:ext uri="{FF2B5EF4-FFF2-40B4-BE49-F238E27FC236}">
                <a16:creationId xmlns:a16="http://schemas.microsoft.com/office/drawing/2014/main" id="{506F85A0-545F-4995-A665-210162F6BA94}"/>
              </a:ext>
            </a:extLst>
          </p:cNvPr>
          <p:cNvSpPr/>
          <p:nvPr/>
        </p:nvSpPr>
        <p:spPr>
          <a:xfrm rot="13500000">
            <a:off x="11550703" y="951314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63" name="L 形 62">
            <a:extLst>
              <a:ext uri="{FF2B5EF4-FFF2-40B4-BE49-F238E27FC236}">
                <a16:creationId xmlns:a16="http://schemas.microsoft.com/office/drawing/2014/main" id="{48D7124A-EB6B-4D9D-8321-9BEEA4B04858}"/>
              </a:ext>
            </a:extLst>
          </p:cNvPr>
          <p:cNvSpPr/>
          <p:nvPr/>
        </p:nvSpPr>
        <p:spPr>
          <a:xfrm rot="13500000">
            <a:off x="11292853" y="951315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64" name="L 形 63">
            <a:extLst>
              <a:ext uri="{FF2B5EF4-FFF2-40B4-BE49-F238E27FC236}">
                <a16:creationId xmlns:a16="http://schemas.microsoft.com/office/drawing/2014/main" id="{80E23E0B-C648-4B86-8E66-F964F49A023C}"/>
              </a:ext>
            </a:extLst>
          </p:cNvPr>
          <p:cNvSpPr/>
          <p:nvPr/>
        </p:nvSpPr>
        <p:spPr>
          <a:xfrm rot="13500000">
            <a:off x="11035003" y="951317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46E4107-4637-494C-96B1-51CF1EFE99FE}"/>
              </a:ext>
            </a:extLst>
          </p:cNvPr>
          <p:cNvCxnSpPr>
            <a:cxnSpLocks/>
          </p:cNvCxnSpPr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52">
            <a:extLst>
              <a:ext uri="{FF2B5EF4-FFF2-40B4-BE49-F238E27FC236}">
                <a16:creationId xmlns:a16="http://schemas.microsoft.com/office/drawing/2014/main" id="{2F9F9F6D-63B1-7181-EB1D-1F521D7D9845}"/>
              </a:ext>
            </a:extLst>
          </p:cNvPr>
          <p:cNvGrpSpPr/>
          <p:nvPr/>
        </p:nvGrpSpPr>
        <p:grpSpPr>
          <a:xfrm>
            <a:off x="7570447" y="5236259"/>
            <a:ext cx="4507772" cy="656005"/>
            <a:chOff x="6770033" y="1943928"/>
            <a:chExt cx="4507772" cy="656005"/>
          </a:xfrm>
        </p:grpSpPr>
        <p:sp>
          <p:nvSpPr>
            <p:cNvPr id="6" name="椭圆 53">
              <a:extLst>
                <a:ext uri="{FF2B5EF4-FFF2-40B4-BE49-F238E27FC236}">
                  <a16:creationId xmlns:a16="http://schemas.microsoft.com/office/drawing/2014/main" id="{51CD0FBC-3F0D-988D-336C-7C6B7EA10BA5}"/>
                </a:ext>
              </a:extLst>
            </p:cNvPr>
            <p:cNvSpPr/>
            <p:nvPr/>
          </p:nvSpPr>
          <p:spPr>
            <a:xfrm>
              <a:off x="7960106" y="1943928"/>
              <a:ext cx="513222" cy="513222"/>
            </a:xfrm>
            <a:prstGeom prst="ellipse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7" name="文本框 54">
              <a:extLst>
                <a:ext uri="{FF2B5EF4-FFF2-40B4-BE49-F238E27FC236}">
                  <a16:creationId xmlns:a16="http://schemas.microsoft.com/office/drawing/2014/main" id="{0F158F23-50D1-21D4-2063-EE91FB1D027C}"/>
                </a:ext>
              </a:extLst>
            </p:cNvPr>
            <p:cNvSpPr txBox="1"/>
            <p:nvPr/>
          </p:nvSpPr>
          <p:spPr>
            <a:xfrm>
              <a:off x="6770033" y="2015158"/>
              <a:ext cx="4507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spc="3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Things to consider</a:t>
              </a:r>
              <a:endParaRPr lang="zh-CN" altLang="en-US" sz="3200" spc="3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51662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4" grpId="0" animBg="1"/>
      <p:bldP spid="5" grpId="0"/>
      <p:bldP spid="58" grpId="0" animBg="1"/>
      <p:bldP spid="59" grpId="0" animBg="1"/>
      <p:bldP spid="62" grpId="0" animBg="1"/>
      <p:bldP spid="63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 1">
            <a:extLst>
              <a:ext uri="{FF2B5EF4-FFF2-40B4-BE49-F238E27FC236}">
                <a16:creationId xmlns:a16="http://schemas.microsoft.com/office/drawing/2014/main" id="{0E14F1DC-842A-4BDB-87E1-B98AB23E883F}"/>
              </a:ext>
            </a:extLst>
          </p:cNvPr>
          <p:cNvSpPr txBox="1">
            <a:spLocks/>
          </p:cNvSpPr>
          <p:nvPr/>
        </p:nvSpPr>
        <p:spPr>
          <a:xfrm>
            <a:off x="540023" y="2068568"/>
            <a:ext cx="4265657" cy="9506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6600" spc="300" dirty="0">
                <a:latin typeface="Montserrat ExtraBold" panose="000009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Problem</a:t>
            </a:r>
            <a:endParaRPr lang="zh-CN" altLang="en-US" sz="6600" spc="300" dirty="0">
              <a:latin typeface="Montserrat ExtraBold" panose="000009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33" name="L 形 132">
            <a:extLst>
              <a:ext uri="{FF2B5EF4-FFF2-40B4-BE49-F238E27FC236}">
                <a16:creationId xmlns:a16="http://schemas.microsoft.com/office/drawing/2014/main" id="{47AC63A7-BA71-4D3D-AC02-76D15B90870C}"/>
              </a:ext>
            </a:extLst>
          </p:cNvPr>
          <p:cNvSpPr/>
          <p:nvPr/>
        </p:nvSpPr>
        <p:spPr>
          <a:xfrm rot="13500000">
            <a:off x="1200514" y="3178830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34" name="L 形 133">
            <a:extLst>
              <a:ext uri="{FF2B5EF4-FFF2-40B4-BE49-F238E27FC236}">
                <a16:creationId xmlns:a16="http://schemas.microsoft.com/office/drawing/2014/main" id="{C39F49DE-982A-4D1E-876C-05D7C83D0D7F}"/>
              </a:ext>
            </a:extLst>
          </p:cNvPr>
          <p:cNvSpPr/>
          <p:nvPr/>
        </p:nvSpPr>
        <p:spPr>
          <a:xfrm rot="13500000">
            <a:off x="942664" y="3178831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35" name="L 形 134">
            <a:extLst>
              <a:ext uri="{FF2B5EF4-FFF2-40B4-BE49-F238E27FC236}">
                <a16:creationId xmlns:a16="http://schemas.microsoft.com/office/drawing/2014/main" id="{EF06258E-429C-40A1-B9FC-047A4C4FC4A4}"/>
              </a:ext>
            </a:extLst>
          </p:cNvPr>
          <p:cNvSpPr/>
          <p:nvPr/>
        </p:nvSpPr>
        <p:spPr>
          <a:xfrm rot="13500000">
            <a:off x="684814" y="3178833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DA26E42-BCD7-44C3-A864-5CA97012BF17}"/>
              </a:ext>
            </a:extLst>
          </p:cNvPr>
          <p:cNvSpPr txBox="1"/>
          <p:nvPr/>
        </p:nvSpPr>
        <p:spPr>
          <a:xfrm>
            <a:off x="742383" y="3681441"/>
            <a:ext cx="4557270" cy="12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the most effective marketing strategy to converting </a:t>
            </a:r>
            <a:r>
              <a:rPr lang="en-US" dirty="0" err="1"/>
              <a:t>Cyclistic’s</a:t>
            </a:r>
            <a:r>
              <a:rPr lang="en-US" dirty="0"/>
              <a:t> casual riders to annul memberships</a:t>
            </a:r>
            <a:endParaRPr lang="en-US" altLang="zh-CN" sz="12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AB322FC2-3AF0-47B0-98CD-ED5E646BC1C6}"/>
              </a:ext>
            </a:extLst>
          </p:cNvPr>
          <p:cNvCxnSpPr>
            <a:cxnSpLocks/>
          </p:cNvCxnSpPr>
          <p:nvPr/>
        </p:nvCxnSpPr>
        <p:spPr>
          <a:xfrm>
            <a:off x="5924348" y="2285491"/>
            <a:ext cx="3914553" cy="0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形 9">
            <a:extLst>
              <a:ext uri="{FF2B5EF4-FFF2-40B4-BE49-F238E27FC236}">
                <a16:creationId xmlns:a16="http://schemas.microsoft.com/office/drawing/2014/main" id="{9056F210-ABB3-44D8-A70F-B7A48D22A0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3399" y="1826458"/>
            <a:ext cx="492125" cy="492125"/>
          </a:xfrm>
          <a:prstGeom prst="rect">
            <a:avLst/>
          </a:prstGeom>
        </p:spPr>
      </p:pic>
      <p:sp>
        <p:nvSpPr>
          <p:cNvPr id="138" name="矩形 137">
            <a:extLst>
              <a:ext uri="{FF2B5EF4-FFF2-40B4-BE49-F238E27FC236}">
                <a16:creationId xmlns:a16="http://schemas.microsoft.com/office/drawing/2014/main" id="{5ECD923D-B713-4112-B683-E635E21EEE28}"/>
              </a:ext>
            </a:extLst>
          </p:cNvPr>
          <p:cNvSpPr/>
          <p:nvPr/>
        </p:nvSpPr>
        <p:spPr>
          <a:xfrm>
            <a:off x="7905230" y="1866631"/>
            <a:ext cx="20446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Montserrat ExtraBold" panose="00000900000000000000" pitchFamily="50" charset="0"/>
              </a:rPr>
              <a:t>Question - 01</a:t>
            </a:r>
            <a:endParaRPr lang="zh-CN" altLang="en-US" sz="2000" dirty="0">
              <a:latin typeface="Montserrat ExtraBold" panose="00000900000000000000" pitchFamily="50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0EF2AA6A-AEA4-416D-950E-D2DE549A4B2F}"/>
              </a:ext>
            </a:extLst>
          </p:cNvPr>
          <p:cNvSpPr txBox="1"/>
          <p:nvPr/>
        </p:nvSpPr>
        <p:spPr>
          <a:xfrm>
            <a:off x="5831507" y="2329201"/>
            <a:ext cx="4118420" cy="879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annual members and casual riders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bikes differently?</a:t>
            </a:r>
            <a:endParaRPr lang="en-US" altLang="zh-CN" sz="1000" dirty="0">
              <a:latin typeface="Times New Roman" panose="02020603050405020304" pitchFamily="18" charset="0"/>
              <a:ea typeface="思源黑体 CN Heavy" panose="020B0A00000000000000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D9C01885-9A16-454E-8238-C168ACB639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3237" y="3306954"/>
            <a:ext cx="408112" cy="400110"/>
          </a:xfrm>
          <a:prstGeom prst="rect">
            <a:avLst/>
          </a:prstGeom>
        </p:spPr>
      </p:pic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2D11B8F2-3D18-45A6-9C4D-22E620A9F2A0}"/>
              </a:ext>
            </a:extLst>
          </p:cNvPr>
          <p:cNvCxnSpPr>
            <a:cxnSpLocks/>
          </p:cNvCxnSpPr>
          <p:nvPr/>
        </p:nvCxnSpPr>
        <p:spPr>
          <a:xfrm>
            <a:off x="6733236" y="3700191"/>
            <a:ext cx="3914553" cy="0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1280DF72-6C4A-466A-B45C-7EC9175E5BF0}"/>
              </a:ext>
            </a:extLst>
          </p:cNvPr>
          <p:cNvSpPr/>
          <p:nvPr/>
        </p:nvSpPr>
        <p:spPr>
          <a:xfrm>
            <a:off x="8714118" y="3281331"/>
            <a:ext cx="20446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Montserrat ExtraBold" panose="00000900000000000000" pitchFamily="50" charset="0"/>
              </a:rPr>
              <a:t>Question - 02</a:t>
            </a:r>
            <a:endParaRPr lang="zh-CN" altLang="en-US" sz="2000" dirty="0">
              <a:latin typeface="Montserrat ExtraBold" panose="00000900000000000000" pitchFamily="50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578700D-1A22-4CC6-9F67-CC8BEAC107B3}"/>
              </a:ext>
            </a:extLst>
          </p:cNvPr>
          <p:cNvSpPr txBox="1"/>
          <p:nvPr/>
        </p:nvSpPr>
        <p:spPr>
          <a:xfrm>
            <a:off x="6640395" y="3743901"/>
            <a:ext cx="4118420" cy="10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would casual riders buy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annual memberships? How can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digital media to influence casual riders to become members? </a:t>
            </a:r>
            <a:endParaRPr lang="en-US" altLang="zh-CN" sz="800" dirty="0">
              <a:latin typeface="Times New Roman" panose="02020603050405020304" pitchFamily="18" charset="0"/>
              <a:ea typeface="思源黑体 CN Heavy" panose="020B0A00000000000000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F8D1D053-240E-47D6-B22F-F6C994D9B0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1176" y="4721655"/>
            <a:ext cx="400110" cy="400110"/>
          </a:xfrm>
          <a:prstGeom prst="rect">
            <a:avLst/>
          </a:prstGeom>
        </p:spPr>
      </p:pic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A9B5257-63B4-4645-9436-A3D76DE15EDD}"/>
              </a:ext>
            </a:extLst>
          </p:cNvPr>
          <p:cNvCxnSpPr>
            <a:cxnSpLocks/>
          </p:cNvCxnSpPr>
          <p:nvPr/>
        </p:nvCxnSpPr>
        <p:spPr>
          <a:xfrm>
            <a:off x="7542124" y="5146186"/>
            <a:ext cx="3914553" cy="0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678DA7E-B961-4910-91DC-354FE255D6C3}"/>
              </a:ext>
            </a:extLst>
          </p:cNvPr>
          <p:cNvSpPr/>
          <p:nvPr/>
        </p:nvSpPr>
        <p:spPr>
          <a:xfrm>
            <a:off x="9523006" y="4727326"/>
            <a:ext cx="20446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Montserrat ExtraBold" panose="00000900000000000000" pitchFamily="50" charset="0"/>
              </a:rPr>
              <a:t>Question - 03</a:t>
            </a:r>
            <a:endParaRPr lang="zh-CN" altLang="en-US" sz="2000" dirty="0">
              <a:latin typeface="Montserrat ExtraBold" panose="00000900000000000000" pitchFamily="50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16EEE665-07B7-4EA2-B5CA-89382DE6DE23}"/>
              </a:ext>
            </a:extLst>
          </p:cNvPr>
          <p:cNvSpPr txBox="1"/>
          <p:nvPr/>
        </p:nvSpPr>
        <p:spPr>
          <a:xfrm>
            <a:off x="7449283" y="5189896"/>
            <a:ext cx="4118420" cy="791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How can </a:t>
            </a:r>
            <a:r>
              <a:rPr lang="en-US" sz="1600" dirty="0" err="1"/>
              <a:t>Cyclistic</a:t>
            </a:r>
            <a:r>
              <a:rPr lang="en-US" sz="1600" dirty="0"/>
              <a:t> use digital media to influence casual riders to become members?</a:t>
            </a:r>
            <a:endParaRPr lang="en-US" altLang="zh-CN" sz="900" dirty="0">
              <a:latin typeface="Times New Roman" panose="02020603050405020304" pitchFamily="18" charset="0"/>
              <a:ea typeface="思源黑体 CN Heavy" panose="020B0A00000000000000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A1134E-CC4D-41F1-B9D4-779A37ED083D}"/>
              </a:ext>
            </a:extLst>
          </p:cNvPr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864F2A-35CF-4AB1-86DA-13A22F7BD6F3}"/>
              </a:ext>
            </a:extLst>
          </p:cNvPr>
          <p:cNvSpPr/>
          <p:nvPr/>
        </p:nvSpPr>
        <p:spPr>
          <a:xfrm>
            <a:off x="573188" y="889744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圆: 空心 47">
            <a:extLst>
              <a:ext uri="{FF2B5EF4-FFF2-40B4-BE49-F238E27FC236}">
                <a16:creationId xmlns:a16="http://schemas.microsoft.com/office/drawing/2014/main" id="{52F0F07A-F498-409E-B565-990C6BE2FC28}"/>
              </a:ext>
            </a:extLst>
          </p:cNvPr>
          <p:cNvSpPr/>
          <p:nvPr/>
        </p:nvSpPr>
        <p:spPr>
          <a:xfrm>
            <a:off x="344325" y="889744"/>
            <a:ext cx="350837" cy="350837"/>
          </a:xfrm>
          <a:prstGeom prst="donut">
            <a:avLst>
              <a:gd name="adj" fmla="val 20747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L 形 49">
            <a:extLst>
              <a:ext uri="{FF2B5EF4-FFF2-40B4-BE49-F238E27FC236}">
                <a16:creationId xmlns:a16="http://schemas.microsoft.com/office/drawing/2014/main" id="{123DE7B6-D61B-4F93-81E1-E0EF14B6D2D9}"/>
              </a:ext>
            </a:extLst>
          </p:cNvPr>
          <p:cNvSpPr/>
          <p:nvPr/>
        </p:nvSpPr>
        <p:spPr>
          <a:xfrm rot="13500000">
            <a:off x="11550703" y="951314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51" name="L 形 50">
            <a:extLst>
              <a:ext uri="{FF2B5EF4-FFF2-40B4-BE49-F238E27FC236}">
                <a16:creationId xmlns:a16="http://schemas.microsoft.com/office/drawing/2014/main" id="{6450E915-E971-431F-A660-95311F811910}"/>
              </a:ext>
            </a:extLst>
          </p:cNvPr>
          <p:cNvSpPr/>
          <p:nvPr/>
        </p:nvSpPr>
        <p:spPr>
          <a:xfrm rot="13500000">
            <a:off x="11292853" y="951315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52" name="L 形 51">
            <a:extLst>
              <a:ext uri="{FF2B5EF4-FFF2-40B4-BE49-F238E27FC236}">
                <a16:creationId xmlns:a16="http://schemas.microsoft.com/office/drawing/2014/main" id="{0AA9C20C-00B0-43C1-8CFC-0D0BBF18FEAB}"/>
              </a:ext>
            </a:extLst>
          </p:cNvPr>
          <p:cNvSpPr/>
          <p:nvPr/>
        </p:nvSpPr>
        <p:spPr>
          <a:xfrm rot="13500000">
            <a:off x="11035003" y="951317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3B65B7B-329E-412A-AFE5-EE8C919FFDEC}"/>
              </a:ext>
            </a:extLst>
          </p:cNvPr>
          <p:cNvCxnSpPr>
            <a:cxnSpLocks/>
          </p:cNvCxnSpPr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9567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3" grpId="0" animBg="1"/>
      <p:bldP spid="134" grpId="0" animBg="1"/>
      <p:bldP spid="135" grpId="0" animBg="1"/>
      <p:bldP spid="137" grpId="0"/>
      <p:bldP spid="138" grpId="0"/>
      <p:bldP spid="139" grpId="0"/>
      <p:bldP spid="142" grpId="0"/>
      <p:bldP spid="143" grpId="0"/>
      <p:bldP spid="145" grpId="0"/>
      <p:bldP spid="146" grpId="0"/>
      <p:bldP spid="47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 形 21">
            <a:extLst>
              <a:ext uri="{FF2B5EF4-FFF2-40B4-BE49-F238E27FC236}">
                <a16:creationId xmlns:a16="http://schemas.microsoft.com/office/drawing/2014/main" id="{36737B36-4665-466A-8CF6-0CD1E441AF9A}"/>
              </a:ext>
            </a:extLst>
          </p:cNvPr>
          <p:cNvSpPr/>
          <p:nvPr/>
        </p:nvSpPr>
        <p:spPr>
          <a:xfrm rot="8100000" flipH="1">
            <a:off x="10464568" y="-406283"/>
            <a:ext cx="2104578" cy="2104578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3" name="L 形 22">
            <a:extLst>
              <a:ext uri="{FF2B5EF4-FFF2-40B4-BE49-F238E27FC236}">
                <a16:creationId xmlns:a16="http://schemas.microsoft.com/office/drawing/2014/main" id="{98CC9CA7-B222-46B1-B104-437D90207A41}"/>
              </a:ext>
            </a:extLst>
          </p:cNvPr>
          <p:cNvSpPr/>
          <p:nvPr/>
        </p:nvSpPr>
        <p:spPr>
          <a:xfrm rot="8100000" flipH="1">
            <a:off x="7407880" y="-1198820"/>
            <a:ext cx="3689651" cy="3689651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4" name="内容占位符 2">
            <a:extLst>
              <a:ext uri="{FF2B5EF4-FFF2-40B4-BE49-F238E27FC236}">
                <a16:creationId xmlns:a16="http://schemas.microsoft.com/office/drawing/2014/main" id="{224736EF-45BC-4326-9FDD-68FDEBF247DA}"/>
              </a:ext>
            </a:extLst>
          </p:cNvPr>
          <p:cNvSpPr txBox="1">
            <a:spLocks/>
          </p:cNvSpPr>
          <p:nvPr/>
        </p:nvSpPr>
        <p:spPr>
          <a:xfrm>
            <a:off x="162046" y="833377"/>
            <a:ext cx="6269902" cy="577576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4" name="L 形 33">
            <a:extLst>
              <a:ext uri="{FF2B5EF4-FFF2-40B4-BE49-F238E27FC236}">
                <a16:creationId xmlns:a16="http://schemas.microsoft.com/office/drawing/2014/main" id="{76506926-9D84-4CDA-8838-EC0F5DEA4C2A}"/>
              </a:ext>
            </a:extLst>
          </p:cNvPr>
          <p:cNvSpPr/>
          <p:nvPr/>
        </p:nvSpPr>
        <p:spPr>
          <a:xfrm rot="13500000">
            <a:off x="7071883" y="4236180"/>
            <a:ext cx="165526" cy="165526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5" name="L 形 34">
            <a:extLst>
              <a:ext uri="{FF2B5EF4-FFF2-40B4-BE49-F238E27FC236}">
                <a16:creationId xmlns:a16="http://schemas.microsoft.com/office/drawing/2014/main" id="{387F0107-AC83-49B3-A173-D6724BA1DB2A}"/>
              </a:ext>
            </a:extLst>
          </p:cNvPr>
          <p:cNvSpPr/>
          <p:nvPr/>
        </p:nvSpPr>
        <p:spPr>
          <a:xfrm rot="13500000">
            <a:off x="6884434" y="4236181"/>
            <a:ext cx="165526" cy="165526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6" name="L 形 35">
            <a:extLst>
              <a:ext uri="{FF2B5EF4-FFF2-40B4-BE49-F238E27FC236}">
                <a16:creationId xmlns:a16="http://schemas.microsoft.com/office/drawing/2014/main" id="{EFE6CACD-F2D5-4856-9E44-367AAC0CD80C}"/>
              </a:ext>
            </a:extLst>
          </p:cNvPr>
          <p:cNvSpPr/>
          <p:nvPr/>
        </p:nvSpPr>
        <p:spPr>
          <a:xfrm rot="13500000">
            <a:off x="6696985" y="4236182"/>
            <a:ext cx="165526" cy="165526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8B72942-796C-4B1D-89CA-81FC1CC99C33}"/>
              </a:ext>
            </a:extLst>
          </p:cNvPr>
          <p:cNvSpPr txBox="1"/>
          <p:nvPr/>
        </p:nvSpPr>
        <p:spPr>
          <a:xfrm>
            <a:off x="6572756" y="1334711"/>
            <a:ext cx="39501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Montserrat ExtraBold" panose="00000900000000000000" pitchFamily="50" charset="0"/>
              </a:rPr>
              <a:t>DATA</a:t>
            </a:r>
          </a:p>
          <a:p>
            <a:r>
              <a:rPr lang="en-US" altLang="zh-CN" sz="6600" dirty="0">
                <a:solidFill>
                  <a:schemeClr val="bg1"/>
                </a:solidFill>
                <a:latin typeface="Montserrat ExtraBold" panose="00000900000000000000" pitchFamily="50" charset="0"/>
              </a:rPr>
              <a:t>Analysis</a:t>
            </a:r>
            <a:endParaRPr lang="zh-CN" altLang="en-US" sz="6600" dirty="0">
              <a:solidFill>
                <a:schemeClr val="bg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357B31-878E-4FA8-A21B-47D54137F6C8}"/>
              </a:ext>
            </a:extLst>
          </p:cNvPr>
          <p:cNvSpPr/>
          <p:nvPr/>
        </p:nvSpPr>
        <p:spPr>
          <a:xfrm>
            <a:off x="2961941" y="380407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: 空心 19">
            <a:extLst>
              <a:ext uri="{FF2B5EF4-FFF2-40B4-BE49-F238E27FC236}">
                <a16:creationId xmlns:a16="http://schemas.microsoft.com/office/drawing/2014/main" id="{491016E5-C9F7-49E4-89D0-BEC812CCBBAF}"/>
              </a:ext>
            </a:extLst>
          </p:cNvPr>
          <p:cNvSpPr/>
          <p:nvPr/>
        </p:nvSpPr>
        <p:spPr>
          <a:xfrm>
            <a:off x="2733078" y="380407"/>
            <a:ext cx="350837" cy="350837"/>
          </a:xfrm>
          <a:prstGeom prst="donut">
            <a:avLst>
              <a:gd name="adj" fmla="val 207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B12C421-37B7-DFDE-372C-F00841D38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969937"/>
              </p:ext>
            </p:extLst>
          </p:nvPr>
        </p:nvGraphicFramePr>
        <p:xfrm>
          <a:off x="115405" y="1053296"/>
          <a:ext cx="6269902" cy="5555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422021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44" grpId="0" animBg="1"/>
      <p:bldP spid="34" grpId="0" animBg="1"/>
      <p:bldP spid="35" grpId="0" animBg="1"/>
      <p:bldP spid="36" grpId="0" animBg="1"/>
      <p:bldP spid="42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 形 21">
            <a:extLst>
              <a:ext uri="{FF2B5EF4-FFF2-40B4-BE49-F238E27FC236}">
                <a16:creationId xmlns:a16="http://schemas.microsoft.com/office/drawing/2014/main" id="{36737B36-4665-466A-8CF6-0CD1E441AF9A}"/>
              </a:ext>
            </a:extLst>
          </p:cNvPr>
          <p:cNvSpPr/>
          <p:nvPr/>
        </p:nvSpPr>
        <p:spPr>
          <a:xfrm rot="8100000" flipH="1">
            <a:off x="10464568" y="-406283"/>
            <a:ext cx="2104578" cy="2104578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3" name="L 形 22">
            <a:extLst>
              <a:ext uri="{FF2B5EF4-FFF2-40B4-BE49-F238E27FC236}">
                <a16:creationId xmlns:a16="http://schemas.microsoft.com/office/drawing/2014/main" id="{98CC9CA7-B222-46B1-B104-437D90207A41}"/>
              </a:ext>
            </a:extLst>
          </p:cNvPr>
          <p:cNvSpPr/>
          <p:nvPr/>
        </p:nvSpPr>
        <p:spPr>
          <a:xfrm rot="8100000" flipH="1">
            <a:off x="7407880" y="-1198820"/>
            <a:ext cx="3689651" cy="3689651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4" name="内容占位符 2">
            <a:extLst>
              <a:ext uri="{FF2B5EF4-FFF2-40B4-BE49-F238E27FC236}">
                <a16:creationId xmlns:a16="http://schemas.microsoft.com/office/drawing/2014/main" id="{224736EF-45BC-4326-9FDD-68FDEBF247DA}"/>
              </a:ext>
            </a:extLst>
          </p:cNvPr>
          <p:cNvSpPr txBox="1">
            <a:spLocks/>
          </p:cNvSpPr>
          <p:nvPr/>
        </p:nvSpPr>
        <p:spPr>
          <a:xfrm>
            <a:off x="162046" y="833377"/>
            <a:ext cx="6269902" cy="577576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357B31-878E-4FA8-A21B-47D54137F6C8}"/>
              </a:ext>
            </a:extLst>
          </p:cNvPr>
          <p:cNvSpPr/>
          <p:nvPr/>
        </p:nvSpPr>
        <p:spPr>
          <a:xfrm>
            <a:off x="2961941" y="380407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: 空心 19">
            <a:extLst>
              <a:ext uri="{FF2B5EF4-FFF2-40B4-BE49-F238E27FC236}">
                <a16:creationId xmlns:a16="http://schemas.microsoft.com/office/drawing/2014/main" id="{491016E5-C9F7-49E4-89D0-BEC812CCBBAF}"/>
              </a:ext>
            </a:extLst>
          </p:cNvPr>
          <p:cNvSpPr/>
          <p:nvPr/>
        </p:nvSpPr>
        <p:spPr>
          <a:xfrm>
            <a:off x="2733078" y="380407"/>
            <a:ext cx="350837" cy="350837"/>
          </a:xfrm>
          <a:prstGeom prst="donut">
            <a:avLst>
              <a:gd name="adj" fmla="val 207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91604B2-D622-2D6D-7684-ED97FAE78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8698"/>
              </p:ext>
            </p:extLst>
          </p:nvPr>
        </p:nvGraphicFramePr>
        <p:xfrm>
          <a:off x="233766" y="1028886"/>
          <a:ext cx="5862234" cy="5393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B8CD01A-9DA7-E054-5132-302BFBCFF630}"/>
              </a:ext>
            </a:extLst>
          </p:cNvPr>
          <p:cNvSpPr txBox="1">
            <a:spLocks/>
          </p:cNvSpPr>
          <p:nvPr/>
        </p:nvSpPr>
        <p:spPr>
          <a:xfrm>
            <a:off x="5922098" y="833377"/>
            <a:ext cx="6269902" cy="577576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A1B5C8-F147-4E71-997E-BC9C080380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553186"/>
              </p:ext>
            </p:extLst>
          </p:nvPr>
        </p:nvGraphicFramePr>
        <p:xfrm>
          <a:off x="6167720" y="1024594"/>
          <a:ext cx="5933551" cy="5393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8048722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44" grpId="0" animBg="1"/>
      <p:bldP spid="19" grpId="0" animBg="1"/>
      <p:bldP spid="20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 形 21">
            <a:extLst>
              <a:ext uri="{FF2B5EF4-FFF2-40B4-BE49-F238E27FC236}">
                <a16:creationId xmlns:a16="http://schemas.microsoft.com/office/drawing/2014/main" id="{36737B36-4665-466A-8CF6-0CD1E441AF9A}"/>
              </a:ext>
            </a:extLst>
          </p:cNvPr>
          <p:cNvSpPr/>
          <p:nvPr/>
        </p:nvSpPr>
        <p:spPr>
          <a:xfrm rot="8100000" flipH="1">
            <a:off x="10464568" y="-406283"/>
            <a:ext cx="2104578" cy="2104578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3" name="L 形 22">
            <a:extLst>
              <a:ext uri="{FF2B5EF4-FFF2-40B4-BE49-F238E27FC236}">
                <a16:creationId xmlns:a16="http://schemas.microsoft.com/office/drawing/2014/main" id="{98CC9CA7-B222-46B1-B104-437D90207A41}"/>
              </a:ext>
            </a:extLst>
          </p:cNvPr>
          <p:cNvSpPr/>
          <p:nvPr/>
        </p:nvSpPr>
        <p:spPr>
          <a:xfrm rot="8100000" flipH="1">
            <a:off x="7407880" y="-1198820"/>
            <a:ext cx="3689651" cy="3689651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4" name="内容占位符 2">
            <a:extLst>
              <a:ext uri="{FF2B5EF4-FFF2-40B4-BE49-F238E27FC236}">
                <a16:creationId xmlns:a16="http://schemas.microsoft.com/office/drawing/2014/main" id="{224736EF-45BC-4326-9FDD-68FDEBF247DA}"/>
              </a:ext>
            </a:extLst>
          </p:cNvPr>
          <p:cNvSpPr txBox="1">
            <a:spLocks/>
          </p:cNvSpPr>
          <p:nvPr/>
        </p:nvSpPr>
        <p:spPr>
          <a:xfrm>
            <a:off x="162046" y="833377"/>
            <a:ext cx="6269902" cy="577576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4" name="L 形 33">
            <a:extLst>
              <a:ext uri="{FF2B5EF4-FFF2-40B4-BE49-F238E27FC236}">
                <a16:creationId xmlns:a16="http://schemas.microsoft.com/office/drawing/2014/main" id="{76506926-9D84-4CDA-8838-EC0F5DEA4C2A}"/>
              </a:ext>
            </a:extLst>
          </p:cNvPr>
          <p:cNvSpPr/>
          <p:nvPr/>
        </p:nvSpPr>
        <p:spPr>
          <a:xfrm rot="13500000">
            <a:off x="7071883" y="4236180"/>
            <a:ext cx="165526" cy="165526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5" name="L 形 34">
            <a:extLst>
              <a:ext uri="{FF2B5EF4-FFF2-40B4-BE49-F238E27FC236}">
                <a16:creationId xmlns:a16="http://schemas.microsoft.com/office/drawing/2014/main" id="{387F0107-AC83-49B3-A173-D6724BA1DB2A}"/>
              </a:ext>
            </a:extLst>
          </p:cNvPr>
          <p:cNvSpPr/>
          <p:nvPr/>
        </p:nvSpPr>
        <p:spPr>
          <a:xfrm rot="13500000">
            <a:off x="6884434" y="4236181"/>
            <a:ext cx="165526" cy="165526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6" name="L 形 35">
            <a:extLst>
              <a:ext uri="{FF2B5EF4-FFF2-40B4-BE49-F238E27FC236}">
                <a16:creationId xmlns:a16="http://schemas.microsoft.com/office/drawing/2014/main" id="{EFE6CACD-F2D5-4856-9E44-367AAC0CD80C}"/>
              </a:ext>
            </a:extLst>
          </p:cNvPr>
          <p:cNvSpPr/>
          <p:nvPr/>
        </p:nvSpPr>
        <p:spPr>
          <a:xfrm rot="13500000">
            <a:off x="6696985" y="4236182"/>
            <a:ext cx="165526" cy="165526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8B72942-796C-4B1D-89CA-81FC1CC99C33}"/>
              </a:ext>
            </a:extLst>
          </p:cNvPr>
          <p:cNvSpPr txBox="1"/>
          <p:nvPr/>
        </p:nvSpPr>
        <p:spPr>
          <a:xfrm>
            <a:off x="6572756" y="1334711"/>
            <a:ext cx="39501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Montserrat ExtraBold" panose="00000900000000000000" pitchFamily="50" charset="0"/>
              </a:rPr>
              <a:t>DATA</a:t>
            </a:r>
          </a:p>
          <a:p>
            <a:r>
              <a:rPr lang="en-US" altLang="zh-CN" sz="6600" dirty="0">
                <a:solidFill>
                  <a:schemeClr val="bg1"/>
                </a:solidFill>
                <a:latin typeface="Montserrat ExtraBold" panose="00000900000000000000" pitchFamily="50" charset="0"/>
              </a:rPr>
              <a:t>Analysis</a:t>
            </a:r>
            <a:endParaRPr lang="zh-CN" altLang="en-US" sz="6600" dirty="0">
              <a:solidFill>
                <a:schemeClr val="bg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357B31-878E-4FA8-A21B-47D54137F6C8}"/>
              </a:ext>
            </a:extLst>
          </p:cNvPr>
          <p:cNvSpPr/>
          <p:nvPr/>
        </p:nvSpPr>
        <p:spPr>
          <a:xfrm>
            <a:off x="2961941" y="380407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: 空心 19">
            <a:extLst>
              <a:ext uri="{FF2B5EF4-FFF2-40B4-BE49-F238E27FC236}">
                <a16:creationId xmlns:a16="http://schemas.microsoft.com/office/drawing/2014/main" id="{491016E5-C9F7-49E4-89D0-BEC812CCBBAF}"/>
              </a:ext>
            </a:extLst>
          </p:cNvPr>
          <p:cNvSpPr/>
          <p:nvPr/>
        </p:nvSpPr>
        <p:spPr>
          <a:xfrm>
            <a:off x="2733078" y="380407"/>
            <a:ext cx="350837" cy="350837"/>
          </a:xfrm>
          <a:prstGeom prst="donut">
            <a:avLst>
              <a:gd name="adj" fmla="val 207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98B41A1-9B94-885B-D58C-A1944E1DE9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701248"/>
              </p:ext>
            </p:extLst>
          </p:nvPr>
        </p:nvGraphicFramePr>
        <p:xfrm>
          <a:off x="207588" y="1112283"/>
          <a:ext cx="6133314" cy="5217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3660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44" grpId="0" animBg="1"/>
      <p:bldP spid="34" grpId="0" animBg="1"/>
      <p:bldP spid="35" grpId="0" animBg="1"/>
      <p:bldP spid="36" grpId="0" animBg="1"/>
      <p:bldP spid="42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D22BFFA-7894-4CAB-8125-390D5D8AC7D3}"/>
              </a:ext>
            </a:extLst>
          </p:cNvPr>
          <p:cNvSpPr txBox="1">
            <a:spLocks/>
          </p:cNvSpPr>
          <p:nvPr/>
        </p:nvSpPr>
        <p:spPr>
          <a:xfrm>
            <a:off x="344325" y="1447799"/>
            <a:ext cx="11481228" cy="493996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4" name="L 形 33">
            <a:extLst>
              <a:ext uri="{FF2B5EF4-FFF2-40B4-BE49-F238E27FC236}">
                <a16:creationId xmlns:a16="http://schemas.microsoft.com/office/drawing/2014/main" id="{B3394141-945E-47AE-A855-0CD70AB1DBDC}"/>
              </a:ext>
            </a:extLst>
          </p:cNvPr>
          <p:cNvSpPr/>
          <p:nvPr/>
        </p:nvSpPr>
        <p:spPr>
          <a:xfrm rot="13500000">
            <a:off x="728354" y="2362073"/>
            <a:ext cx="1459885" cy="1459886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3" name="L 形 82">
            <a:extLst>
              <a:ext uri="{FF2B5EF4-FFF2-40B4-BE49-F238E27FC236}">
                <a16:creationId xmlns:a16="http://schemas.microsoft.com/office/drawing/2014/main" id="{4D2C7045-410C-41BC-A79E-C7D11A9B3CA7}"/>
              </a:ext>
            </a:extLst>
          </p:cNvPr>
          <p:cNvSpPr/>
          <p:nvPr/>
        </p:nvSpPr>
        <p:spPr>
          <a:xfrm rot="13500000">
            <a:off x="1953935" y="2362073"/>
            <a:ext cx="1459886" cy="1459886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49068A-088D-4A01-81E0-D433EA9887A6}"/>
              </a:ext>
            </a:extLst>
          </p:cNvPr>
          <p:cNvSpPr txBox="1"/>
          <p:nvPr/>
        </p:nvSpPr>
        <p:spPr>
          <a:xfrm>
            <a:off x="988899" y="4476350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FA7"/>
                </a:solidFill>
                <a:latin typeface="Montserrat ExtraBold" panose="00000900000000000000" pitchFamily="50" charset="0"/>
              </a:rPr>
              <a:t>Key Takeaways.</a:t>
            </a:r>
            <a:endParaRPr lang="zh-CN" altLang="en-US" sz="2400" dirty="0">
              <a:solidFill>
                <a:srgbClr val="002FA7"/>
              </a:solidFill>
              <a:latin typeface="Montserrat ExtraBold" panose="00000900000000000000" pitchFamily="50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97A3F5-9147-452F-A850-3851E197598D}"/>
              </a:ext>
            </a:extLst>
          </p:cNvPr>
          <p:cNvGrpSpPr/>
          <p:nvPr/>
        </p:nvGrpSpPr>
        <p:grpSpPr>
          <a:xfrm>
            <a:off x="4663650" y="2252740"/>
            <a:ext cx="571190" cy="571191"/>
            <a:chOff x="4778680" y="1868823"/>
            <a:chExt cx="571190" cy="571191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A692DEA-CD4B-4807-9E7F-66EDADE52B19}"/>
                </a:ext>
              </a:extLst>
            </p:cNvPr>
            <p:cNvSpPr/>
            <p:nvPr/>
          </p:nvSpPr>
          <p:spPr>
            <a:xfrm>
              <a:off x="4778680" y="1868823"/>
              <a:ext cx="571190" cy="571191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9398F66-F2A4-450D-88B2-A4BB34CA586B}"/>
                </a:ext>
              </a:extLst>
            </p:cNvPr>
            <p:cNvSpPr txBox="1"/>
            <p:nvPr/>
          </p:nvSpPr>
          <p:spPr>
            <a:xfrm>
              <a:off x="4986099" y="1931039"/>
              <a:ext cx="21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solidFill>
                    <a:schemeClr val="bg1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1</a:t>
              </a:r>
              <a:endParaRPr lang="zh-CN" altLang="en-US" sz="2400" spc="300" dirty="0">
                <a:solidFill>
                  <a:schemeClr val="bg1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4928B3C8-459A-41A5-BAAF-984FAA1D8EF8}"/>
              </a:ext>
            </a:extLst>
          </p:cNvPr>
          <p:cNvSpPr/>
          <p:nvPr/>
        </p:nvSpPr>
        <p:spPr>
          <a:xfrm>
            <a:off x="4663651" y="2886147"/>
            <a:ext cx="3257180" cy="102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思源黑体 CN Heavy" panose="020B0A00000000000000" pitchFamily="34" charset="-122"/>
                <a:cs typeface="Times New Roman" panose="02020603050405020304" pitchFamily="18" charset="0"/>
                <a:sym typeface="+mn-lt"/>
              </a:rPr>
              <a:t>Causal customers tend to ride more during the warmer months of Chicago, mainly June to August</a:t>
            </a:r>
            <a:r>
              <a:rPr lang="en-US" altLang="zh-CN" sz="14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.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67E1624-2DE4-4142-857B-0ADAE61E7691}"/>
              </a:ext>
            </a:extLst>
          </p:cNvPr>
          <p:cNvGrpSpPr/>
          <p:nvPr/>
        </p:nvGrpSpPr>
        <p:grpSpPr>
          <a:xfrm>
            <a:off x="8202982" y="2252740"/>
            <a:ext cx="571190" cy="571191"/>
            <a:chOff x="4778680" y="1868823"/>
            <a:chExt cx="571190" cy="571191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B6B9C6E-B30C-410F-9C6F-178B00E250E3}"/>
                </a:ext>
              </a:extLst>
            </p:cNvPr>
            <p:cNvSpPr/>
            <p:nvPr/>
          </p:nvSpPr>
          <p:spPr>
            <a:xfrm>
              <a:off x="4778680" y="1868823"/>
              <a:ext cx="571190" cy="571191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40571CA-FCFF-4DB6-9E1B-B408593FC21D}"/>
                </a:ext>
              </a:extLst>
            </p:cNvPr>
            <p:cNvSpPr txBox="1"/>
            <p:nvPr/>
          </p:nvSpPr>
          <p:spPr>
            <a:xfrm>
              <a:off x="4986099" y="1931039"/>
              <a:ext cx="21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solidFill>
                    <a:schemeClr val="bg1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2</a:t>
              </a:r>
              <a:endParaRPr lang="zh-CN" altLang="en-US" sz="2400" spc="300" dirty="0">
                <a:solidFill>
                  <a:schemeClr val="bg1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2A903BA6-FA72-4E4C-9926-1E563AD9C71E}"/>
              </a:ext>
            </a:extLst>
          </p:cNvPr>
          <p:cNvSpPr/>
          <p:nvPr/>
        </p:nvSpPr>
        <p:spPr>
          <a:xfrm>
            <a:off x="8202983" y="2886147"/>
            <a:ext cx="3257180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思源黑体 CN Heavy" panose="020B0A00000000000000" pitchFamily="34" charset="-122"/>
                <a:cs typeface="Times New Roman" panose="02020603050405020304" pitchFamily="18" charset="0"/>
                <a:sym typeface="+mn-lt"/>
              </a:rPr>
              <a:t>Causal customer average ride times are much longer than members  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AD64C4D-76AD-455A-8FC2-2E53422696AC}"/>
              </a:ext>
            </a:extLst>
          </p:cNvPr>
          <p:cNvGrpSpPr/>
          <p:nvPr/>
        </p:nvGrpSpPr>
        <p:grpSpPr>
          <a:xfrm>
            <a:off x="4663650" y="4197740"/>
            <a:ext cx="571190" cy="571191"/>
            <a:chOff x="4778680" y="1868823"/>
            <a:chExt cx="571190" cy="571191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F0EE1077-6154-43EB-A975-210AB4CD5AAE}"/>
                </a:ext>
              </a:extLst>
            </p:cNvPr>
            <p:cNvSpPr/>
            <p:nvPr/>
          </p:nvSpPr>
          <p:spPr>
            <a:xfrm>
              <a:off x="4778680" y="1868823"/>
              <a:ext cx="571190" cy="571191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88D362B-CD0D-4C43-A5BA-4C94B72A3D0E}"/>
                </a:ext>
              </a:extLst>
            </p:cNvPr>
            <p:cNvSpPr txBox="1"/>
            <p:nvPr/>
          </p:nvSpPr>
          <p:spPr>
            <a:xfrm>
              <a:off x="4986099" y="1931039"/>
              <a:ext cx="21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solidFill>
                    <a:schemeClr val="bg1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3</a:t>
              </a:r>
              <a:endParaRPr lang="zh-CN" altLang="en-US" sz="2400" spc="300" dirty="0">
                <a:solidFill>
                  <a:schemeClr val="bg1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9568CD03-3375-4103-8BF4-2E9D7CF94BBC}"/>
              </a:ext>
            </a:extLst>
          </p:cNvPr>
          <p:cNvSpPr/>
          <p:nvPr/>
        </p:nvSpPr>
        <p:spPr>
          <a:xfrm>
            <a:off x="4663651" y="4831147"/>
            <a:ext cx="3257180" cy="10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思源黑体 CN Heavy" panose="020B0A00000000000000" pitchFamily="34" charset="-122"/>
                <a:cs typeface="Times New Roman" panose="02020603050405020304" pitchFamily="18" charset="0"/>
                <a:sym typeface="+mn-lt"/>
              </a:rPr>
              <a:t>Causal customers tend to ride more on weekend while members use the services evenly throughout the week.</a:t>
            </a:r>
          </a:p>
        </p:txBody>
      </p:sp>
      <p:sp>
        <p:nvSpPr>
          <p:cNvPr id="73" name="PA-椭圆 16">
            <a:extLst>
              <a:ext uri="{FF2B5EF4-FFF2-40B4-BE49-F238E27FC236}">
                <a16:creationId xmlns:a16="http://schemas.microsoft.com/office/drawing/2014/main" id="{0C2CD173-74DA-4982-A9E9-00E62673BC7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73188" y="889744"/>
            <a:ext cx="350837" cy="350837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PA-同心圆 18">
            <a:extLst>
              <a:ext uri="{FF2B5EF4-FFF2-40B4-BE49-F238E27FC236}">
                <a16:creationId xmlns:a16="http://schemas.microsoft.com/office/drawing/2014/main" id="{FD35D7A3-808A-4B7E-96B8-2DB140328FE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44325" y="889744"/>
            <a:ext cx="350837" cy="350837"/>
          </a:xfrm>
          <a:prstGeom prst="donut">
            <a:avLst>
              <a:gd name="adj" fmla="val 207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PA-L-Shape 23">
            <a:extLst>
              <a:ext uri="{FF2B5EF4-FFF2-40B4-BE49-F238E27FC236}">
                <a16:creationId xmlns:a16="http://schemas.microsoft.com/office/drawing/2014/main" id="{7800BB71-648B-4EED-BCB5-5ED23D86B53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3500000">
            <a:off x="11550703" y="951314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77" name="PA-L-Shape 24">
            <a:extLst>
              <a:ext uri="{FF2B5EF4-FFF2-40B4-BE49-F238E27FC236}">
                <a16:creationId xmlns:a16="http://schemas.microsoft.com/office/drawing/2014/main" id="{1F54115E-E6BC-481C-BDE5-6F456915A57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3500000">
            <a:off x="11292853" y="951315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78" name="PA-L-Shape 25">
            <a:extLst>
              <a:ext uri="{FF2B5EF4-FFF2-40B4-BE49-F238E27FC236}">
                <a16:creationId xmlns:a16="http://schemas.microsoft.com/office/drawing/2014/main" id="{5184B3AD-9FE1-499F-95D5-83EA0E3521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3500000">
            <a:off x="11035003" y="951317"/>
            <a:ext cx="227693" cy="227693"/>
          </a:xfrm>
          <a:prstGeom prst="corner">
            <a:avLst>
              <a:gd name="adj1" fmla="val 37732"/>
              <a:gd name="adj2" fmla="val 388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33778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 animBg="1"/>
      <p:bldP spid="83" grpId="0" animBg="1"/>
      <p:bldP spid="26" grpId="0"/>
      <p:bldP spid="45" grpId="0"/>
      <p:bldP spid="56" grpId="0"/>
      <p:bldP spid="62" grpId="0"/>
      <p:bldP spid="73" grpId="0" animBg="1"/>
      <p:bldP spid="74" grpId="0" animBg="1"/>
      <p:bldP spid="76" grpId="0" animBg="1"/>
      <p:bldP spid="77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 形 48">
            <a:extLst>
              <a:ext uri="{FF2B5EF4-FFF2-40B4-BE49-F238E27FC236}">
                <a16:creationId xmlns:a16="http://schemas.microsoft.com/office/drawing/2014/main" id="{D4902842-6C53-40E8-846D-5507B622F39C}"/>
              </a:ext>
            </a:extLst>
          </p:cNvPr>
          <p:cNvSpPr/>
          <p:nvPr/>
        </p:nvSpPr>
        <p:spPr>
          <a:xfrm rot="13500000">
            <a:off x="7637585" y="679741"/>
            <a:ext cx="165526" cy="165526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50" name="L 形 49">
            <a:extLst>
              <a:ext uri="{FF2B5EF4-FFF2-40B4-BE49-F238E27FC236}">
                <a16:creationId xmlns:a16="http://schemas.microsoft.com/office/drawing/2014/main" id="{EA52B6BB-14BD-45C3-A89B-C8B20C227DB2}"/>
              </a:ext>
            </a:extLst>
          </p:cNvPr>
          <p:cNvSpPr/>
          <p:nvPr/>
        </p:nvSpPr>
        <p:spPr>
          <a:xfrm rot="13500000">
            <a:off x="7450136" y="679742"/>
            <a:ext cx="165526" cy="165526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51" name="L 形 50">
            <a:extLst>
              <a:ext uri="{FF2B5EF4-FFF2-40B4-BE49-F238E27FC236}">
                <a16:creationId xmlns:a16="http://schemas.microsoft.com/office/drawing/2014/main" id="{90B5F508-C121-4843-8497-3EE744DD977B}"/>
              </a:ext>
            </a:extLst>
          </p:cNvPr>
          <p:cNvSpPr/>
          <p:nvPr/>
        </p:nvSpPr>
        <p:spPr>
          <a:xfrm rot="13500000">
            <a:off x="7262687" y="679743"/>
            <a:ext cx="165526" cy="165526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975B9DB-99E5-4AA7-A850-B60FDF1C67B7}"/>
              </a:ext>
            </a:extLst>
          </p:cNvPr>
          <p:cNvSpPr txBox="1"/>
          <p:nvPr/>
        </p:nvSpPr>
        <p:spPr>
          <a:xfrm>
            <a:off x="1288460" y="492932"/>
            <a:ext cx="445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n w="19050">
                  <a:noFill/>
                </a:ln>
                <a:solidFill>
                  <a:srgbClr val="FF3F3F"/>
                </a:solidFill>
                <a:latin typeface="Montserrat ExtraBold" panose="00000900000000000000" pitchFamily="50" charset="0"/>
              </a:rPr>
              <a:t>Recommendation</a:t>
            </a:r>
            <a:endParaRPr lang="en-US" altLang="zh-CN" sz="2000" dirty="0">
              <a:ln w="19050">
                <a:solidFill>
                  <a:srgbClr val="002FA7"/>
                </a:solidFill>
              </a:ln>
              <a:noFill/>
              <a:latin typeface="Montserrat ExtraBold" panose="00000900000000000000" pitchFamily="50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B66523D-34B3-42E0-B24A-87D7EF8AB017}"/>
              </a:ext>
            </a:extLst>
          </p:cNvPr>
          <p:cNvGrpSpPr/>
          <p:nvPr/>
        </p:nvGrpSpPr>
        <p:grpSpPr>
          <a:xfrm>
            <a:off x="247705" y="240216"/>
            <a:ext cx="980426" cy="980426"/>
            <a:chOff x="247705" y="240216"/>
            <a:chExt cx="980426" cy="980426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3A8E0F0-03B4-4EA9-AEB1-7EBA57BBA5F6}"/>
                </a:ext>
              </a:extLst>
            </p:cNvPr>
            <p:cNvSpPr/>
            <p:nvPr/>
          </p:nvSpPr>
          <p:spPr>
            <a:xfrm>
              <a:off x="247705" y="240216"/>
              <a:ext cx="980426" cy="980426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515A30E-0D1F-4336-B549-B23C00DFE898}"/>
                </a:ext>
              </a:extLst>
            </p:cNvPr>
            <p:cNvSpPr txBox="1"/>
            <p:nvPr/>
          </p:nvSpPr>
          <p:spPr>
            <a:xfrm>
              <a:off x="562688" y="347007"/>
              <a:ext cx="3681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</a:t>
              </a:r>
              <a:endParaRPr lang="zh-CN" altLang="en-US" sz="48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9D04B15F-66DC-48E2-8BA2-B3C5C9510875}"/>
              </a:ext>
            </a:extLst>
          </p:cNvPr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1B2C0F8-A769-4724-ADB4-3F8834C59FE3}"/>
              </a:ext>
            </a:extLst>
          </p:cNvPr>
          <p:cNvCxnSpPr>
            <a:cxnSpLocks/>
          </p:cNvCxnSpPr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10ED50D4-07CE-4260-9056-1E232666E81E}"/>
              </a:ext>
            </a:extLst>
          </p:cNvPr>
          <p:cNvGrpSpPr/>
          <p:nvPr/>
        </p:nvGrpSpPr>
        <p:grpSpPr>
          <a:xfrm>
            <a:off x="877735" y="3792139"/>
            <a:ext cx="10436530" cy="258845"/>
            <a:chOff x="562688" y="3557233"/>
            <a:chExt cx="10436530" cy="258845"/>
          </a:xfrm>
        </p:grpSpPr>
        <p:sp>
          <p:nvSpPr>
            <p:cNvPr id="34" name="L 形 33">
              <a:extLst>
                <a:ext uri="{FF2B5EF4-FFF2-40B4-BE49-F238E27FC236}">
                  <a16:creationId xmlns:a16="http://schemas.microsoft.com/office/drawing/2014/main" id="{5FA174FD-F07C-48F3-AB6E-224EC1D988A6}"/>
                </a:ext>
              </a:extLst>
            </p:cNvPr>
            <p:cNvSpPr/>
            <p:nvPr/>
          </p:nvSpPr>
          <p:spPr>
            <a:xfrm rot="13500000">
              <a:off x="1144270" y="3557233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5" name="L 形 34">
              <a:extLst>
                <a:ext uri="{FF2B5EF4-FFF2-40B4-BE49-F238E27FC236}">
                  <a16:creationId xmlns:a16="http://schemas.microsoft.com/office/drawing/2014/main" id="{3066D578-4D23-4930-A032-A9A4F05FA406}"/>
                </a:ext>
              </a:extLst>
            </p:cNvPr>
            <p:cNvSpPr/>
            <p:nvPr/>
          </p:nvSpPr>
          <p:spPr>
            <a:xfrm rot="13500000">
              <a:off x="853479" y="3557235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7" name="L 形 36">
              <a:extLst>
                <a:ext uri="{FF2B5EF4-FFF2-40B4-BE49-F238E27FC236}">
                  <a16:creationId xmlns:a16="http://schemas.microsoft.com/office/drawing/2014/main" id="{636B7138-F42A-45F0-8986-BD00D0CED58D}"/>
                </a:ext>
              </a:extLst>
            </p:cNvPr>
            <p:cNvSpPr/>
            <p:nvPr/>
          </p:nvSpPr>
          <p:spPr>
            <a:xfrm rot="13500000">
              <a:off x="562688" y="3557236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8" name="L 形 37">
              <a:extLst>
                <a:ext uri="{FF2B5EF4-FFF2-40B4-BE49-F238E27FC236}">
                  <a16:creationId xmlns:a16="http://schemas.microsoft.com/office/drawing/2014/main" id="{725FC5AD-7AF8-4788-9836-C58A752A495B}"/>
                </a:ext>
              </a:extLst>
            </p:cNvPr>
            <p:cNvSpPr/>
            <p:nvPr/>
          </p:nvSpPr>
          <p:spPr>
            <a:xfrm rot="13500000">
              <a:off x="2016643" y="3557233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9" name="L 形 38">
              <a:extLst>
                <a:ext uri="{FF2B5EF4-FFF2-40B4-BE49-F238E27FC236}">
                  <a16:creationId xmlns:a16="http://schemas.microsoft.com/office/drawing/2014/main" id="{BAD4F9D4-DE45-4125-86EE-2D7827BC3F81}"/>
                </a:ext>
              </a:extLst>
            </p:cNvPr>
            <p:cNvSpPr/>
            <p:nvPr/>
          </p:nvSpPr>
          <p:spPr>
            <a:xfrm rot="13500000">
              <a:off x="1725852" y="3557235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4" name="L 形 43">
              <a:extLst>
                <a:ext uri="{FF2B5EF4-FFF2-40B4-BE49-F238E27FC236}">
                  <a16:creationId xmlns:a16="http://schemas.microsoft.com/office/drawing/2014/main" id="{310AD802-2E3D-4F83-B11C-EDAA40A2BF91}"/>
                </a:ext>
              </a:extLst>
            </p:cNvPr>
            <p:cNvSpPr/>
            <p:nvPr/>
          </p:nvSpPr>
          <p:spPr>
            <a:xfrm rot="13500000">
              <a:off x="1435061" y="3557236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6" name="L 形 45">
              <a:extLst>
                <a:ext uri="{FF2B5EF4-FFF2-40B4-BE49-F238E27FC236}">
                  <a16:creationId xmlns:a16="http://schemas.microsoft.com/office/drawing/2014/main" id="{EC930D5F-7C4B-407C-BA0D-3007C7DA9680}"/>
                </a:ext>
              </a:extLst>
            </p:cNvPr>
            <p:cNvSpPr/>
            <p:nvPr/>
          </p:nvSpPr>
          <p:spPr>
            <a:xfrm rot="13500000">
              <a:off x="2889016" y="3557233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7" name="L 形 46">
              <a:extLst>
                <a:ext uri="{FF2B5EF4-FFF2-40B4-BE49-F238E27FC236}">
                  <a16:creationId xmlns:a16="http://schemas.microsoft.com/office/drawing/2014/main" id="{BDA8DB27-6517-4FC1-8480-F8CB6A79C672}"/>
                </a:ext>
              </a:extLst>
            </p:cNvPr>
            <p:cNvSpPr/>
            <p:nvPr/>
          </p:nvSpPr>
          <p:spPr>
            <a:xfrm rot="13500000">
              <a:off x="2598225" y="3557235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2" name="L 形 51">
              <a:extLst>
                <a:ext uri="{FF2B5EF4-FFF2-40B4-BE49-F238E27FC236}">
                  <a16:creationId xmlns:a16="http://schemas.microsoft.com/office/drawing/2014/main" id="{21627F57-A9DB-41C6-9338-6D18CBE537FF}"/>
                </a:ext>
              </a:extLst>
            </p:cNvPr>
            <p:cNvSpPr/>
            <p:nvPr/>
          </p:nvSpPr>
          <p:spPr>
            <a:xfrm rot="13500000">
              <a:off x="2307434" y="3557236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3" name="L 形 52">
              <a:extLst>
                <a:ext uri="{FF2B5EF4-FFF2-40B4-BE49-F238E27FC236}">
                  <a16:creationId xmlns:a16="http://schemas.microsoft.com/office/drawing/2014/main" id="{517E9DDB-4867-4A57-98EF-69B8034C4E15}"/>
                </a:ext>
              </a:extLst>
            </p:cNvPr>
            <p:cNvSpPr/>
            <p:nvPr/>
          </p:nvSpPr>
          <p:spPr>
            <a:xfrm rot="13500000">
              <a:off x="3761389" y="3557233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9" name="L 形 58">
              <a:extLst>
                <a:ext uri="{FF2B5EF4-FFF2-40B4-BE49-F238E27FC236}">
                  <a16:creationId xmlns:a16="http://schemas.microsoft.com/office/drawing/2014/main" id="{BB397F4B-7CB8-46CD-8B71-26D02366783D}"/>
                </a:ext>
              </a:extLst>
            </p:cNvPr>
            <p:cNvSpPr/>
            <p:nvPr/>
          </p:nvSpPr>
          <p:spPr>
            <a:xfrm rot="13500000">
              <a:off x="3470598" y="3557235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60" name="L 形 59">
              <a:extLst>
                <a:ext uri="{FF2B5EF4-FFF2-40B4-BE49-F238E27FC236}">
                  <a16:creationId xmlns:a16="http://schemas.microsoft.com/office/drawing/2014/main" id="{57E094F2-65B5-40D8-B93A-2C38D40E5E6B}"/>
                </a:ext>
              </a:extLst>
            </p:cNvPr>
            <p:cNvSpPr/>
            <p:nvPr/>
          </p:nvSpPr>
          <p:spPr>
            <a:xfrm rot="13500000">
              <a:off x="3179807" y="3557236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61" name="L 形 60">
              <a:extLst>
                <a:ext uri="{FF2B5EF4-FFF2-40B4-BE49-F238E27FC236}">
                  <a16:creationId xmlns:a16="http://schemas.microsoft.com/office/drawing/2014/main" id="{16228290-4909-441B-A621-4801C94B216A}"/>
                </a:ext>
              </a:extLst>
            </p:cNvPr>
            <p:cNvSpPr/>
            <p:nvPr/>
          </p:nvSpPr>
          <p:spPr>
            <a:xfrm rot="13500000">
              <a:off x="4633762" y="3557233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62" name="L 形 61">
              <a:extLst>
                <a:ext uri="{FF2B5EF4-FFF2-40B4-BE49-F238E27FC236}">
                  <a16:creationId xmlns:a16="http://schemas.microsoft.com/office/drawing/2014/main" id="{6EAF960C-A1C7-4944-BC2A-0B7EF74C689B}"/>
                </a:ext>
              </a:extLst>
            </p:cNvPr>
            <p:cNvSpPr/>
            <p:nvPr/>
          </p:nvSpPr>
          <p:spPr>
            <a:xfrm rot="13500000">
              <a:off x="4342971" y="3557235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63" name="L 形 62">
              <a:extLst>
                <a:ext uri="{FF2B5EF4-FFF2-40B4-BE49-F238E27FC236}">
                  <a16:creationId xmlns:a16="http://schemas.microsoft.com/office/drawing/2014/main" id="{996E9966-D747-4720-83D4-F57ACBA863F1}"/>
                </a:ext>
              </a:extLst>
            </p:cNvPr>
            <p:cNvSpPr/>
            <p:nvPr/>
          </p:nvSpPr>
          <p:spPr>
            <a:xfrm rot="13500000">
              <a:off x="4052180" y="3557236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64" name="L 形 63">
              <a:extLst>
                <a:ext uri="{FF2B5EF4-FFF2-40B4-BE49-F238E27FC236}">
                  <a16:creationId xmlns:a16="http://schemas.microsoft.com/office/drawing/2014/main" id="{14E457B6-3A92-4C6D-9803-2F84417D861D}"/>
                </a:ext>
              </a:extLst>
            </p:cNvPr>
            <p:cNvSpPr/>
            <p:nvPr/>
          </p:nvSpPr>
          <p:spPr>
            <a:xfrm rot="13500000">
              <a:off x="5506135" y="3557233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65" name="L 形 64">
              <a:extLst>
                <a:ext uri="{FF2B5EF4-FFF2-40B4-BE49-F238E27FC236}">
                  <a16:creationId xmlns:a16="http://schemas.microsoft.com/office/drawing/2014/main" id="{3799B982-17FF-499D-8948-35F23FD2FAA1}"/>
                </a:ext>
              </a:extLst>
            </p:cNvPr>
            <p:cNvSpPr/>
            <p:nvPr/>
          </p:nvSpPr>
          <p:spPr>
            <a:xfrm rot="13500000">
              <a:off x="5215344" y="3557235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66" name="L 形 65">
              <a:extLst>
                <a:ext uri="{FF2B5EF4-FFF2-40B4-BE49-F238E27FC236}">
                  <a16:creationId xmlns:a16="http://schemas.microsoft.com/office/drawing/2014/main" id="{281B2C67-B2DC-459F-A343-37DB02016133}"/>
                </a:ext>
              </a:extLst>
            </p:cNvPr>
            <p:cNvSpPr/>
            <p:nvPr/>
          </p:nvSpPr>
          <p:spPr>
            <a:xfrm rot="13500000">
              <a:off x="4924553" y="3557236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67" name="L 形 66">
              <a:extLst>
                <a:ext uri="{FF2B5EF4-FFF2-40B4-BE49-F238E27FC236}">
                  <a16:creationId xmlns:a16="http://schemas.microsoft.com/office/drawing/2014/main" id="{CBC31575-84C2-4B67-8ECC-2949A964F012}"/>
                </a:ext>
              </a:extLst>
            </p:cNvPr>
            <p:cNvSpPr/>
            <p:nvPr/>
          </p:nvSpPr>
          <p:spPr>
            <a:xfrm rot="13500000">
              <a:off x="6378508" y="3557233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68" name="L 形 67">
              <a:extLst>
                <a:ext uri="{FF2B5EF4-FFF2-40B4-BE49-F238E27FC236}">
                  <a16:creationId xmlns:a16="http://schemas.microsoft.com/office/drawing/2014/main" id="{6A090454-5E1A-4316-9721-ACB82BCFA2B8}"/>
                </a:ext>
              </a:extLst>
            </p:cNvPr>
            <p:cNvSpPr/>
            <p:nvPr/>
          </p:nvSpPr>
          <p:spPr>
            <a:xfrm rot="13500000">
              <a:off x="6087717" y="3557235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69" name="L 形 68">
              <a:extLst>
                <a:ext uri="{FF2B5EF4-FFF2-40B4-BE49-F238E27FC236}">
                  <a16:creationId xmlns:a16="http://schemas.microsoft.com/office/drawing/2014/main" id="{A62B6BDA-6F29-4EF3-ACA4-B2E2C9CAA06A}"/>
                </a:ext>
              </a:extLst>
            </p:cNvPr>
            <p:cNvSpPr/>
            <p:nvPr/>
          </p:nvSpPr>
          <p:spPr>
            <a:xfrm rot="13500000">
              <a:off x="5796926" y="3557236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70" name="L 形 69">
              <a:extLst>
                <a:ext uri="{FF2B5EF4-FFF2-40B4-BE49-F238E27FC236}">
                  <a16:creationId xmlns:a16="http://schemas.microsoft.com/office/drawing/2014/main" id="{B18AB79A-A553-4C09-A750-597622D51E7B}"/>
                </a:ext>
              </a:extLst>
            </p:cNvPr>
            <p:cNvSpPr/>
            <p:nvPr/>
          </p:nvSpPr>
          <p:spPr>
            <a:xfrm rot="13500000">
              <a:off x="7250881" y="3557233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71" name="L 形 70">
              <a:extLst>
                <a:ext uri="{FF2B5EF4-FFF2-40B4-BE49-F238E27FC236}">
                  <a16:creationId xmlns:a16="http://schemas.microsoft.com/office/drawing/2014/main" id="{16243809-6672-49D9-972B-8CB119A8BE1D}"/>
                </a:ext>
              </a:extLst>
            </p:cNvPr>
            <p:cNvSpPr/>
            <p:nvPr/>
          </p:nvSpPr>
          <p:spPr>
            <a:xfrm rot="13500000">
              <a:off x="6960090" y="3557235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72" name="L 形 71">
              <a:extLst>
                <a:ext uri="{FF2B5EF4-FFF2-40B4-BE49-F238E27FC236}">
                  <a16:creationId xmlns:a16="http://schemas.microsoft.com/office/drawing/2014/main" id="{C0B97F77-CE6A-4C56-9A8F-21631620815F}"/>
                </a:ext>
              </a:extLst>
            </p:cNvPr>
            <p:cNvSpPr/>
            <p:nvPr/>
          </p:nvSpPr>
          <p:spPr>
            <a:xfrm rot="13500000">
              <a:off x="6669299" y="3557236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73" name="L 形 72">
              <a:extLst>
                <a:ext uri="{FF2B5EF4-FFF2-40B4-BE49-F238E27FC236}">
                  <a16:creationId xmlns:a16="http://schemas.microsoft.com/office/drawing/2014/main" id="{9F28E7C1-312A-4C21-BD9E-831640D6D723}"/>
                </a:ext>
              </a:extLst>
            </p:cNvPr>
            <p:cNvSpPr/>
            <p:nvPr/>
          </p:nvSpPr>
          <p:spPr>
            <a:xfrm rot="13500000">
              <a:off x="8123254" y="3557233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74" name="L 形 73">
              <a:extLst>
                <a:ext uri="{FF2B5EF4-FFF2-40B4-BE49-F238E27FC236}">
                  <a16:creationId xmlns:a16="http://schemas.microsoft.com/office/drawing/2014/main" id="{368D2989-0257-4323-ACE4-9A069EA35EF7}"/>
                </a:ext>
              </a:extLst>
            </p:cNvPr>
            <p:cNvSpPr/>
            <p:nvPr/>
          </p:nvSpPr>
          <p:spPr>
            <a:xfrm rot="13500000">
              <a:off x="7832463" y="3557235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75" name="L 形 74">
              <a:extLst>
                <a:ext uri="{FF2B5EF4-FFF2-40B4-BE49-F238E27FC236}">
                  <a16:creationId xmlns:a16="http://schemas.microsoft.com/office/drawing/2014/main" id="{7C943814-B65D-4A82-84D5-6828F90C9009}"/>
                </a:ext>
              </a:extLst>
            </p:cNvPr>
            <p:cNvSpPr/>
            <p:nvPr/>
          </p:nvSpPr>
          <p:spPr>
            <a:xfrm rot="13500000">
              <a:off x="7541672" y="3557236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76" name="L 形 75">
              <a:extLst>
                <a:ext uri="{FF2B5EF4-FFF2-40B4-BE49-F238E27FC236}">
                  <a16:creationId xmlns:a16="http://schemas.microsoft.com/office/drawing/2014/main" id="{21C06060-11C5-4AD6-8AB0-2596BD3A9D17}"/>
                </a:ext>
              </a:extLst>
            </p:cNvPr>
            <p:cNvSpPr/>
            <p:nvPr/>
          </p:nvSpPr>
          <p:spPr>
            <a:xfrm rot="13500000">
              <a:off x="8995627" y="3557233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77" name="L 形 76">
              <a:extLst>
                <a:ext uri="{FF2B5EF4-FFF2-40B4-BE49-F238E27FC236}">
                  <a16:creationId xmlns:a16="http://schemas.microsoft.com/office/drawing/2014/main" id="{02091E8F-4BD9-4F1D-A2E9-5554E6649ABF}"/>
                </a:ext>
              </a:extLst>
            </p:cNvPr>
            <p:cNvSpPr/>
            <p:nvPr/>
          </p:nvSpPr>
          <p:spPr>
            <a:xfrm rot="13500000">
              <a:off x="8704836" y="3557235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78" name="L 形 77">
              <a:extLst>
                <a:ext uri="{FF2B5EF4-FFF2-40B4-BE49-F238E27FC236}">
                  <a16:creationId xmlns:a16="http://schemas.microsoft.com/office/drawing/2014/main" id="{8D1AE3DE-5089-4BD2-BB99-4B92184CDCFC}"/>
                </a:ext>
              </a:extLst>
            </p:cNvPr>
            <p:cNvSpPr/>
            <p:nvPr/>
          </p:nvSpPr>
          <p:spPr>
            <a:xfrm rot="13500000">
              <a:off x="8414045" y="3557236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79" name="L 形 78">
              <a:extLst>
                <a:ext uri="{FF2B5EF4-FFF2-40B4-BE49-F238E27FC236}">
                  <a16:creationId xmlns:a16="http://schemas.microsoft.com/office/drawing/2014/main" id="{A3044906-7ACA-4A07-AFFB-5A343581AD9C}"/>
                </a:ext>
              </a:extLst>
            </p:cNvPr>
            <p:cNvSpPr/>
            <p:nvPr/>
          </p:nvSpPr>
          <p:spPr>
            <a:xfrm rot="13500000">
              <a:off x="9868000" y="3557233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80" name="L 形 79">
              <a:extLst>
                <a:ext uri="{FF2B5EF4-FFF2-40B4-BE49-F238E27FC236}">
                  <a16:creationId xmlns:a16="http://schemas.microsoft.com/office/drawing/2014/main" id="{B6992A9B-F28B-4968-A315-B759A5F61B69}"/>
                </a:ext>
              </a:extLst>
            </p:cNvPr>
            <p:cNvSpPr/>
            <p:nvPr/>
          </p:nvSpPr>
          <p:spPr>
            <a:xfrm rot="13500000">
              <a:off x="9577209" y="3557235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82" name="L 形 81">
              <a:extLst>
                <a:ext uri="{FF2B5EF4-FFF2-40B4-BE49-F238E27FC236}">
                  <a16:creationId xmlns:a16="http://schemas.microsoft.com/office/drawing/2014/main" id="{6DCC577A-C9B3-448F-872E-A40D698E8548}"/>
                </a:ext>
              </a:extLst>
            </p:cNvPr>
            <p:cNvSpPr/>
            <p:nvPr/>
          </p:nvSpPr>
          <p:spPr>
            <a:xfrm rot="13500000">
              <a:off x="9286418" y="3557236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87" name="L 形 86">
              <a:extLst>
                <a:ext uri="{FF2B5EF4-FFF2-40B4-BE49-F238E27FC236}">
                  <a16:creationId xmlns:a16="http://schemas.microsoft.com/office/drawing/2014/main" id="{32422380-7643-4889-AFAA-C2093AEBFD1E}"/>
                </a:ext>
              </a:extLst>
            </p:cNvPr>
            <p:cNvSpPr/>
            <p:nvPr/>
          </p:nvSpPr>
          <p:spPr>
            <a:xfrm rot="13500000">
              <a:off x="10740376" y="3557233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88" name="L 形 87">
              <a:extLst>
                <a:ext uri="{FF2B5EF4-FFF2-40B4-BE49-F238E27FC236}">
                  <a16:creationId xmlns:a16="http://schemas.microsoft.com/office/drawing/2014/main" id="{F19E2B87-2283-4FAC-90D3-04D0148FAFFC}"/>
                </a:ext>
              </a:extLst>
            </p:cNvPr>
            <p:cNvSpPr/>
            <p:nvPr/>
          </p:nvSpPr>
          <p:spPr>
            <a:xfrm rot="13500000">
              <a:off x="10449582" y="3557235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89" name="L 形 88">
              <a:extLst>
                <a:ext uri="{FF2B5EF4-FFF2-40B4-BE49-F238E27FC236}">
                  <a16:creationId xmlns:a16="http://schemas.microsoft.com/office/drawing/2014/main" id="{628CAC3A-217E-4472-AD07-DADBFA81F2C8}"/>
                </a:ext>
              </a:extLst>
            </p:cNvPr>
            <p:cNvSpPr/>
            <p:nvPr/>
          </p:nvSpPr>
          <p:spPr>
            <a:xfrm rot="13500000">
              <a:off x="10158791" y="3557236"/>
              <a:ext cx="258842" cy="258842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6021FDC-8F76-4001-AA87-B2B37A7C1E79}"/>
              </a:ext>
            </a:extLst>
          </p:cNvPr>
          <p:cNvGrpSpPr/>
          <p:nvPr/>
        </p:nvGrpSpPr>
        <p:grpSpPr>
          <a:xfrm>
            <a:off x="824126" y="1915266"/>
            <a:ext cx="3780283" cy="1548592"/>
            <a:chOff x="1124010" y="1671252"/>
            <a:chExt cx="3074386" cy="1548592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8A2B199-B456-4278-81FC-7479A3DA24A5}"/>
                </a:ext>
              </a:extLst>
            </p:cNvPr>
            <p:cNvSpPr/>
            <p:nvPr/>
          </p:nvSpPr>
          <p:spPr>
            <a:xfrm>
              <a:off x="1441160" y="2196679"/>
              <a:ext cx="2757236" cy="10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Charge by minutes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Remove single-ride passes and full-day passes</a:t>
              </a:r>
              <a:endParaRPr lang="zh-CN" altLang="en-US" sz="1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B882FBA-AADD-4ADB-9DAA-21807178A24C}"/>
                </a:ext>
              </a:extLst>
            </p:cNvPr>
            <p:cNvGrpSpPr/>
            <p:nvPr/>
          </p:nvGrpSpPr>
          <p:grpSpPr>
            <a:xfrm>
              <a:off x="1124010" y="1671252"/>
              <a:ext cx="2767744" cy="820692"/>
              <a:chOff x="1124010" y="1671252"/>
              <a:chExt cx="2767744" cy="820692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3A22D947-30CE-414D-B2E5-E53B8707AD38}"/>
                  </a:ext>
                </a:extLst>
              </p:cNvPr>
              <p:cNvSpPr/>
              <p:nvPr/>
            </p:nvSpPr>
            <p:spPr>
              <a:xfrm>
                <a:off x="1124010" y="1722503"/>
                <a:ext cx="5325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400" dirty="0">
                    <a:solidFill>
                      <a:srgbClr val="002FA7"/>
                    </a:solidFill>
                    <a:latin typeface="Montserrat ExtraBold" panose="00000900000000000000" pitchFamily="50" charset="0"/>
                  </a:rPr>
                  <a:t>1</a:t>
                </a:r>
                <a:endParaRPr lang="zh-CN" altLang="en-US" sz="4400" dirty="0">
                  <a:solidFill>
                    <a:srgbClr val="002FA7"/>
                  </a:solidFill>
                  <a:latin typeface="Montserrat ExtraBold" panose="00000900000000000000" pitchFamily="50" charset="0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71448567-5547-4488-A04E-59A6566A0067}"/>
                  </a:ext>
                </a:extLst>
              </p:cNvPr>
              <p:cNvGrpSpPr/>
              <p:nvPr/>
            </p:nvGrpSpPr>
            <p:grpSpPr>
              <a:xfrm>
                <a:off x="1561291" y="1671252"/>
                <a:ext cx="2330463" cy="416016"/>
                <a:chOff x="1561291" y="1671252"/>
                <a:chExt cx="2330463" cy="416016"/>
              </a:xfrm>
            </p:grpSpPr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8FE09485-7E1E-4B1C-9B47-B18A2DB28F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24532" y="2087268"/>
                  <a:ext cx="2267222" cy="0"/>
                </a:xfrm>
                <a:prstGeom prst="line">
                  <a:avLst/>
                </a:prstGeom>
                <a:ln w="19050">
                  <a:solidFill>
                    <a:srgbClr val="002FA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3070EEBE-1A9F-4D3E-AEE9-F84B3234D94F}"/>
                    </a:ext>
                  </a:extLst>
                </p:cNvPr>
                <p:cNvSpPr/>
                <p:nvPr/>
              </p:nvSpPr>
              <p:spPr>
                <a:xfrm>
                  <a:off x="1561291" y="1671252"/>
                  <a:ext cx="231297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zh-CN" sz="1600" dirty="0">
                      <a:solidFill>
                        <a:srgbClr val="FF3F3F"/>
                      </a:solidFill>
                      <a:latin typeface="Montserrat ExtraBold" panose="00000900000000000000" pitchFamily="50" charset="0"/>
                      <a:ea typeface="思源黑体 CN Heavy" panose="020B0A00000000000000" pitchFamily="34" charset="-122"/>
                    </a:rPr>
                    <a:t>Change of pricing plans </a:t>
                  </a:r>
                  <a:endParaRPr lang="zh-CN" altLang="en-US" sz="1600" dirty="0">
                    <a:solidFill>
                      <a:srgbClr val="FF3F3F"/>
                    </a:solidFill>
                    <a:latin typeface="Montserrat ExtraBold" panose="00000900000000000000" pitchFamily="50" charset="0"/>
                    <a:ea typeface="思源黑体 CN Heavy" panose="020B0A00000000000000" pitchFamily="34" charset="-122"/>
                  </a:endParaRPr>
                </a:p>
              </p:txBody>
            </p:sp>
          </p:grpSp>
        </p:grp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027CCA1E-C2A9-4A52-AE54-9B8EEB9E86F1}"/>
              </a:ext>
            </a:extLst>
          </p:cNvPr>
          <p:cNvGrpSpPr/>
          <p:nvPr/>
        </p:nvGrpSpPr>
        <p:grpSpPr>
          <a:xfrm>
            <a:off x="5980366" y="1948563"/>
            <a:ext cx="3952224" cy="1541071"/>
            <a:chOff x="1124010" y="1704549"/>
            <a:chExt cx="3162825" cy="154107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A2470211-D23B-405A-81C8-DF9B724095D9}"/>
                </a:ext>
              </a:extLst>
            </p:cNvPr>
            <p:cNvSpPr/>
            <p:nvPr/>
          </p:nvSpPr>
          <p:spPr>
            <a:xfrm>
              <a:off x="1529599" y="2222455"/>
              <a:ext cx="2757236" cy="10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Weekend pass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Monthly pass (should be more expensive than membership)</a:t>
              </a: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29B1A690-4B03-4912-9A91-CFE98933610E}"/>
                </a:ext>
              </a:extLst>
            </p:cNvPr>
            <p:cNvGrpSpPr/>
            <p:nvPr/>
          </p:nvGrpSpPr>
          <p:grpSpPr>
            <a:xfrm>
              <a:off x="1124010" y="1704549"/>
              <a:ext cx="2767744" cy="787395"/>
              <a:chOff x="1124010" y="1704549"/>
              <a:chExt cx="2767744" cy="787395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81E5C524-5319-45D7-B3C5-6C161FCD1B56}"/>
                  </a:ext>
                </a:extLst>
              </p:cNvPr>
              <p:cNvSpPr/>
              <p:nvPr/>
            </p:nvSpPr>
            <p:spPr>
              <a:xfrm>
                <a:off x="1124010" y="1722503"/>
                <a:ext cx="5325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400" dirty="0">
                    <a:solidFill>
                      <a:srgbClr val="002FA7"/>
                    </a:solidFill>
                    <a:latin typeface="Montserrat ExtraBold" panose="00000900000000000000" pitchFamily="50" charset="0"/>
                  </a:rPr>
                  <a:t>3</a:t>
                </a:r>
                <a:endParaRPr lang="zh-CN" altLang="en-US" sz="4400" dirty="0">
                  <a:solidFill>
                    <a:srgbClr val="002FA7"/>
                  </a:solidFill>
                  <a:latin typeface="Montserrat ExtraBold" panose="00000900000000000000" pitchFamily="50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0F1B6AFC-949B-4D10-AEC8-4139B04390A0}"/>
                  </a:ext>
                </a:extLst>
              </p:cNvPr>
              <p:cNvGrpSpPr/>
              <p:nvPr/>
            </p:nvGrpSpPr>
            <p:grpSpPr>
              <a:xfrm>
                <a:off x="1624532" y="1704549"/>
                <a:ext cx="2267222" cy="382719"/>
                <a:chOff x="1624532" y="1704549"/>
                <a:chExt cx="2267222" cy="382719"/>
              </a:xfrm>
            </p:grpSpPr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6A03FE2F-F337-47D1-B5DB-1DBA98D863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24532" y="2087268"/>
                  <a:ext cx="2267222" cy="0"/>
                </a:xfrm>
                <a:prstGeom prst="line">
                  <a:avLst/>
                </a:prstGeom>
                <a:ln w="19050">
                  <a:solidFill>
                    <a:srgbClr val="002FA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A990B9EA-4FBE-4077-8213-C95B504E10C6}"/>
                    </a:ext>
                  </a:extLst>
                </p:cNvPr>
                <p:cNvSpPr/>
                <p:nvPr/>
              </p:nvSpPr>
              <p:spPr>
                <a:xfrm>
                  <a:off x="1745369" y="1704549"/>
                  <a:ext cx="172950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zh-CN" sz="1600" dirty="0">
                      <a:solidFill>
                        <a:srgbClr val="FF3F3F"/>
                      </a:solidFill>
                      <a:latin typeface="Montserrat ExtraBold" panose="00000900000000000000" pitchFamily="50" charset="0"/>
                      <a:ea typeface="思源黑体 CN Heavy" panose="020B0A00000000000000" pitchFamily="34" charset="-122"/>
                    </a:rPr>
                    <a:t>Adding new plans</a:t>
                  </a:r>
                  <a:endParaRPr lang="zh-CN" altLang="en-US" sz="1600" dirty="0">
                    <a:solidFill>
                      <a:srgbClr val="FF3F3F"/>
                    </a:solidFill>
                    <a:latin typeface="Montserrat ExtraBold" panose="00000900000000000000" pitchFamily="50" charset="0"/>
                    <a:ea typeface="思源黑体 CN Heavy" panose="020B0A00000000000000" pitchFamily="34" charset="-122"/>
                  </a:endParaRPr>
                </a:p>
              </p:txBody>
            </p:sp>
          </p:grp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090ED72-1958-4616-A624-D0D245AC3917}"/>
              </a:ext>
            </a:extLst>
          </p:cNvPr>
          <p:cNvGrpSpPr/>
          <p:nvPr/>
        </p:nvGrpSpPr>
        <p:grpSpPr>
          <a:xfrm>
            <a:off x="3402246" y="4295476"/>
            <a:ext cx="3894551" cy="1216416"/>
            <a:chOff x="1124010" y="1711649"/>
            <a:chExt cx="3245303" cy="1216416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1623BFC1-2D7C-4FBA-A6E2-6BF1C3943F98}"/>
                </a:ext>
              </a:extLst>
            </p:cNvPr>
            <p:cNvSpPr/>
            <p:nvPr/>
          </p:nvSpPr>
          <p:spPr>
            <a:xfrm>
              <a:off x="1612077" y="2228065"/>
              <a:ext cx="2757236" cy="700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Charge less during winter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Bike reservation during rush hours </a:t>
              </a:r>
            </a:p>
          </p:txBody>
        </p: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FD0478DA-5F6A-4F33-BB0C-7A00307B9C51}"/>
                </a:ext>
              </a:extLst>
            </p:cNvPr>
            <p:cNvGrpSpPr/>
            <p:nvPr/>
          </p:nvGrpSpPr>
          <p:grpSpPr>
            <a:xfrm>
              <a:off x="1124010" y="1711649"/>
              <a:ext cx="3026211" cy="780295"/>
              <a:chOff x="1124010" y="1711649"/>
              <a:chExt cx="3026211" cy="780295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F39848AE-B3F1-48E1-8360-85C5DA948FB2}"/>
                  </a:ext>
                </a:extLst>
              </p:cNvPr>
              <p:cNvSpPr/>
              <p:nvPr/>
            </p:nvSpPr>
            <p:spPr>
              <a:xfrm>
                <a:off x="1124010" y="1722503"/>
                <a:ext cx="5325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400" dirty="0">
                    <a:solidFill>
                      <a:srgbClr val="002FA7"/>
                    </a:solidFill>
                    <a:latin typeface="Montserrat ExtraBold" panose="00000900000000000000" pitchFamily="50" charset="0"/>
                  </a:rPr>
                  <a:t>2</a:t>
                </a:r>
                <a:endParaRPr lang="zh-CN" altLang="en-US" sz="4400" dirty="0">
                  <a:solidFill>
                    <a:srgbClr val="002FA7"/>
                  </a:solidFill>
                  <a:latin typeface="Montserrat ExtraBold" panose="00000900000000000000" pitchFamily="50" charset="0"/>
                </a:endParaRPr>
              </a:p>
            </p:txBody>
          </p: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03EA90E6-2E66-46D7-B098-034B2AF2C1D0}"/>
                  </a:ext>
                </a:extLst>
              </p:cNvPr>
              <p:cNvGrpSpPr/>
              <p:nvPr/>
            </p:nvGrpSpPr>
            <p:grpSpPr>
              <a:xfrm>
                <a:off x="1470395" y="1711649"/>
                <a:ext cx="2679826" cy="375619"/>
                <a:chOff x="1470395" y="1711649"/>
                <a:chExt cx="2679826" cy="375619"/>
              </a:xfrm>
            </p:grpSpPr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2D82188F-A85C-4F62-9575-A32E131FD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24532" y="2087268"/>
                  <a:ext cx="2267222" cy="0"/>
                </a:xfrm>
                <a:prstGeom prst="line">
                  <a:avLst/>
                </a:prstGeom>
                <a:ln w="19050">
                  <a:solidFill>
                    <a:srgbClr val="002FA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D9F32057-AADD-4CBB-BC36-58BB4A3DFD28}"/>
                    </a:ext>
                  </a:extLst>
                </p:cNvPr>
                <p:cNvSpPr/>
                <p:nvPr/>
              </p:nvSpPr>
              <p:spPr>
                <a:xfrm>
                  <a:off x="1470395" y="1711649"/>
                  <a:ext cx="26798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zh-CN" sz="1600" dirty="0">
                      <a:solidFill>
                        <a:srgbClr val="FF3F3F"/>
                      </a:solidFill>
                      <a:latin typeface="Montserrat ExtraBold" panose="00000900000000000000" pitchFamily="50" charset="0"/>
                      <a:ea typeface="思源黑体 CN Heavy" panose="020B0A00000000000000" pitchFamily="34" charset="-122"/>
                    </a:rPr>
                    <a:t>Adjustment to membership</a:t>
                  </a:r>
                  <a:endParaRPr lang="zh-CN" altLang="en-US" sz="1600" dirty="0">
                    <a:solidFill>
                      <a:srgbClr val="FF3F3F"/>
                    </a:solidFill>
                    <a:latin typeface="Montserrat ExtraBold" panose="00000900000000000000" pitchFamily="50" charset="0"/>
                    <a:ea typeface="思源黑体 CN Heavy" panose="020B0A00000000000000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4139274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 形 101">
            <a:extLst>
              <a:ext uri="{FF2B5EF4-FFF2-40B4-BE49-F238E27FC236}">
                <a16:creationId xmlns:a16="http://schemas.microsoft.com/office/drawing/2014/main" id="{FF80B502-94FC-42B4-8F97-61ACFB06685D}"/>
              </a:ext>
            </a:extLst>
          </p:cNvPr>
          <p:cNvSpPr/>
          <p:nvPr/>
        </p:nvSpPr>
        <p:spPr>
          <a:xfrm rot="13500000">
            <a:off x="4245594" y="-869375"/>
            <a:ext cx="7178855" cy="7178854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103" name="L 形 102">
            <a:extLst>
              <a:ext uri="{FF2B5EF4-FFF2-40B4-BE49-F238E27FC236}">
                <a16:creationId xmlns:a16="http://schemas.microsoft.com/office/drawing/2014/main" id="{A6BD9CD0-9E9C-42EB-9E8E-590D1BDB5418}"/>
              </a:ext>
            </a:extLst>
          </p:cNvPr>
          <p:cNvSpPr/>
          <p:nvPr/>
        </p:nvSpPr>
        <p:spPr>
          <a:xfrm rot="13500000">
            <a:off x="-1773533" y="4660252"/>
            <a:ext cx="3547076" cy="3547076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CD0ED36-AE88-46DA-8D58-0C0A4CB39173}"/>
              </a:ext>
            </a:extLst>
          </p:cNvPr>
          <p:cNvSpPr txBox="1">
            <a:spLocks/>
          </p:cNvSpPr>
          <p:nvPr/>
        </p:nvSpPr>
        <p:spPr>
          <a:xfrm>
            <a:off x="618419" y="689404"/>
            <a:ext cx="10955162" cy="5479194"/>
          </a:xfrm>
          <a:prstGeom prst="rect">
            <a:avLst/>
          </a:prstGeom>
          <a:solidFill>
            <a:schemeClr val="bg1"/>
          </a:solidFill>
          <a:ln w="63500">
            <a:solidFill>
              <a:srgbClr val="002FA7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BB4DE01-1D6F-4212-816A-3425971DB1F7}"/>
              </a:ext>
            </a:extLst>
          </p:cNvPr>
          <p:cNvGrpSpPr/>
          <p:nvPr/>
        </p:nvGrpSpPr>
        <p:grpSpPr>
          <a:xfrm>
            <a:off x="2646403" y="1169117"/>
            <a:ext cx="540424" cy="165528"/>
            <a:chOff x="11304447" y="1075053"/>
            <a:chExt cx="540424" cy="165528"/>
          </a:xfrm>
        </p:grpSpPr>
        <p:sp>
          <p:nvSpPr>
            <p:cNvPr id="34" name="L 形 33">
              <a:extLst>
                <a:ext uri="{FF2B5EF4-FFF2-40B4-BE49-F238E27FC236}">
                  <a16:creationId xmlns:a16="http://schemas.microsoft.com/office/drawing/2014/main" id="{76506926-9D84-4CDA-8838-EC0F5DEA4C2A}"/>
                </a:ext>
              </a:extLst>
            </p:cNvPr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5" name="L 形 34">
              <a:extLst>
                <a:ext uri="{FF2B5EF4-FFF2-40B4-BE49-F238E27FC236}">
                  <a16:creationId xmlns:a16="http://schemas.microsoft.com/office/drawing/2014/main" id="{387F0107-AC83-49B3-A173-D6724BA1DB2A}"/>
                </a:ext>
              </a:extLst>
            </p:cNvPr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6" name="L 形 35">
              <a:extLst>
                <a:ext uri="{FF2B5EF4-FFF2-40B4-BE49-F238E27FC236}">
                  <a16:creationId xmlns:a16="http://schemas.microsoft.com/office/drawing/2014/main" id="{EFE6CACD-F2D5-4856-9E44-367AAC0CD80C}"/>
                </a:ext>
              </a:extLst>
            </p:cNvPr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08B72942-796C-4B1D-89CA-81FC1CC99C33}"/>
              </a:ext>
            </a:extLst>
          </p:cNvPr>
          <p:cNvSpPr txBox="1"/>
          <p:nvPr/>
        </p:nvSpPr>
        <p:spPr>
          <a:xfrm>
            <a:off x="1343745" y="1076562"/>
            <a:ext cx="5328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3F3F"/>
                </a:solidFill>
                <a:latin typeface="Montserrat ExtraBold" panose="00000900000000000000" pitchFamily="50" charset="0"/>
              </a:rPr>
              <a:t>Things to Consider</a:t>
            </a:r>
            <a:endParaRPr lang="zh-CN" altLang="en-US" sz="4000" dirty="0">
              <a:solidFill>
                <a:srgbClr val="FF3F3F"/>
              </a:solidFill>
              <a:latin typeface="Montserrat ExtraBold" panose="00000900000000000000" pitchFamily="50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EEEC46-77E7-419D-A594-3BA6CE503945}"/>
              </a:ext>
            </a:extLst>
          </p:cNvPr>
          <p:cNvGrpSpPr/>
          <p:nvPr/>
        </p:nvGrpSpPr>
        <p:grpSpPr>
          <a:xfrm>
            <a:off x="172987" y="206269"/>
            <a:ext cx="1030678" cy="890864"/>
            <a:chOff x="172987" y="206269"/>
            <a:chExt cx="1030678" cy="89086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67ABB72-FF25-411A-8F6E-735C21FA34D3}"/>
                </a:ext>
              </a:extLst>
            </p:cNvPr>
            <p:cNvSpPr/>
            <p:nvPr/>
          </p:nvSpPr>
          <p:spPr>
            <a:xfrm>
              <a:off x="172987" y="206269"/>
              <a:ext cx="890864" cy="890864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标题 1">
              <a:extLst>
                <a:ext uri="{FF2B5EF4-FFF2-40B4-BE49-F238E27FC236}">
                  <a16:creationId xmlns:a16="http://schemas.microsoft.com/office/drawing/2014/main" id="{797C82C7-F5AC-46B4-8C8D-B9926DDE2294}"/>
                </a:ext>
              </a:extLst>
            </p:cNvPr>
            <p:cNvSpPr txBox="1">
              <a:spLocks/>
            </p:cNvSpPr>
            <p:nvPr/>
          </p:nvSpPr>
          <p:spPr>
            <a:xfrm>
              <a:off x="195078" y="424202"/>
              <a:ext cx="1008587" cy="45384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800" spc="150" dirty="0">
                  <a:solidFill>
                    <a:schemeClr val="bg1"/>
                  </a:solidFill>
                  <a:latin typeface="Montserrat ExtraBold" panose="00000900000000000000" pitchFamily="50" charset="0"/>
                  <a:ea typeface="+mn-ea"/>
                  <a:cs typeface="+mn-ea"/>
                  <a:sym typeface="+mn-lt"/>
                </a:rPr>
                <a:t>COLOR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800" spc="150" dirty="0">
                  <a:solidFill>
                    <a:schemeClr val="bg1"/>
                  </a:solidFill>
                  <a:latin typeface="Montserrat ExtraBold" panose="00000900000000000000" pitchFamily="50" charset="0"/>
                  <a:ea typeface="+mn-ea"/>
                  <a:cs typeface="+mn-ea"/>
                  <a:sym typeface="+mn-lt"/>
                </a:rPr>
                <a:t>COLLISION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800" spc="150" dirty="0">
                  <a:solidFill>
                    <a:schemeClr val="bg1"/>
                  </a:solidFill>
                  <a:latin typeface="Montserrat ExtraBold" panose="00000900000000000000" pitchFamily="50" charset="0"/>
                  <a:ea typeface="+mn-ea"/>
                  <a:cs typeface="+mn-ea"/>
                  <a:sym typeface="+mn-lt"/>
                </a:rPr>
                <a:t>DESIGN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D81C94-5D35-4252-AB64-C9C9AD16E3B0}"/>
              </a:ext>
            </a:extLst>
          </p:cNvPr>
          <p:cNvGrpSpPr/>
          <p:nvPr/>
        </p:nvGrpSpPr>
        <p:grpSpPr>
          <a:xfrm>
            <a:off x="1439344" y="2720064"/>
            <a:ext cx="1459630" cy="460062"/>
            <a:chOff x="1396671" y="2415143"/>
            <a:chExt cx="1459630" cy="46006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B3B0D0C-BE88-44BB-AAC1-BCB5A17EB119}"/>
                </a:ext>
              </a:extLst>
            </p:cNvPr>
            <p:cNvSpPr/>
            <p:nvPr/>
          </p:nvSpPr>
          <p:spPr>
            <a:xfrm>
              <a:off x="1396671" y="2415143"/>
              <a:ext cx="1459630" cy="460062"/>
            </a:xfrm>
            <a:prstGeom prst="rect">
              <a:avLst/>
            </a:prstGeom>
            <a:solidFill>
              <a:srgbClr val="002F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标题 1">
              <a:extLst>
                <a:ext uri="{FF2B5EF4-FFF2-40B4-BE49-F238E27FC236}">
                  <a16:creationId xmlns:a16="http://schemas.microsoft.com/office/drawing/2014/main" id="{7E85B4A3-0A39-4394-8086-32D564CED683}"/>
                </a:ext>
              </a:extLst>
            </p:cNvPr>
            <p:cNvSpPr txBox="1">
              <a:spLocks/>
            </p:cNvSpPr>
            <p:nvPr/>
          </p:nvSpPr>
          <p:spPr>
            <a:xfrm>
              <a:off x="1583256" y="2455484"/>
              <a:ext cx="1086460" cy="37938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Montserrat ExtraBold" panose="00000900000000000000" pitchFamily="50" charset="0"/>
                  <a:ea typeface="+mn-ea"/>
                  <a:cs typeface="+mn-ea"/>
                  <a:sym typeface="+mn-lt"/>
                </a:rPr>
                <a:t>ITEM 1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BE66F1B-A38A-4FA0-A56D-D21EEF472DBD}"/>
              </a:ext>
            </a:extLst>
          </p:cNvPr>
          <p:cNvSpPr txBox="1"/>
          <p:nvPr/>
        </p:nvSpPr>
        <p:spPr>
          <a:xfrm>
            <a:off x="1343745" y="3199217"/>
            <a:ext cx="4097003" cy="6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Montserrat Light" panose="00000400000000000000" pitchFamily="50" charset="0"/>
              </a:rPr>
              <a:t>- Analysis is limited because lack of additional data to explain why causal riders ride differently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80D0CF7-9D66-4D38-BD90-04A2B5AAB7F3}"/>
              </a:ext>
            </a:extLst>
          </p:cNvPr>
          <p:cNvCxnSpPr>
            <a:cxnSpLocks/>
          </p:cNvCxnSpPr>
          <p:nvPr/>
        </p:nvCxnSpPr>
        <p:spPr>
          <a:xfrm flipH="1">
            <a:off x="1368222" y="1772194"/>
            <a:ext cx="4020455" cy="0"/>
          </a:xfrm>
          <a:prstGeom prst="line">
            <a:avLst/>
          </a:prstGeom>
          <a:ln w="1905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BC439C80-ECC2-4B2F-87F7-ED5573402385}"/>
              </a:ext>
            </a:extLst>
          </p:cNvPr>
          <p:cNvGrpSpPr/>
          <p:nvPr/>
        </p:nvGrpSpPr>
        <p:grpSpPr>
          <a:xfrm>
            <a:off x="1439344" y="4262082"/>
            <a:ext cx="1459630" cy="460062"/>
            <a:chOff x="1396671" y="2415143"/>
            <a:chExt cx="1459630" cy="460062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83FB33A-B5DB-492C-AE01-1FEB3676D953}"/>
                </a:ext>
              </a:extLst>
            </p:cNvPr>
            <p:cNvSpPr/>
            <p:nvPr/>
          </p:nvSpPr>
          <p:spPr>
            <a:xfrm>
              <a:off x="1396671" y="2415143"/>
              <a:ext cx="1459630" cy="460062"/>
            </a:xfrm>
            <a:prstGeom prst="rect">
              <a:avLst/>
            </a:prstGeom>
            <a:solidFill>
              <a:srgbClr val="002F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标题 1">
              <a:extLst>
                <a:ext uri="{FF2B5EF4-FFF2-40B4-BE49-F238E27FC236}">
                  <a16:creationId xmlns:a16="http://schemas.microsoft.com/office/drawing/2014/main" id="{7F2B8323-60B9-4C90-B3B8-814C4A8A7295}"/>
                </a:ext>
              </a:extLst>
            </p:cNvPr>
            <p:cNvSpPr txBox="1">
              <a:spLocks/>
            </p:cNvSpPr>
            <p:nvPr/>
          </p:nvSpPr>
          <p:spPr>
            <a:xfrm>
              <a:off x="1583256" y="2455484"/>
              <a:ext cx="1086460" cy="37938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Montserrat ExtraBold" panose="00000900000000000000" pitchFamily="50" charset="0"/>
                  <a:ea typeface="+mn-ea"/>
                  <a:cs typeface="+mn-ea"/>
                  <a:sym typeface="+mn-lt"/>
                </a:rPr>
                <a:t>ITEM 2</a:t>
              </a:r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CA0EDA5-793E-48C7-BE03-A108C8779B75}"/>
              </a:ext>
            </a:extLst>
          </p:cNvPr>
          <p:cNvSpPr txBox="1"/>
          <p:nvPr/>
        </p:nvSpPr>
        <p:spPr>
          <a:xfrm>
            <a:off x="1343745" y="4741235"/>
            <a:ext cx="4097003" cy="6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Montserrat Light" panose="00000400000000000000" pitchFamily="50" charset="0"/>
              </a:rPr>
              <a:t>- A thoughtful examination is necessary for an effective conversion strategy </a:t>
            </a: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BC1CC53D-A5AD-45F5-A28A-92A07F4F31D5}"/>
              </a:ext>
            </a:extLst>
          </p:cNvPr>
          <p:cNvCxnSpPr>
            <a:cxnSpLocks/>
          </p:cNvCxnSpPr>
          <p:nvPr/>
        </p:nvCxnSpPr>
        <p:spPr>
          <a:xfrm flipH="1">
            <a:off x="6680084" y="4541345"/>
            <a:ext cx="4057978" cy="0"/>
          </a:xfrm>
          <a:prstGeom prst="line">
            <a:avLst/>
          </a:prstGeom>
          <a:ln w="1905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33181F2-92FD-40C4-A4DD-6AF5ADBE23EB}"/>
              </a:ext>
            </a:extLst>
          </p:cNvPr>
          <p:cNvGrpSpPr/>
          <p:nvPr/>
        </p:nvGrpSpPr>
        <p:grpSpPr>
          <a:xfrm>
            <a:off x="9256757" y="1352472"/>
            <a:ext cx="1459630" cy="460062"/>
            <a:chOff x="1396671" y="2415143"/>
            <a:chExt cx="1459630" cy="460062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51D88FE-2543-4633-B3CB-4E3531612618}"/>
                </a:ext>
              </a:extLst>
            </p:cNvPr>
            <p:cNvSpPr/>
            <p:nvPr/>
          </p:nvSpPr>
          <p:spPr>
            <a:xfrm>
              <a:off x="1396671" y="2415143"/>
              <a:ext cx="1459630" cy="460062"/>
            </a:xfrm>
            <a:prstGeom prst="rect">
              <a:avLst/>
            </a:prstGeom>
            <a:solidFill>
              <a:srgbClr val="FF3F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标题 1">
              <a:extLst>
                <a:ext uri="{FF2B5EF4-FFF2-40B4-BE49-F238E27FC236}">
                  <a16:creationId xmlns:a16="http://schemas.microsoft.com/office/drawing/2014/main" id="{6827A864-B230-468E-B9CE-0EEDD425C586}"/>
                </a:ext>
              </a:extLst>
            </p:cNvPr>
            <p:cNvSpPr txBox="1">
              <a:spLocks/>
            </p:cNvSpPr>
            <p:nvPr/>
          </p:nvSpPr>
          <p:spPr>
            <a:xfrm>
              <a:off x="1583256" y="2455484"/>
              <a:ext cx="1086460" cy="37938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Montserrat ExtraBold" panose="00000900000000000000" pitchFamily="50" charset="0"/>
                  <a:ea typeface="+mn-ea"/>
                  <a:cs typeface="+mn-ea"/>
                  <a:sym typeface="+mn-lt"/>
                </a:rPr>
                <a:t>ITEM 3</a:t>
              </a:r>
            </a:p>
          </p:txBody>
        </p:sp>
      </p:grp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BDDAB36-6C8E-4432-BD89-666D2D85460D}"/>
              </a:ext>
            </a:extLst>
          </p:cNvPr>
          <p:cNvSpPr txBox="1"/>
          <p:nvPr/>
        </p:nvSpPr>
        <p:spPr>
          <a:xfrm>
            <a:off x="6730423" y="1831625"/>
            <a:ext cx="4097003" cy="6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Montserrat Light" panose="00000400000000000000" pitchFamily="50" charset="0"/>
              </a:rPr>
              <a:t>- Need to collect more relevant data such as user motivations and demographics</a:t>
            </a:r>
          </a:p>
        </p:txBody>
      </p:sp>
    </p:spTree>
    <p:extLst>
      <p:ext uri="{BB962C8B-B14F-4D97-AF65-F5344CB8AC3E}">
        <p14:creationId xmlns:p14="http://schemas.microsoft.com/office/powerpoint/2010/main" val="31165554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4" grpId="0" animBg="1"/>
      <p:bldP spid="42" grpId="0"/>
      <p:bldP spid="6" grpId="0"/>
      <p:bldP spid="110" grpId="0"/>
      <p:bldP spid="1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2bb01tx">
      <a:majorFont>
        <a:latin typeface="Source Han Sans Heavy" panose="020F0302020204030204"/>
        <a:ea typeface="Source Han Sans Heavy"/>
        <a:cs typeface=""/>
      </a:majorFont>
      <a:minorFont>
        <a:latin typeface="Source Han Sans Heavy" panose="020F0502020204030204"/>
        <a:ea typeface="Source Han Sans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2FA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8157</TotalTime>
  <Words>290</Words>
  <Application>Microsoft Office PowerPoint</Application>
  <PresentationFormat>Widescreen</PresentationFormat>
  <Paragraphs>76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Source Han Sans Heavy</vt:lpstr>
      <vt:lpstr>Microsoft YaHei</vt:lpstr>
      <vt:lpstr>思源黑体 CN Heavy</vt:lpstr>
      <vt:lpstr>Arial</vt:lpstr>
      <vt:lpstr>Calibri</vt:lpstr>
      <vt:lpstr>Montserrat ExtraBold</vt:lpstr>
      <vt:lpstr>Montserrat Light</vt:lpstr>
      <vt:lpstr>Montserrat SemiBold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奇幻之旅音乐季Ⅱ</dc:title>
  <dc:creator>admin</dc:creator>
  <cp:lastModifiedBy>kwok tung wong</cp:lastModifiedBy>
  <cp:revision>920</cp:revision>
  <dcterms:created xsi:type="dcterms:W3CDTF">2017-04-05T05:12:33Z</dcterms:created>
  <dcterms:modified xsi:type="dcterms:W3CDTF">2022-11-27T19:01:08Z</dcterms:modified>
</cp:coreProperties>
</file>