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5A938-DC9F-406A-BFBF-3377BF8B9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95980-52CA-4BBB-BA54-F566C655A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3DE59-1309-456A-8004-77EB22DD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ADA9D-C5AD-4F28-9613-6217596B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D8031-AC93-4F39-BAF2-605121A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6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AE8BF-48C7-42C1-A322-7F5B66E4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86B94-2CFD-4DC3-9DC7-772F2419E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F9580-4FAA-4BB1-B415-30D2B5C9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7FB7D-4D44-4F89-BF1B-86AB074B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B092E-003E-4538-A992-6D08A250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8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BD443-624A-46CF-B2EE-8B3AD7785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E005E-1CDA-4360-AACA-22634805E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84552-7F26-4842-833E-1F67AEC6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199B5-E8CD-473C-8ECF-0E20610F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7793D-3BCD-4184-BD5C-555B0EB1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1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2FEE0-52FC-4B74-8B0A-70348D99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039DB-E341-4CF3-896F-AC9FBD0D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9B3BD-273A-48DF-8DC1-F46663C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C214B-D2F8-4AD0-BB68-4C9860F2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66008-3DC8-428C-A50D-584DA793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574FD-9D94-4814-81EE-B348CFC1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C25B6-40D2-4B56-A65E-F4549FAE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88C19-A4F0-4E3D-9671-882C4D8F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5DD5B-CEAB-49AA-8A8A-5EC44812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661D0-9A49-466A-A681-95A4E829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54038-054E-4A77-95A2-EB035804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6E1BA-4CDC-4A2D-B235-A09E3C10B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1A4EF-2A07-450E-B11F-2DF68B1CC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EC619-EB8B-4233-96EE-4637411C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9EBA3-E409-43EA-8D7D-74B58429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9FA16-0317-4DAA-97DC-8503AC0E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C0B3-2B2A-4984-AB5B-209E3485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B15D8-029E-402C-A1ED-1C8AEF116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20D72-1C32-4B85-9D96-6402EEA3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0EDF5-7E54-4B63-BEF7-3E9E45D08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1C89D7-20B4-453B-9010-97D3C3353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F2FF79-D11C-4974-9E3E-FCA434B4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948DA6-9F30-47B9-B249-F03FEB5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186B62-403B-4292-9614-97F7A84D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0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96088-05D4-4978-9A15-F37186BA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EE732-5839-42C4-82A9-5863C0B8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E418D4-0CBC-453B-807A-40DB2D6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C18D7-794C-4CE2-9DDE-62698BE7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06065-50FC-4454-8252-FAC1D28D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53C35A-8520-4EAC-AC14-C034E9FA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E5A484-2453-4BE9-A460-2DBD0122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6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AEF05-CD0D-4D22-A18F-A07D058C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94868-E076-418D-A392-2F6D2219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C33A62-6FCD-4919-9472-9B91CF94B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3C75C-C8F6-4E83-8F98-6E47FBBA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20BD7A-E1DD-4705-A3E8-695A90CF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843EA-F84C-49FB-83A1-BC0885B9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3B7A-E01A-4E15-A5D9-C2CA551A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D5C9C6-99A0-4050-9411-22F8CE6CE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40A9D-1603-4FF5-946C-7A15DD22F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FC4EA-5A76-4360-A27A-407D6B8B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3C3E6-05B2-4495-ABD8-A2B0399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0FBC5-51EC-4357-9EE3-5256A029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5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81ED57-60DC-4528-95AF-4A597CBA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E9B4A-8373-4057-8627-C4D3BB88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07E00-D5B1-4027-B50A-EE01DCB8C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D88D-D9F4-466E-99D4-C69FCEFBBFA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BB564-4A7C-4E0B-8ADF-8BCF75A51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A6323-95F8-4495-9075-264313AA4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D3F5-6565-4660-8476-573CB64D7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sp1116.tistory.com/40" TargetMode="External"/><Relationship Id="rId2" Type="http://schemas.openxmlformats.org/officeDocument/2006/relationships/hyperlink" Target="https://www.acmicpc.net/problem/209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orbw.tistory.com/2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cmicpc.net/problem/1104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source/1453664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2865" TargetMode="External"/><Relationship Id="rId2" Type="http://schemas.openxmlformats.org/officeDocument/2006/relationships/hyperlink" Target="https://www.acmicpc.net/problem/92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400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918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7579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E39F6-2CD8-48BF-83E5-B00644A7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9784"/>
            <a:ext cx="9144000" cy="10796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Dynamic Programming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동적 계획법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CE657-D0A6-4F3D-934C-1015CB4A186B}"/>
              </a:ext>
            </a:extLst>
          </p:cNvPr>
          <p:cNvSpPr txBox="1"/>
          <p:nvPr/>
        </p:nvSpPr>
        <p:spPr>
          <a:xfrm>
            <a:off x="9339943" y="5766318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40875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A2624D-B2C5-48D9-AC68-D605E51373A9}"/>
              </a:ext>
            </a:extLst>
          </p:cNvPr>
          <p:cNvSpPr txBox="1"/>
          <p:nvPr/>
        </p:nvSpPr>
        <p:spPr>
          <a:xfrm>
            <a:off x="1037326" y="284320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https://www.acmicpc.net/problem/2098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062CE-5727-47CF-BC3F-52B94A889365}"/>
              </a:ext>
            </a:extLst>
          </p:cNvPr>
          <p:cNvSpPr txBox="1"/>
          <p:nvPr/>
        </p:nvSpPr>
        <p:spPr>
          <a:xfrm>
            <a:off x="1037326" y="664235"/>
            <a:ext cx="392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끝없는 </a:t>
            </a:r>
            <a:r>
              <a:rPr lang="en-US" altLang="ko-KR" dirty="0"/>
              <a:t>DP</a:t>
            </a:r>
            <a:r>
              <a:rPr lang="ko-KR" altLang="en-US" dirty="0"/>
              <a:t>의 발악 </a:t>
            </a:r>
            <a:r>
              <a:rPr lang="en-US" altLang="ko-KR" dirty="0"/>
              <a:t>: </a:t>
            </a:r>
            <a:r>
              <a:rPr lang="ko-KR" altLang="en-US" dirty="0"/>
              <a:t>비트마스크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9E7E3-D117-4B2C-8F57-348D8774311E}"/>
              </a:ext>
            </a:extLst>
          </p:cNvPr>
          <p:cNvSpPr txBox="1"/>
          <p:nvPr/>
        </p:nvSpPr>
        <p:spPr>
          <a:xfrm>
            <a:off x="1037326" y="460730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https://hsp1116.tistory.com/40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12DC8-8252-4DA6-B108-7DB8B3743BAB}"/>
              </a:ext>
            </a:extLst>
          </p:cNvPr>
          <p:cNvSpPr txBox="1"/>
          <p:nvPr/>
        </p:nvSpPr>
        <p:spPr>
          <a:xfrm>
            <a:off x="1037325" y="3725255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사람이 설명을 </a:t>
            </a:r>
            <a:r>
              <a:rPr lang="ko-KR" altLang="en-US" dirty="0" err="1"/>
              <a:t>잘해놨으니</a:t>
            </a:r>
            <a:r>
              <a:rPr lang="ko-KR" altLang="en-US" dirty="0"/>
              <a:t> 참고해서 </a:t>
            </a:r>
            <a:r>
              <a:rPr lang="ko-KR" altLang="en-US" dirty="0" err="1"/>
              <a:t>봐봅시다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1D1C9-4AB1-4290-B31B-88C97D21B069}"/>
              </a:ext>
            </a:extLst>
          </p:cNvPr>
          <p:cNvSpPr txBox="1"/>
          <p:nvPr/>
        </p:nvSpPr>
        <p:spPr>
          <a:xfrm>
            <a:off x="1037325" y="2145818"/>
            <a:ext cx="31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대표문제 </a:t>
            </a:r>
            <a:r>
              <a:rPr lang="en-US" altLang="ko-KR" dirty="0"/>
              <a:t>: TSP(</a:t>
            </a:r>
            <a:r>
              <a:rPr lang="ko-KR" altLang="en-US" dirty="0"/>
              <a:t>외판원순회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6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44AEE-6DCB-4196-9772-D48F97A66BD0}"/>
              </a:ext>
            </a:extLst>
          </p:cNvPr>
          <p:cNvSpPr txBox="1"/>
          <p:nvPr/>
        </p:nvSpPr>
        <p:spPr>
          <a:xfrm>
            <a:off x="637563" y="1216404"/>
            <a:ext cx="10108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DP -&gt; solve each subproblem by combining the solutions to subproblems 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E5F28-7341-44A1-844B-D207F3501BC0}"/>
              </a:ext>
            </a:extLst>
          </p:cNvPr>
          <p:cNvSpPr txBox="1"/>
          <p:nvPr/>
        </p:nvSpPr>
        <p:spPr>
          <a:xfrm>
            <a:off x="3180827" y="3136612"/>
            <a:ext cx="1010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Divide and Conquer vs DP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652E1-FC32-4D14-9EF9-B4971E770BCD}"/>
              </a:ext>
            </a:extLst>
          </p:cNvPr>
          <p:cNvSpPr txBox="1"/>
          <p:nvPr/>
        </p:nvSpPr>
        <p:spPr>
          <a:xfrm>
            <a:off x="1824921" y="4281526"/>
            <a:ext cx="8542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Dif</a:t>
            </a:r>
            <a:r>
              <a:rPr lang="en-US" altLang="ko-KR" sz="3200" dirty="0"/>
              <a:t> : solve each subproblem and saves its answer in a table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7940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C95C6C-5E28-4FDC-9A5A-1D90758DE600}"/>
              </a:ext>
            </a:extLst>
          </p:cNvPr>
          <p:cNvSpPr txBox="1"/>
          <p:nvPr/>
        </p:nvSpPr>
        <p:spPr>
          <a:xfrm>
            <a:off x="4194593" y="108855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https://doorbw.tistory.com/28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64619-A9DB-44E1-A00C-3BB6F31E7B51}"/>
              </a:ext>
            </a:extLst>
          </p:cNvPr>
          <p:cNvSpPr txBox="1"/>
          <p:nvPr/>
        </p:nvSpPr>
        <p:spPr>
          <a:xfrm>
            <a:off x="3048719" y="1955661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최적해의 구조의 특징을 찾는다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l">
              <a:buAutoNum type="arabicPeriod"/>
            </a:pP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최적해의 값을 재귀적으로 정의한다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최적해의 값을 일반적으로 상향식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(bottom-up)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방법으로 계산한다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계산된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정보들로부터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최적해를 구성한다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4E9DB-C948-4DA3-A2D2-6416E001ABC1}"/>
              </a:ext>
            </a:extLst>
          </p:cNvPr>
          <p:cNvSpPr txBox="1"/>
          <p:nvPr/>
        </p:nvSpPr>
        <p:spPr>
          <a:xfrm>
            <a:off x="3165894" y="4830792"/>
            <a:ext cx="4606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점화식을 세운다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저장방식을 생각한다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구현 </a:t>
            </a:r>
            <a:r>
              <a:rPr lang="en-US" altLang="ko-KR" dirty="0"/>
              <a:t>(top-down or bottom-up)</a:t>
            </a:r>
          </a:p>
        </p:txBody>
      </p:sp>
    </p:spTree>
    <p:extLst>
      <p:ext uri="{BB962C8B-B14F-4D97-AF65-F5344CB8AC3E}">
        <p14:creationId xmlns:p14="http://schemas.microsoft.com/office/powerpoint/2010/main" val="11896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8940C6-DEEB-4E0A-897D-5502E03A2BA8}"/>
              </a:ext>
            </a:extLst>
          </p:cNvPr>
          <p:cNvSpPr txBox="1"/>
          <p:nvPr/>
        </p:nvSpPr>
        <p:spPr>
          <a:xfrm>
            <a:off x="3048719" y="958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https://www.acmicpc.net/problem/11049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212A1F-B95A-41D8-9236-07BB9CF1D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48" y="1856515"/>
            <a:ext cx="4974966" cy="4579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A5F1D5-9E39-4BAD-8EBA-02A8762F3C15}"/>
              </a:ext>
            </a:extLst>
          </p:cNvPr>
          <p:cNvSpPr txBox="1"/>
          <p:nvPr/>
        </p:nvSpPr>
        <p:spPr>
          <a:xfrm>
            <a:off x="6662058" y="1632857"/>
            <a:ext cx="4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         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A8271-1049-4D97-B13B-37D19F5BF3B9}"/>
              </a:ext>
            </a:extLst>
          </p:cNvPr>
          <p:cNvSpPr txBox="1"/>
          <p:nvPr/>
        </p:nvSpPr>
        <p:spPr>
          <a:xfrm>
            <a:off x="8447315" y="1632857"/>
            <a:ext cx="4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          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208E4-7F4B-4924-AC51-E3A72CE8D594}"/>
              </a:ext>
            </a:extLst>
          </p:cNvPr>
          <p:cNvSpPr txBox="1"/>
          <p:nvPr/>
        </p:nvSpPr>
        <p:spPr>
          <a:xfrm>
            <a:off x="10232572" y="1632857"/>
            <a:ext cx="4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       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74EB4-6417-4C3E-B274-EF22A783C5B2}"/>
              </a:ext>
            </a:extLst>
          </p:cNvPr>
          <p:cNvSpPr txBox="1"/>
          <p:nvPr/>
        </p:nvSpPr>
        <p:spPr>
          <a:xfrm>
            <a:off x="6326155" y="215537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* 100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AEF25-D9A5-4902-AC58-CFB7E9D740DB}"/>
              </a:ext>
            </a:extLst>
          </p:cNvPr>
          <p:cNvSpPr txBox="1"/>
          <p:nvPr/>
        </p:nvSpPr>
        <p:spPr>
          <a:xfrm>
            <a:off x="7967624" y="215537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 * 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8A529-2F2D-44CC-9FEE-70FD0F7EA0BB}"/>
              </a:ext>
            </a:extLst>
          </p:cNvPr>
          <p:cNvSpPr txBox="1"/>
          <p:nvPr/>
        </p:nvSpPr>
        <p:spPr>
          <a:xfrm>
            <a:off x="9790203" y="2162755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* 50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F927D-DD1A-4A32-B0B3-93FA3FF3EBE5}"/>
              </a:ext>
            </a:extLst>
          </p:cNvPr>
          <p:cNvSpPr txBox="1"/>
          <p:nvPr/>
        </p:nvSpPr>
        <p:spPr>
          <a:xfrm>
            <a:off x="7967624" y="2731922"/>
            <a:ext cx="2687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* B * C</a:t>
            </a:r>
          </a:p>
          <a:p>
            <a:r>
              <a:rPr lang="en-US" altLang="ko-KR" dirty="0"/>
              <a:t>= A*(B*C)</a:t>
            </a:r>
          </a:p>
          <a:p>
            <a:r>
              <a:rPr lang="en-US" altLang="ko-KR" dirty="0"/>
              <a:t>= (A*B)*C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960FA-A416-40F7-8CBA-F2195436F722}"/>
              </a:ext>
            </a:extLst>
          </p:cNvPr>
          <p:cNvSpPr txBox="1"/>
          <p:nvPr/>
        </p:nvSpPr>
        <p:spPr>
          <a:xfrm>
            <a:off x="6662058" y="3733133"/>
            <a:ext cx="4303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A*(B*C)</a:t>
            </a:r>
          </a:p>
          <a:p>
            <a:r>
              <a:rPr lang="en-US" altLang="ko-KR" dirty="0"/>
              <a:t> F = B*C -&gt; 100*5*50 = 100*50</a:t>
            </a:r>
          </a:p>
          <a:p>
            <a:r>
              <a:rPr lang="en-US" altLang="ko-KR" dirty="0"/>
              <a:t>A*F -&gt; 10*100*50 = 10*50</a:t>
            </a:r>
          </a:p>
          <a:p>
            <a:r>
              <a:rPr lang="ko-KR" altLang="en-US" dirty="0"/>
              <a:t>연산횟수 </a:t>
            </a:r>
            <a:r>
              <a:rPr lang="en-US" altLang="ko-KR" dirty="0"/>
              <a:t>75000 </a:t>
            </a:r>
            <a:r>
              <a:rPr lang="ko-KR" altLang="en-US" dirty="0"/>
              <a:t>결과 </a:t>
            </a:r>
            <a:r>
              <a:rPr lang="en-US" altLang="ko-KR" dirty="0"/>
              <a:t>10*50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3D58A-43E4-4EEE-A55E-1CE43AAC00ED}"/>
              </a:ext>
            </a:extLst>
          </p:cNvPr>
          <p:cNvSpPr txBox="1"/>
          <p:nvPr/>
        </p:nvSpPr>
        <p:spPr>
          <a:xfrm>
            <a:off x="6743284" y="5218660"/>
            <a:ext cx="4303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(A*B)*C</a:t>
            </a:r>
          </a:p>
          <a:p>
            <a:r>
              <a:rPr lang="en-US" altLang="ko-KR" dirty="0"/>
              <a:t> F = A*B</a:t>
            </a:r>
            <a:r>
              <a:rPr lang="ko-KR" altLang="en-US" dirty="0"/>
              <a:t> </a:t>
            </a:r>
            <a:r>
              <a:rPr lang="en-US" altLang="ko-KR" dirty="0"/>
              <a:t>-&gt; 10*100*5 = 10*5</a:t>
            </a:r>
          </a:p>
          <a:p>
            <a:r>
              <a:rPr lang="en-US" altLang="ko-KR" dirty="0"/>
              <a:t>A*F -&gt; 10*5*50 = 10*50</a:t>
            </a:r>
          </a:p>
          <a:p>
            <a:r>
              <a:rPr lang="ko-KR" altLang="en-US" dirty="0"/>
              <a:t>연산횟수 </a:t>
            </a:r>
            <a:r>
              <a:rPr lang="en-US" altLang="ko-KR" dirty="0"/>
              <a:t>7500 </a:t>
            </a:r>
            <a:r>
              <a:rPr lang="ko-KR" altLang="en-US" dirty="0"/>
              <a:t>결과 </a:t>
            </a:r>
            <a:r>
              <a:rPr lang="en-US" altLang="ko-KR" dirty="0"/>
              <a:t>10*50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6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C09CD17-C3C9-406A-94E5-CC9E9486C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83641"/>
              </p:ext>
            </p:extLst>
          </p:nvPr>
        </p:nvGraphicFramePr>
        <p:xfrm>
          <a:off x="7832786" y="1604514"/>
          <a:ext cx="3372930" cy="305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586">
                  <a:extLst>
                    <a:ext uri="{9D8B030D-6E8A-4147-A177-3AD203B41FA5}">
                      <a16:colId xmlns:a16="http://schemas.microsoft.com/office/drawing/2014/main" val="4239004458"/>
                    </a:ext>
                  </a:extLst>
                </a:gridCol>
                <a:gridCol w="674586">
                  <a:extLst>
                    <a:ext uri="{9D8B030D-6E8A-4147-A177-3AD203B41FA5}">
                      <a16:colId xmlns:a16="http://schemas.microsoft.com/office/drawing/2014/main" val="413504305"/>
                    </a:ext>
                  </a:extLst>
                </a:gridCol>
                <a:gridCol w="674586">
                  <a:extLst>
                    <a:ext uri="{9D8B030D-6E8A-4147-A177-3AD203B41FA5}">
                      <a16:colId xmlns:a16="http://schemas.microsoft.com/office/drawing/2014/main" val="2550270545"/>
                    </a:ext>
                  </a:extLst>
                </a:gridCol>
                <a:gridCol w="674586">
                  <a:extLst>
                    <a:ext uri="{9D8B030D-6E8A-4147-A177-3AD203B41FA5}">
                      <a16:colId xmlns:a16="http://schemas.microsoft.com/office/drawing/2014/main" val="1114459440"/>
                    </a:ext>
                  </a:extLst>
                </a:gridCol>
                <a:gridCol w="674586">
                  <a:extLst>
                    <a:ext uri="{9D8B030D-6E8A-4147-A177-3AD203B41FA5}">
                      <a16:colId xmlns:a16="http://schemas.microsoft.com/office/drawing/2014/main" val="1138337672"/>
                    </a:ext>
                  </a:extLst>
                </a:gridCol>
              </a:tblGrid>
              <a:tr h="6107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352571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44762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418003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551136"/>
                  </a:ext>
                </a:extLst>
              </a:tr>
              <a:tr h="610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946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1BA051E-6784-4E98-B2BA-A0FCA25BE87B}"/>
              </a:ext>
            </a:extLst>
          </p:cNvPr>
          <p:cNvSpPr txBox="1"/>
          <p:nvPr/>
        </p:nvSpPr>
        <p:spPr>
          <a:xfrm>
            <a:off x="986284" y="705284"/>
            <a:ext cx="4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          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6DAE6-99CC-409D-B51E-F3572424B2BA}"/>
              </a:ext>
            </a:extLst>
          </p:cNvPr>
          <p:cNvSpPr txBox="1"/>
          <p:nvPr/>
        </p:nvSpPr>
        <p:spPr>
          <a:xfrm>
            <a:off x="2771541" y="705284"/>
            <a:ext cx="4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          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264B0-925C-425E-A0A6-A7B198472A25}"/>
              </a:ext>
            </a:extLst>
          </p:cNvPr>
          <p:cNvSpPr txBox="1"/>
          <p:nvPr/>
        </p:nvSpPr>
        <p:spPr>
          <a:xfrm>
            <a:off x="4556798" y="705284"/>
            <a:ext cx="4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          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EC9D5-45C5-4C47-B61E-D4C7EF93A18D}"/>
              </a:ext>
            </a:extLst>
          </p:cNvPr>
          <p:cNvSpPr txBox="1"/>
          <p:nvPr/>
        </p:nvSpPr>
        <p:spPr>
          <a:xfrm>
            <a:off x="846325" y="1235182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5* 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B6DFFD-D82F-4145-8FD6-BB31D8C9561B}"/>
              </a:ext>
            </a:extLst>
          </p:cNvPr>
          <p:cNvSpPr txBox="1"/>
          <p:nvPr/>
        </p:nvSpPr>
        <p:spPr>
          <a:xfrm>
            <a:off x="2631582" y="122816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4* 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180AA2-71D2-49E2-9361-2C24B1DABCC9}"/>
              </a:ext>
            </a:extLst>
          </p:cNvPr>
          <p:cNvSpPr txBox="1"/>
          <p:nvPr/>
        </p:nvSpPr>
        <p:spPr>
          <a:xfrm>
            <a:off x="4310373" y="1235182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* 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E978C-FF52-4805-B034-A7D4597FA206}"/>
              </a:ext>
            </a:extLst>
          </p:cNvPr>
          <p:cNvSpPr txBox="1"/>
          <p:nvPr/>
        </p:nvSpPr>
        <p:spPr>
          <a:xfrm>
            <a:off x="6342055" y="705284"/>
            <a:ext cx="4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         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81E952-65D7-4A0C-A382-4CD7C20E425B}"/>
              </a:ext>
            </a:extLst>
          </p:cNvPr>
          <p:cNvSpPr txBox="1"/>
          <p:nvPr/>
        </p:nvSpPr>
        <p:spPr>
          <a:xfrm>
            <a:off x="6118143" y="122816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* 7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582974-5EC0-4E63-815F-0B2C16179635}"/>
              </a:ext>
            </a:extLst>
          </p:cNvPr>
          <p:cNvSpPr txBox="1"/>
          <p:nvPr/>
        </p:nvSpPr>
        <p:spPr>
          <a:xfrm>
            <a:off x="767750" y="1931060"/>
            <a:ext cx="4313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P(1,4) -&gt; A*B*C*D</a:t>
            </a:r>
          </a:p>
          <a:p>
            <a:br>
              <a:rPr lang="en-US" altLang="ko-KR" dirty="0"/>
            </a:br>
            <a:r>
              <a:rPr lang="en-US" altLang="ko-KR" dirty="0"/>
              <a:t>P(1,4) = P(1,1) + P(2,4) + </a:t>
            </a:r>
            <a:r>
              <a:rPr lang="ko-KR" altLang="en-US" dirty="0" err="1"/>
              <a:t>각계산</a:t>
            </a:r>
            <a:br>
              <a:rPr lang="en-US" altLang="ko-KR" dirty="0"/>
            </a:br>
            <a:r>
              <a:rPr lang="en-US" altLang="ko-KR" dirty="0"/>
              <a:t>        = P(1,2) + P(3,4) + </a:t>
            </a:r>
            <a:r>
              <a:rPr lang="ko-KR" altLang="en-US" dirty="0" err="1"/>
              <a:t>각계산</a:t>
            </a:r>
            <a:br>
              <a:rPr lang="en-US" altLang="ko-KR" dirty="0"/>
            </a:br>
            <a:r>
              <a:rPr lang="en-US" altLang="ko-KR" dirty="0"/>
              <a:t>        = P(1,3) + P(4,4) + </a:t>
            </a:r>
            <a:r>
              <a:rPr lang="ko-KR" altLang="en-US" dirty="0" err="1"/>
              <a:t>각계산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D502C-B8C8-4F03-9BD8-C7459FA8C647}"/>
              </a:ext>
            </a:extLst>
          </p:cNvPr>
          <p:cNvSpPr txBox="1"/>
          <p:nvPr/>
        </p:nvSpPr>
        <p:spPr>
          <a:xfrm>
            <a:off x="759958" y="3556335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P(2,4) = P(2,2) + P(3,4) + </a:t>
            </a:r>
            <a:r>
              <a:rPr lang="ko-KR" altLang="en-US" dirty="0" err="1"/>
              <a:t>각계산</a:t>
            </a:r>
            <a:endParaRPr lang="en-US" altLang="ko-KR" dirty="0"/>
          </a:p>
          <a:p>
            <a:r>
              <a:rPr lang="en-US" altLang="ko-KR" dirty="0"/>
              <a:t>        = P(2,3) + P(4,4) + </a:t>
            </a:r>
            <a:r>
              <a:rPr lang="ko-KR" altLang="en-US" dirty="0" err="1"/>
              <a:t>각계산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E4B2AD-E5B6-4619-A175-ACF9BFBB038B}"/>
              </a:ext>
            </a:extLst>
          </p:cNvPr>
          <p:cNvSpPr txBox="1"/>
          <p:nvPr/>
        </p:nvSpPr>
        <p:spPr>
          <a:xfrm>
            <a:off x="846325" y="4718649"/>
            <a:ext cx="2170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P(1,2) = 5*4*6</a:t>
            </a:r>
          </a:p>
          <a:p>
            <a:r>
              <a:rPr lang="en-US" altLang="ko-KR" dirty="0"/>
              <a:t>P(2,3) = 4*6*2</a:t>
            </a:r>
          </a:p>
          <a:p>
            <a:r>
              <a:rPr lang="en-US" altLang="ko-KR" dirty="0"/>
              <a:t>P(3,4) = 6*2*7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1BE38E-BD44-4B1C-AFCA-92DC616E9ED1}"/>
              </a:ext>
            </a:extLst>
          </p:cNvPr>
          <p:cNvSpPr txBox="1"/>
          <p:nvPr/>
        </p:nvSpPr>
        <p:spPr>
          <a:xfrm>
            <a:off x="3017309" y="4851081"/>
            <a:ext cx="53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P(1,3) = P(1,1) + P(2,3) + 5*4*2 = 88</a:t>
            </a:r>
          </a:p>
          <a:p>
            <a:r>
              <a:rPr lang="en-US" altLang="ko-KR" dirty="0"/>
              <a:t>P(1,3) = P(1,2) + P(3,3) + 5*6*2 = 180</a:t>
            </a:r>
          </a:p>
        </p:txBody>
      </p:sp>
    </p:spTree>
    <p:extLst>
      <p:ext uri="{BB962C8B-B14F-4D97-AF65-F5344CB8AC3E}">
        <p14:creationId xmlns:p14="http://schemas.microsoft.com/office/powerpoint/2010/main" val="362380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42333-2C39-4369-8626-58EBB23E5E92}"/>
              </a:ext>
            </a:extLst>
          </p:cNvPr>
          <p:cNvSpPr txBox="1"/>
          <p:nvPr/>
        </p:nvSpPr>
        <p:spPr>
          <a:xfrm>
            <a:off x="1345377" y="405564"/>
            <a:ext cx="810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M[ </a:t>
            </a:r>
            <a:r>
              <a:rPr lang="en-US" altLang="ko-KR" dirty="0" err="1"/>
              <a:t>i</a:t>
            </a:r>
            <a:r>
              <a:rPr lang="en-US" altLang="ko-KR" dirty="0"/>
              <a:t> , j] =   0      if </a:t>
            </a:r>
            <a:r>
              <a:rPr lang="en-US" altLang="ko-KR" dirty="0" err="1"/>
              <a:t>i</a:t>
            </a:r>
            <a:r>
              <a:rPr lang="en-US" altLang="ko-KR" dirty="0"/>
              <a:t>=j</a:t>
            </a:r>
          </a:p>
          <a:p>
            <a:r>
              <a:rPr lang="en-US" altLang="ko-KR" dirty="0"/>
              <a:t>	  {</a:t>
            </a:r>
          </a:p>
          <a:p>
            <a:r>
              <a:rPr lang="en-US" altLang="ko-KR" dirty="0"/>
              <a:t>                min  {m [ </a:t>
            </a:r>
            <a:r>
              <a:rPr lang="en-US" altLang="ko-KR" dirty="0" err="1"/>
              <a:t>i</a:t>
            </a:r>
            <a:r>
              <a:rPr lang="en-US" altLang="ko-KR" dirty="0"/>
              <a:t> , k] + m[k+1,j] + p(i-1)p(k)p(j)  if </a:t>
            </a:r>
            <a:r>
              <a:rPr lang="en-US" altLang="ko-KR" dirty="0" err="1"/>
              <a:t>i</a:t>
            </a:r>
            <a:r>
              <a:rPr lang="en-US" altLang="ko-KR" dirty="0"/>
              <a:t> &lt; j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</a:t>
            </a:r>
            <a:r>
              <a:rPr lang="en-US" altLang="ko-KR" dirty="0"/>
              <a:t>&lt;=k&lt;j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3FA82-C36C-48C4-9D2E-445F0D39B450}"/>
              </a:ext>
            </a:extLst>
          </p:cNvPr>
          <p:cNvSpPr txBox="1"/>
          <p:nvPr/>
        </p:nvSpPr>
        <p:spPr>
          <a:xfrm>
            <a:off x="7413771" y="2251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https://www.acmicpc.net/source/14536641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20CFB-0BB8-4CC3-90F2-482E0C9C3394}"/>
              </a:ext>
            </a:extLst>
          </p:cNvPr>
          <p:cNvSpPr txBox="1"/>
          <p:nvPr/>
        </p:nvSpPr>
        <p:spPr>
          <a:xfrm>
            <a:off x="513826" y="2077757"/>
            <a:ext cx="994724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unsigned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MatrixMul</a:t>
            </a:r>
            <a:r>
              <a:rPr lang="ko-KR" altLang="en-US" sz="1000" dirty="0"/>
              <a:t>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num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* </a:t>
            </a:r>
            <a:r>
              <a:rPr lang="ko-KR" altLang="en-US" sz="1000" dirty="0" err="1"/>
              <a:t>arr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unsigned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Marr</a:t>
            </a:r>
            <a:r>
              <a:rPr lang="ko-KR" altLang="en-US" sz="1000" dirty="0"/>
              <a:t>[</a:t>
            </a:r>
            <a:r>
              <a:rPr lang="ko-KR" altLang="en-US" sz="1000" dirty="0" err="1"/>
              <a:t>num</a:t>
            </a:r>
            <a:r>
              <a:rPr lang="ko-KR" altLang="en-US" sz="1000" dirty="0"/>
              <a:t>][</a:t>
            </a:r>
            <a:r>
              <a:rPr lang="ko-KR" altLang="en-US" sz="1000" dirty="0" err="1"/>
              <a:t>num</a:t>
            </a:r>
            <a:r>
              <a:rPr lang="ko-KR" altLang="en-US" sz="1000" dirty="0"/>
              <a:t>];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unsigned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tmp</a:t>
            </a:r>
            <a:r>
              <a:rPr lang="ko-KR" altLang="en-US" sz="1000" dirty="0"/>
              <a:t>=-1;</a:t>
            </a:r>
          </a:p>
          <a:p>
            <a:r>
              <a:rPr lang="ko-KR" altLang="en-US" sz="1000" dirty="0"/>
              <a:t>	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</a:t>
            </a:r>
            <a:r>
              <a:rPr lang="ko-KR" altLang="en-US" sz="1000" dirty="0"/>
              <a:t>=0;l&lt;</a:t>
            </a:r>
            <a:r>
              <a:rPr lang="ko-KR" altLang="en-US" sz="1000" dirty="0" err="1"/>
              <a:t>num;l</a:t>
            </a:r>
            <a:r>
              <a:rPr lang="ko-KR" altLang="en-US" sz="1000" dirty="0"/>
              <a:t>++)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Marr</a:t>
            </a:r>
            <a:r>
              <a:rPr lang="ko-KR" altLang="en-US" sz="1000" dirty="0"/>
              <a:t>[</a:t>
            </a:r>
            <a:r>
              <a:rPr lang="ko-KR" altLang="en-US" sz="1000" dirty="0" err="1"/>
              <a:t>l</a:t>
            </a:r>
            <a:r>
              <a:rPr lang="ko-KR" altLang="en-US" sz="1000" dirty="0"/>
              <a:t>][</a:t>
            </a:r>
            <a:r>
              <a:rPr lang="ko-KR" altLang="en-US" sz="1000" dirty="0" err="1"/>
              <a:t>l</a:t>
            </a:r>
            <a:r>
              <a:rPr lang="ko-KR" altLang="en-US" sz="1000" dirty="0"/>
              <a:t>] = 0;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	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 =0;i&lt;num-1;i++)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j</a:t>
            </a:r>
            <a:r>
              <a:rPr lang="ko-KR" altLang="en-US" sz="1000" dirty="0"/>
              <a:t> =0;</a:t>
            </a:r>
          </a:p>
          <a:p>
            <a:r>
              <a:rPr lang="ko-KR" altLang="en-US" sz="1000" dirty="0"/>
              <a:t>		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</a:t>
            </a:r>
            <a:r>
              <a:rPr lang="ko-KR" altLang="en-US" sz="1000" dirty="0"/>
              <a:t>=i+1;m&lt;</a:t>
            </a:r>
            <a:r>
              <a:rPr lang="ko-KR" altLang="en-US" sz="1000" dirty="0" err="1"/>
              <a:t>num;m</a:t>
            </a:r>
            <a:r>
              <a:rPr lang="ko-KR" altLang="en-US" sz="1000" dirty="0"/>
              <a:t>++,</a:t>
            </a:r>
            <a:r>
              <a:rPr lang="ko-KR" altLang="en-US" sz="1000" dirty="0" err="1"/>
              <a:t>j</a:t>
            </a:r>
            <a:r>
              <a:rPr lang="ko-KR" altLang="en-US" sz="1000" dirty="0"/>
              <a:t>++)</a:t>
            </a:r>
          </a:p>
          <a:p>
            <a:r>
              <a:rPr lang="ko-KR" altLang="en-US" sz="1000" dirty="0"/>
              <a:t>		{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tmp</a:t>
            </a:r>
            <a:r>
              <a:rPr lang="ko-KR" altLang="en-US" sz="1000" dirty="0"/>
              <a:t> = -1;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k =</a:t>
            </a:r>
            <a:r>
              <a:rPr lang="ko-KR" altLang="en-US" sz="1000" dirty="0" err="1"/>
              <a:t>j;k</a:t>
            </a:r>
            <a:r>
              <a:rPr lang="ko-KR" altLang="en-US" sz="1000" dirty="0"/>
              <a:t>&lt;j+i+1;k++)</a:t>
            </a:r>
          </a:p>
          <a:p>
            <a:r>
              <a:rPr lang="ko-KR" altLang="en-US" sz="1000" dirty="0"/>
              <a:t>			{</a:t>
            </a:r>
          </a:p>
          <a:p>
            <a:r>
              <a:rPr lang="ko-KR" altLang="en-US" sz="1000" dirty="0"/>
              <a:t>				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tmp</a:t>
            </a:r>
            <a:r>
              <a:rPr lang="ko-KR" altLang="en-US" sz="1000" dirty="0"/>
              <a:t> == -1)</a:t>
            </a:r>
          </a:p>
          <a:p>
            <a:r>
              <a:rPr lang="ko-KR" altLang="en-US" sz="1000" dirty="0"/>
              <a:t>					</a:t>
            </a:r>
            <a:r>
              <a:rPr lang="ko-KR" altLang="en-US" sz="1000" dirty="0" err="1"/>
              <a:t>tmp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Marr</a:t>
            </a:r>
            <a:r>
              <a:rPr lang="ko-KR" altLang="en-US" sz="1000" dirty="0"/>
              <a:t>[</a:t>
            </a:r>
            <a:r>
              <a:rPr lang="ko-KR" altLang="en-US" sz="1000" dirty="0" err="1"/>
              <a:t>j</a:t>
            </a:r>
            <a:r>
              <a:rPr lang="ko-KR" altLang="en-US" sz="1000" dirty="0"/>
              <a:t>][k]+</a:t>
            </a:r>
            <a:r>
              <a:rPr lang="ko-KR" altLang="en-US" sz="1000" dirty="0" err="1"/>
              <a:t>Marr</a:t>
            </a:r>
            <a:r>
              <a:rPr lang="ko-KR" altLang="en-US" sz="1000" dirty="0"/>
              <a:t>[k+1][</a:t>
            </a:r>
            <a:r>
              <a:rPr lang="ko-KR" altLang="en-US" sz="1000" dirty="0" err="1"/>
              <a:t>m</a:t>
            </a:r>
            <a:r>
              <a:rPr lang="ko-KR" altLang="en-US" sz="1000" dirty="0"/>
              <a:t>]+</a:t>
            </a:r>
            <a:r>
              <a:rPr lang="ko-KR" altLang="en-US" sz="1000" dirty="0" err="1"/>
              <a:t>arr</a:t>
            </a:r>
            <a:r>
              <a:rPr lang="ko-KR" altLang="en-US" sz="1000" dirty="0"/>
              <a:t>[</a:t>
            </a:r>
            <a:r>
              <a:rPr lang="ko-KR" altLang="en-US" sz="1000" dirty="0" err="1"/>
              <a:t>j</a:t>
            </a:r>
            <a:r>
              <a:rPr lang="ko-KR" altLang="en-US" sz="1000" dirty="0"/>
              <a:t>]*</a:t>
            </a:r>
            <a:r>
              <a:rPr lang="ko-KR" altLang="en-US" sz="1000" dirty="0" err="1"/>
              <a:t>arr</a:t>
            </a:r>
            <a:r>
              <a:rPr lang="ko-KR" altLang="en-US" sz="1000" dirty="0"/>
              <a:t>[k+1]*</a:t>
            </a:r>
            <a:r>
              <a:rPr lang="ko-KR" altLang="en-US" sz="1000" dirty="0" err="1"/>
              <a:t>arr</a:t>
            </a:r>
            <a:r>
              <a:rPr lang="ko-KR" altLang="en-US" sz="1000" dirty="0"/>
              <a:t>[m+1];</a:t>
            </a:r>
          </a:p>
          <a:p>
            <a:r>
              <a:rPr lang="ko-KR" altLang="en-US" sz="1000" dirty="0"/>
              <a:t>				</a:t>
            </a:r>
            <a:r>
              <a:rPr lang="ko-KR" altLang="en-US" sz="1000" dirty="0" err="1"/>
              <a:t>else</a:t>
            </a:r>
            <a:endParaRPr lang="ko-KR" altLang="en-US" sz="1000" dirty="0"/>
          </a:p>
          <a:p>
            <a:r>
              <a:rPr lang="ko-KR" altLang="en-US" sz="1000" dirty="0"/>
              <a:t>					</a:t>
            </a:r>
            <a:r>
              <a:rPr lang="ko-KR" altLang="en-US" sz="1000" dirty="0" err="1"/>
              <a:t>tmp</a:t>
            </a:r>
            <a:r>
              <a:rPr lang="ko-KR" altLang="en-US" sz="1000" dirty="0"/>
              <a:t>= </a:t>
            </a:r>
            <a:r>
              <a:rPr lang="ko-KR" altLang="en-US" sz="1000" dirty="0" err="1"/>
              <a:t>min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tmp,Marr</a:t>
            </a:r>
            <a:r>
              <a:rPr lang="ko-KR" altLang="en-US" sz="1000" dirty="0"/>
              <a:t>[</a:t>
            </a:r>
            <a:r>
              <a:rPr lang="ko-KR" altLang="en-US" sz="1000" dirty="0" err="1"/>
              <a:t>j</a:t>
            </a:r>
            <a:r>
              <a:rPr lang="ko-KR" altLang="en-US" sz="1000" dirty="0"/>
              <a:t>][k]+</a:t>
            </a:r>
            <a:r>
              <a:rPr lang="ko-KR" altLang="en-US" sz="1000" dirty="0" err="1"/>
              <a:t>Marr</a:t>
            </a:r>
            <a:r>
              <a:rPr lang="ko-KR" altLang="en-US" sz="1000" dirty="0"/>
              <a:t>[k+1][</a:t>
            </a:r>
            <a:r>
              <a:rPr lang="ko-KR" altLang="en-US" sz="1000" dirty="0" err="1"/>
              <a:t>m</a:t>
            </a:r>
            <a:r>
              <a:rPr lang="ko-KR" altLang="en-US" sz="1000" dirty="0"/>
              <a:t>]+</a:t>
            </a:r>
            <a:r>
              <a:rPr lang="ko-KR" altLang="en-US" sz="1000" dirty="0" err="1"/>
              <a:t>arr</a:t>
            </a:r>
            <a:r>
              <a:rPr lang="ko-KR" altLang="en-US" sz="1000" dirty="0"/>
              <a:t>[</a:t>
            </a:r>
            <a:r>
              <a:rPr lang="ko-KR" altLang="en-US" sz="1000" dirty="0" err="1"/>
              <a:t>j</a:t>
            </a:r>
            <a:r>
              <a:rPr lang="ko-KR" altLang="en-US" sz="1000" dirty="0"/>
              <a:t>]*</a:t>
            </a:r>
            <a:r>
              <a:rPr lang="ko-KR" altLang="en-US" sz="1000" dirty="0" err="1"/>
              <a:t>arr</a:t>
            </a:r>
            <a:r>
              <a:rPr lang="ko-KR" altLang="en-US" sz="1000" dirty="0"/>
              <a:t>[k+1]*</a:t>
            </a:r>
            <a:r>
              <a:rPr lang="ko-KR" altLang="en-US" sz="1000" dirty="0" err="1"/>
              <a:t>arr</a:t>
            </a:r>
            <a:r>
              <a:rPr lang="ko-KR" altLang="en-US" sz="1000" dirty="0"/>
              <a:t>[m+1]);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	</a:t>
            </a:r>
            <a:r>
              <a:rPr lang="ko-KR" altLang="en-US" sz="1000" dirty="0" err="1"/>
              <a:t>Marr</a:t>
            </a:r>
            <a:r>
              <a:rPr lang="ko-KR" altLang="en-US" sz="1000" dirty="0"/>
              <a:t>[</a:t>
            </a:r>
            <a:r>
              <a:rPr lang="ko-KR" altLang="en-US" sz="1000" dirty="0" err="1"/>
              <a:t>j</a:t>
            </a:r>
            <a:r>
              <a:rPr lang="ko-KR" altLang="en-US" sz="1000" dirty="0"/>
              <a:t>][</a:t>
            </a:r>
            <a:r>
              <a:rPr lang="ko-KR" altLang="en-US" sz="1000" dirty="0" err="1"/>
              <a:t>m</a:t>
            </a:r>
            <a:r>
              <a:rPr lang="ko-KR" altLang="en-US" sz="1000" dirty="0"/>
              <a:t>] = </a:t>
            </a:r>
            <a:r>
              <a:rPr lang="ko-KR" altLang="en-US" sz="1000" dirty="0" err="1"/>
              <a:t>tmp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	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return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Marr</a:t>
            </a:r>
            <a:r>
              <a:rPr lang="ko-KR" altLang="en-US" sz="1000" dirty="0"/>
              <a:t>[0][num-1];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54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37D430-F3E7-4B92-B028-87C0B73778AF}"/>
              </a:ext>
            </a:extLst>
          </p:cNvPr>
          <p:cNvSpPr txBox="1"/>
          <p:nvPr/>
        </p:nvSpPr>
        <p:spPr>
          <a:xfrm>
            <a:off x="3792747" y="948905"/>
            <a:ext cx="4606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점화식을 세운다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저장방식을 생각한다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구현 </a:t>
            </a:r>
            <a:r>
              <a:rPr lang="en-US" altLang="ko-KR" dirty="0"/>
              <a:t>(top-down or bottom-up)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53485-F6FC-4B07-A202-8F1B2E67A034}"/>
              </a:ext>
            </a:extLst>
          </p:cNvPr>
          <p:cNvSpPr txBox="1"/>
          <p:nvPr/>
        </p:nvSpPr>
        <p:spPr>
          <a:xfrm>
            <a:off x="1259457" y="3243532"/>
            <a:ext cx="6193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추가로 공부 </a:t>
            </a:r>
            <a:r>
              <a:rPr lang="ko-KR" altLang="en-US" dirty="0" err="1"/>
              <a:t>해볼만</a:t>
            </a:r>
            <a:r>
              <a:rPr lang="ko-KR" altLang="en-US" dirty="0"/>
              <a:t> </a:t>
            </a:r>
            <a:r>
              <a:rPr lang="ko-KR" altLang="en-US" dirty="0" err="1"/>
              <a:t>할것들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LCS(</a:t>
            </a:r>
            <a:r>
              <a:rPr lang="en-US" altLang="ko-KR" dirty="0">
                <a:hlinkClick r:id="rId2"/>
              </a:rPr>
              <a:t>https://www.acmicpc.net/problem/9251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KnapSack</a:t>
            </a:r>
            <a:r>
              <a:rPr lang="ko-KR" altLang="en-US" dirty="0"/>
              <a:t>문제</a:t>
            </a:r>
            <a:r>
              <a:rPr lang="en-US" altLang="ko-KR" dirty="0"/>
              <a:t>(</a:t>
            </a:r>
            <a:r>
              <a:rPr lang="ko-KR" altLang="en-US" dirty="0"/>
              <a:t>배낭여행문제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https://www.acmicpc.net/problem/12865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DP</a:t>
            </a:r>
            <a:r>
              <a:rPr lang="ko-KR" altLang="en-US" dirty="0" err="1"/>
              <a:t>역추적</a:t>
            </a:r>
            <a:r>
              <a:rPr lang="en-US" altLang="ko-KR" dirty="0"/>
              <a:t>(</a:t>
            </a:r>
            <a:r>
              <a:rPr lang="ko-KR" altLang="en-US" dirty="0"/>
              <a:t>테크닉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https://www.acmicpc.net/problem/14002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6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19F05-B2D7-4582-A34E-58932523E6E4}"/>
              </a:ext>
            </a:extLst>
          </p:cNvPr>
          <p:cNvSpPr txBox="1"/>
          <p:nvPr/>
        </p:nvSpPr>
        <p:spPr>
          <a:xfrm>
            <a:off x="637563" y="341495"/>
            <a:ext cx="6459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Top-bottom </a:t>
            </a:r>
            <a:r>
              <a:rPr lang="ko-KR" altLang="en-US" sz="3200" dirty="0" err="1"/>
              <a:t>종만식</a:t>
            </a:r>
            <a:r>
              <a:rPr lang="ko-KR" altLang="en-US" sz="3200" dirty="0"/>
              <a:t> 비기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E05E1-DA9A-479A-B3D2-0B3DF54EEF1B}"/>
              </a:ext>
            </a:extLst>
          </p:cNvPr>
          <p:cNvSpPr txBox="1"/>
          <p:nvPr/>
        </p:nvSpPr>
        <p:spPr>
          <a:xfrm>
            <a:off x="855677" y="2474729"/>
            <a:ext cx="5478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기저 사례는 항상 제일 먼저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Cache</a:t>
            </a:r>
            <a:r>
              <a:rPr lang="ko-KR" altLang="en-US" dirty="0"/>
              <a:t>는 </a:t>
            </a:r>
            <a:r>
              <a:rPr lang="en-US" altLang="ko-KR" dirty="0"/>
              <a:t>-1</a:t>
            </a:r>
            <a:r>
              <a:rPr lang="ko-KR" altLang="en-US" dirty="0"/>
              <a:t>로 초기화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Ret</a:t>
            </a:r>
            <a:r>
              <a:rPr lang="ko-KR" altLang="en-US" dirty="0"/>
              <a:t>은 참조형 변수로 </a:t>
            </a:r>
            <a:r>
              <a:rPr lang="en-US" altLang="ko-KR" dirty="0"/>
              <a:t>-&gt; </a:t>
            </a:r>
            <a:r>
              <a:rPr lang="ko-KR" altLang="en-US" dirty="0"/>
              <a:t>다차원일때 인덱스 순서 </a:t>
            </a:r>
            <a:r>
              <a:rPr lang="ko-KR" altLang="en-US" dirty="0" err="1"/>
              <a:t>바꿔쓰는</a:t>
            </a:r>
            <a:r>
              <a:rPr lang="ko-KR" altLang="en-US" dirty="0"/>
              <a:t> 실수 </a:t>
            </a:r>
            <a:r>
              <a:rPr lang="ko-KR" altLang="en-US" dirty="0" err="1"/>
              <a:t>줄여줌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Memset</a:t>
            </a:r>
            <a:r>
              <a:rPr lang="en-US" altLang="ko-KR" dirty="0"/>
              <a:t> </a:t>
            </a:r>
            <a:r>
              <a:rPr lang="ko-KR" altLang="en-US" dirty="0"/>
              <a:t>은</a:t>
            </a:r>
            <a:r>
              <a:rPr lang="en-US" altLang="ko-KR" dirty="0"/>
              <a:t> 0, -1</a:t>
            </a:r>
            <a:r>
              <a:rPr lang="ko-KR" altLang="en-US" dirty="0"/>
              <a:t>로만 채운다는 사실 기억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5DA13C-AF70-46A7-BC2D-A5C4B70F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17" y="2066925"/>
            <a:ext cx="33242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3630E8-2D92-46CE-BC65-08486E1E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08" y="2892490"/>
            <a:ext cx="4696071" cy="2866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E6BEB1-6F58-4FAC-AE74-85DB88313634}"/>
              </a:ext>
            </a:extLst>
          </p:cNvPr>
          <p:cNvSpPr txBox="1"/>
          <p:nvPr/>
        </p:nvSpPr>
        <p:spPr>
          <a:xfrm>
            <a:off x="6505042" y="137358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https://www.acmicpc.net/problem/9184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DF7543-4B69-4274-A356-6A0C25F1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270" y="2892490"/>
            <a:ext cx="4696071" cy="3094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D95456-777B-47BB-AA28-D87A46AB70FF}"/>
              </a:ext>
            </a:extLst>
          </p:cNvPr>
          <p:cNvSpPr txBox="1"/>
          <p:nvPr/>
        </p:nvSpPr>
        <p:spPr>
          <a:xfrm>
            <a:off x="414480" y="1373589"/>
            <a:ext cx="6302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https://www.acmicpc.net/problem/7579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CD5BB-D7A2-4B8D-91CA-2EDBB02D9A79}"/>
              </a:ext>
            </a:extLst>
          </p:cNvPr>
          <p:cNvSpPr txBox="1"/>
          <p:nvPr/>
        </p:nvSpPr>
        <p:spPr>
          <a:xfrm>
            <a:off x="414480" y="686758"/>
            <a:ext cx="33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예시요</a:t>
            </a:r>
          </a:p>
        </p:txBody>
      </p:sp>
    </p:spTree>
    <p:extLst>
      <p:ext uri="{BB962C8B-B14F-4D97-AF65-F5344CB8AC3E}">
        <p14:creationId xmlns:p14="http://schemas.microsoft.com/office/powerpoint/2010/main" val="14538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852</Words>
  <Application>Microsoft Office PowerPoint</Application>
  <PresentationFormat>와이드스크린</PresentationFormat>
  <Paragraphs>135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Noto Sans KR</vt:lpstr>
      <vt:lpstr>맑은 고딕</vt:lpstr>
      <vt:lpstr>Arial</vt:lpstr>
      <vt:lpstr>Office 테마</vt:lpstr>
      <vt:lpstr>Dynamic Programming (동적 계획법)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(동적 계획법)</dc:title>
  <dc:creator>이윤수</dc:creator>
  <cp:lastModifiedBy>이윤수</cp:lastModifiedBy>
  <cp:revision>10</cp:revision>
  <dcterms:created xsi:type="dcterms:W3CDTF">2021-01-08T05:40:20Z</dcterms:created>
  <dcterms:modified xsi:type="dcterms:W3CDTF">2021-01-14T14:12:59Z</dcterms:modified>
</cp:coreProperties>
</file>