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72" r:id="rId4"/>
    <p:sldId id="273" r:id="rId5"/>
    <p:sldId id="258" r:id="rId6"/>
    <p:sldId id="267" r:id="rId7"/>
    <p:sldId id="274" r:id="rId8"/>
    <p:sldId id="271" r:id="rId9"/>
    <p:sldId id="270" r:id="rId10"/>
    <p:sldId id="269" r:id="rId11"/>
    <p:sldId id="262" r:id="rId12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libri Light" panose="020F0302020204030204" pitchFamily="34" charset="0"/>
      <p:regular r:id="rId19"/>
      <p:italic r:id="rId20"/>
    </p:embeddedFont>
    <p:embeddedFont>
      <p:font typeface="나눔고딕 ExtraBold" panose="020D0904000000000000" pitchFamily="50" charset="-127"/>
      <p:bold r:id="rId21"/>
    </p:embeddedFont>
    <p:embeddedFont>
      <p:font typeface="나눔바른고딕" panose="020B0603020101020101" pitchFamily="50" charset="-127"/>
      <p:regular r:id="rId22"/>
      <p:bold r:id="rId23"/>
    </p:embeddedFont>
    <p:embeddedFont>
      <p:font typeface="나눔스퀘어 ExtraBold" panose="020B0600000101010101" pitchFamily="50" charset="-127"/>
      <p:bold r:id="rId24"/>
    </p:embeddedFont>
    <p:embeddedFont>
      <p:font typeface="맑은 고딕" panose="020B0503020000020004" pitchFamily="50" charset="-127"/>
      <p:regular r:id="rId25"/>
      <p:bold r:id="rId26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28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A6A"/>
    <a:srgbClr val="11FF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4995"/>
    <p:restoredTop sz="94660"/>
  </p:normalViewPr>
  <p:slideViewPr>
    <p:cSldViewPr snapToGrid="0">
      <p:cViewPr varScale="1">
        <p:scale>
          <a:sx n="73" d="100"/>
          <a:sy n="73" d="100"/>
        </p:scale>
        <p:origin x="660" y="66"/>
      </p:cViewPr>
      <p:guideLst>
        <p:guide orient="horz" pos="2159"/>
        <p:guide pos="287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7269368D-9F6A-4AE3-A5E5-E4B0195D3AD8}" type="datetime1">
              <a:rPr lang="ko-KR" altLang="en-US"/>
              <a:pPr lvl="0">
                <a:defRPr lang="ko-KR" altLang="en-US"/>
              </a:pPr>
              <a:t>2021-03-16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 lang="ko-KR" altLang="en-US"/>
            </a:pPr>
            <a:r>
              <a:rPr lang="ko-KR" altLang="en-US"/>
              <a:t>마스터 텍스트 스타일을 편집합니다</a:t>
            </a:r>
          </a:p>
          <a:p>
            <a:pPr lvl="1">
              <a:defRPr lang="ko-KR" altLang="en-US"/>
            </a:pPr>
            <a:r>
              <a:rPr lang="ko-KR" altLang="en-US"/>
              <a:t>둘째 수준</a:t>
            </a:r>
          </a:p>
          <a:p>
            <a:pPr lvl="2">
              <a:defRPr lang="ko-KR" altLang="en-US"/>
            </a:pPr>
            <a:r>
              <a:rPr lang="ko-KR" altLang="en-US"/>
              <a:t>셋째 수준</a:t>
            </a:r>
          </a:p>
          <a:p>
            <a:pPr lvl="3">
              <a:defRPr lang="ko-KR" altLang="en-US"/>
            </a:pPr>
            <a:r>
              <a:rPr lang="ko-KR" altLang="en-US"/>
              <a:t>넷째 수준</a:t>
            </a:r>
          </a:p>
          <a:p>
            <a:pPr lvl="4">
              <a:defRPr lang="ko-KR" altLang="en-US"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 lang="ko-KR" altLang="en-US"/>
            </a:pPr>
            <a:fld id="{21A1C1E3-BAED-4452-AB9F-1FEE8B518447}" type="slidenum">
              <a:rPr lang="ko-KR" altLang="en-US"/>
              <a:pPr lvl="0">
                <a:defRPr lang="ko-KR" altLang="en-US"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671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2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64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275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5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82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71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1455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 lang="ko-KR" altLang="en-US"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 lang="ko-KR" altLang="en-US"/>
            </a:pPr>
            <a:fld id="{09FCE7DC-96D5-4EB1-842E-EA35C7641EA3}" type="slidenum">
              <a:rPr lang="ko-KR" altLang="en-US"/>
              <a:pPr lvl="0">
                <a:defRPr lang="ko-KR" altLang="en-US"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612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6877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55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83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211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952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54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0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076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466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9211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2472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4B933-3EF7-4CC7-AA26-D78F941C1A1E}" type="datetimeFigureOut">
              <a:rPr lang="ko-KR" altLang="en-US" smtClean="0"/>
              <a:t>2021-03-16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DD27A7-0E1A-432F-AD88-21407B7871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56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726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 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74899" y="2702441"/>
            <a:ext cx="6099191" cy="586885"/>
          </a:xfrm>
        </p:spPr>
        <p:txBody>
          <a:bodyPr>
            <a:noAutofit/>
          </a:bodyPr>
          <a:lstStyle/>
          <a:p>
            <a:pPr algn="r"/>
            <a:r>
              <a:rPr lang="en-US" altLang="ko-KR" sz="3200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PHM Technology Development   in IoT Device</a:t>
            </a:r>
            <a:endParaRPr lang="ko-KR" altLang="en-US" sz="3200" dirty="0">
              <a:ln>
                <a:solidFill>
                  <a:schemeClr val="bg1">
                    <a:alpha val="0"/>
                  </a:schemeClr>
                </a:solidFill>
              </a:ln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3" name="자유형 12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자유형 13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" name="직선 연결선 15"/>
          <p:cNvCxnSpPr/>
          <p:nvPr/>
        </p:nvCxnSpPr>
        <p:spPr>
          <a:xfrm>
            <a:off x="3357554" y="2143116"/>
            <a:ext cx="5000660" cy="1588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구부러진 연결선 23"/>
          <p:cNvCxnSpPr>
            <a:cxnSpLocks/>
          </p:cNvCxnSpPr>
          <p:nvPr/>
        </p:nvCxnSpPr>
        <p:spPr>
          <a:xfrm>
            <a:off x="1765300" y="2143116"/>
            <a:ext cx="6580214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부제목 2"/>
          <p:cNvSpPr txBox="1">
            <a:spLocks/>
          </p:cNvSpPr>
          <p:nvPr/>
        </p:nvSpPr>
        <p:spPr>
          <a:xfrm>
            <a:off x="5500694" y="4000504"/>
            <a:ext cx="2843210" cy="202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altLang="ko-KR" sz="110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-윤고딕330" panose="02030504000101010101" pitchFamily="18" charset="-127"/>
              <a:ea typeface="-윤고딕330" panose="02030504000101010101" pitchFamily="18" charset="-127"/>
            </a:endParaRPr>
          </a:p>
        </p:txBody>
      </p:sp>
      <p:sp>
        <p:nvSpPr>
          <p:cNvPr id="20" name="부제목 2"/>
          <p:cNvSpPr txBox="1">
            <a:spLocks/>
          </p:cNvSpPr>
          <p:nvPr/>
        </p:nvSpPr>
        <p:spPr>
          <a:xfrm>
            <a:off x="5545214" y="4016787"/>
            <a:ext cx="2843210" cy="101110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Eunsong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Sim</a:t>
            </a:r>
          </a:p>
          <a:p>
            <a:pPr algn="r"/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Jaesung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An</a:t>
            </a:r>
          </a:p>
          <a:p>
            <a:pPr algn="r"/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Jaehyun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Kwon</a:t>
            </a:r>
          </a:p>
          <a:p>
            <a:pPr algn="r"/>
            <a:r>
              <a:rPr lang="en-US" altLang="ko-KR" sz="1100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Taehoon</a:t>
            </a:r>
            <a:r>
              <a:rPr lang="en-US" altLang="ko-KR" sz="11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accent6">
                    <a:lumMod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Yu</a:t>
            </a:r>
          </a:p>
          <a:p>
            <a:pPr algn="r"/>
            <a:endParaRPr lang="ko-KR" altLang="en-US" sz="10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accent6">
                  <a:lumMod val="75000"/>
                </a:schemeClr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" name="구부러진 연결선 23">
            <a:extLst>
              <a:ext uri="{FF2B5EF4-FFF2-40B4-BE49-F238E27FC236}">
                <a16:creationId xmlns:a16="http://schemas.microsoft.com/office/drawing/2014/main" id="{57D6515F-615C-4015-91C3-6E255B22EA8B}"/>
              </a:ext>
            </a:extLst>
          </p:cNvPr>
          <p:cNvCxnSpPr>
            <a:cxnSpLocks/>
          </p:cNvCxnSpPr>
          <p:nvPr/>
        </p:nvCxnSpPr>
        <p:spPr>
          <a:xfrm>
            <a:off x="1765300" y="3493816"/>
            <a:ext cx="6580800" cy="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40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810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Schedule 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ED1DBE-5B53-4220-BB31-2063614837B0}"/>
              </a:ext>
            </a:extLst>
          </p:cNvPr>
          <p:cNvSpPr/>
          <p:nvPr/>
        </p:nvSpPr>
        <p:spPr>
          <a:xfrm>
            <a:off x="248891" y="1508256"/>
            <a:ext cx="8666328" cy="444537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137E64-406D-4AED-9D1B-CAEB45F47A60}"/>
              </a:ext>
            </a:extLst>
          </p:cNvPr>
          <p:cNvSpPr txBox="1"/>
          <p:nvPr/>
        </p:nvSpPr>
        <p:spPr>
          <a:xfrm>
            <a:off x="2648899" y="3213375"/>
            <a:ext cx="2417641" cy="1831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Factors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-Electric current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-Voltage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-Temperature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-Vibration</a:t>
            </a:r>
          </a:p>
          <a:p>
            <a:pPr>
              <a:spcBef>
                <a:spcPts val="600"/>
              </a:spcBef>
            </a:pPr>
            <a:r>
              <a:rPr lang="en-US" altLang="ko-KR" sz="14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-Noise</a:t>
            </a: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C92DA2D5-7CAF-4060-ACCB-0BDB529454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" y="2917740"/>
            <a:ext cx="1973141" cy="1973141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810A318C-119D-4411-B472-6AE98D24F2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9067" y="2838744"/>
            <a:ext cx="2118230" cy="1390428"/>
          </a:xfrm>
          <a:prstGeom prst="rect">
            <a:avLst/>
          </a:prstGeom>
        </p:spPr>
      </p:pic>
      <p:pic>
        <p:nvPicPr>
          <p:cNvPr id="43" name="그래픽 42" descr="조금 굽은 줄 화살표">
            <a:extLst>
              <a:ext uri="{FF2B5EF4-FFF2-40B4-BE49-F238E27FC236}">
                <a16:creationId xmlns:a16="http://schemas.microsoft.com/office/drawing/2014/main" id="{9EB11F98-DA11-4B9D-8007-F652BC49F0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flipV="1">
            <a:off x="4284619" y="3314773"/>
            <a:ext cx="914400" cy="914400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53C05AD5-1947-4D22-8D78-277AE8AC594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2876" y="4432018"/>
            <a:ext cx="1926215" cy="91772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8AA321A2-ED35-4E30-B304-E53A5ECA38F0}"/>
              </a:ext>
            </a:extLst>
          </p:cNvPr>
          <p:cNvSpPr txBox="1"/>
          <p:nvPr/>
        </p:nvSpPr>
        <p:spPr>
          <a:xfrm>
            <a:off x="728742" y="2162675"/>
            <a:ext cx="35952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Device &amp; Data Selection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02C9E5-6713-4205-86ED-563DA5E98603}"/>
              </a:ext>
            </a:extLst>
          </p:cNvPr>
          <p:cNvSpPr txBox="1"/>
          <p:nvPr/>
        </p:nvSpPr>
        <p:spPr>
          <a:xfrm>
            <a:off x="5140421" y="2164860"/>
            <a:ext cx="2958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Collection</a:t>
            </a:r>
            <a:endParaRPr lang="ko-KR" altLang="en-US" sz="1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A704E1-989E-40B2-94FA-DBA61165154F}"/>
              </a:ext>
            </a:extLst>
          </p:cNvPr>
          <p:cNvSpPr txBox="1"/>
          <p:nvPr/>
        </p:nvSpPr>
        <p:spPr>
          <a:xfrm>
            <a:off x="943899" y="4648317"/>
            <a:ext cx="11206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Motor</a:t>
            </a:r>
          </a:p>
        </p:txBody>
      </p:sp>
    </p:spTree>
    <p:extLst>
      <p:ext uri="{BB962C8B-B14F-4D97-AF65-F5344CB8AC3E}">
        <p14:creationId xmlns:p14="http://schemas.microsoft.com/office/powerpoint/2010/main" val="3268215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066502" y="2177681"/>
            <a:ext cx="5243522" cy="13858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Sandoll 너랑나랑 03 Bold" pitchFamily="34" charset="-127"/>
                <a:cs typeface="+mj-cs"/>
              </a:rPr>
              <a:t>Thank you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Sandoll 너랑나랑 03 Bold" pitchFamily="34" charset="-127"/>
              <a:cs typeface="+mj-cs"/>
            </a:endParaRPr>
          </a:p>
        </p:txBody>
      </p:sp>
      <p:cxnSp>
        <p:nvCxnSpPr>
          <p:cNvPr id="11" name="구부러진 연결선 23"/>
          <p:cNvCxnSpPr/>
          <p:nvPr/>
        </p:nvCxnSpPr>
        <p:spPr>
          <a:xfrm>
            <a:off x="3357554" y="214311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구부러진 연결선 23"/>
          <p:cNvCxnSpPr/>
          <p:nvPr/>
        </p:nvCxnSpPr>
        <p:spPr>
          <a:xfrm>
            <a:off x="3357554" y="3929066"/>
            <a:ext cx="5000660" cy="1588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1147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27384"/>
            <a:ext cx="9144000" cy="6858000"/>
          </a:xfrm>
          <a:prstGeom prst="rect">
            <a:avLst/>
          </a:prstGeom>
          <a:solidFill>
            <a:srgbClr val="EA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그룹 14"/>
          <p:cNvGrpSpPr/>
          <p:nvPr/>
        </p:nvGrpSpPr>
        <p:grpSpPr>
          <a:xfrm>
            <a:off x="815524" y="2541060"/>
            <a:ext cx="1757172" cy="2014596"/>
            <a:chOff x="1042665" y="2524798"/>
            <a:chExt cx="1757172" cy="2014596"/>
          </a:xfrm>
        </p:grpSpPr>
        <p:sp>
          <p:nvSpPr>
            <p:cNvPr id="9" name="타원 8"/>
            <p:cNvSpPr/>
            <p:nvPr/>
          </p:nvSpPr>
          <p:spPr>
            <a:xfrm>
              <a:off x="1042665" y="2770341"/>
              <a:ext cx="1757172" cy="1769053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5098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632207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9678" y="3467852"/>
              <a:ext cx="15887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What is PHM?</a:t>
              </a:r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4568761" y="2535865"/>
            <a:ext cx="1863101" cy="2024987"/>
            <a:chOff x="4794577" y="2514407"/>
            <a:chExt cx="1863101" cy="2024987"/>
          </a:xfrm>
        </p:grpSpPr>
        <p:sp>
          <p:nvSpPr>
            <p:cNvPr id="11" name="타원 10"/>
            <p:cNvSpPr/>
            <p:nvPr/>
          </p:nvSpPr>
          <p:spPr>
            <a:xfrm>
              <a:off x="4811255" y="2770341"/>
              <a:ext cx="1760649" cy="1769053"/>
            </a:xfrm>
            <a:prstGeom prst="ellipse">
              <a:avLst/>
            </a:prstGeom>
            <a:solidFill>
              <a:schemeClr val="accent6">
                <a:lumMod val="50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465751" y="2514407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3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794577" y="3462656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Effection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자유형 25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629709" y="2541060"/>
            <a:ext cx="1863101" cy="2014596"/>
            <a:chOff x="2856850" y="2524798"/>
            <a:chExt cx="1863101" cy="2014596"/>
          </a:xfrm>
        </p:grpSpPr>
        <p:sp>
          <p:nvSpPr>
            <p:cNvPr id="23" name="타원 22"/>
            <p:cNvSpPr/>
            <p:nvPr/>
          </p:nvSpPr>
          <p:spPr>
            <a:xfrm>
              <a:off x="2917545" y="2770341"/>
              <a:ext cx="1760649" cy="1769053"/>
            </a:xfrm>
            <a:prstGeom prst="ellipse">
              <a:avLst/>
            </a:prstGeom>
            <a:solidFill>
              <a:schemeClr val="accent6">
                <a:lumMod val="75000"/>
                <a:alpha val="4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596823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2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56850" y="3448166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Application field</a:t>
              </a: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6454428" y="2541060"/>
            <a:ext cx="1863101" cy="2014596"/>
            <a:chOff x="6680244" y="2524798"/>
            <a:chExt cx="1863101" cy="2014596"/>
          </a:xfrm>
        </p:grpSpPr>
        <p:sp>
          <p:nvSpPr>
            <p:cNvPr id="85" name="타원 84"/>
            <p:cNvSpPr/>
            <p:nvPr/>
          </p:nvSpPr>
          <p:spPr>
            <a:xfrm>
              <a:off x="6703869" y="2770341"/>
              <a:ext cx="1760649" cy="1769053"/>
            </a:xfrm>
            <a:prstGeom prst="ellipse">
              <a:avLst/>
            </a:prstGeom>
            <a:solidFill>
              <a:srgbClr val="1D2C12">
                <a:alpha val="41961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364411" y="2524798"/>
              <a:ext cx="5715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40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4</a:t>
              </a:r>
              <a:endParaRPr lang="ko-KR" altLang="en-US" sz="40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6680244" y="3467059"/>
              <a:ext cx="18631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Schedule</a:t>
              </a:r>
            </a:p>
          </p:txBody>
        </p:sp>
      </p:grpSp>
      <p:sp>
        <p:nvSpPr>
          <p:cNvPr id="29" name="제목 1">
            <a:extLst>
              <a:ext uri="{FF2B5EF4-FFF2-40B4-BE49-F238E27FC236}">
                <a16:creationId xmlns:a16="http://schemas.microsoft.com/office/drawing/2014/main" id="{3E81B047-8B5A-4280-9C52-62884230B5AC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 sz="4400" b="1" i="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나눔바른고딕"/>
                <a:ea typeface="나눔바른고딕"/>
                <a:cs typeface="+mj-cs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65859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 sz="4800" b="1" i="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나눔바른고딕"/>
                <a:ea typeface="나눔바른고딕"/>
                <a:cs typeface="+mj-cs"/>
              </a:rPr>
              <a:t>PHM</a:t>
            </a:r>
            <a:r>
              <a:rPr lang="en-US" altLang="ko-KR" sz="4400" b="1" i="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350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D5156"/>
                </a:solidFill>
                <a:uLnTx/>
                <a:uFillTx/>
                <a:latin typeface="Apple SD Gothic Neo"/>
                <a:ea typeface="나눔바른고딕"/>
                <a:cs typeface="+mj-cs"/>
              </a:rPr>
              <a:t>(</a:t>
            </a:r>
            <a:r>
              <a:rPr lang="en-US" altLang="ko-KR" sz="3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D5156"/>
                </a:solidFill>
                <a:latin typeface="Apple SD Gothic Neo"/>
                <a:ea typeface="나눔바른고딕"/>
                <a:cs typeface="+mj-cs"/>
              </a:rPr>
              <a:t>P</a:t>
            </a:r>
            <a:r>
              <a:rPr lang="en-US" altLang="ko-KR" sz="3500" b="0" i="0" dirty="0">
                <a:solidFill>
                  <a:srgbClr val="4D5156"/>
                </a:solidFill>
                <a:effectLst/>
                <a:latin typeface="Apple SD Gothic Neo"/>
              </a:rPr>
              <a:t>rognostics and Health Management)</a:t>
            </a:r>
            <a:endParaRPr lang="en-US" altLang="ko-KR" sz="4400" b="1" i="0" u="none" kern="1200" spc="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C6B449C-6149-46B6-B4FF-8E6F41E1D92A}"/>
              </a:ext>
            </a:extLst>
          </p:cNvPr>
          <p:cNvSpPr/>
          <p:nvPr/>
        </p:nvSpPr>
        <p:spPr>
          <a:xfrm>
            <a:off x="248891" y="1528549"/>
            <a:ext cx="8666328" cy="444537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640F282-BF51-4859-A21E-C43EE783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64" y="2428860"/>
            <a:ext cx="7875582" cy="27109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07EA35F-119D-4A20-A788-25E50947A439}"/>
              </a:ext>
            </a:extLst>
          </p:cNvPr>
          <p:cNvSpPr txBox="1"/>
          <p:nvPr/>
        </p:nvSpPr>
        <p:spPr>
          <a:xfrm>
            <a:off x="1155700" y="26924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1980s</a:t>
            </a:r>
            <a:endParaRPr lang="ko-KR" altLang="en-US" b="1" dirty="0">
              <a:latin typeface="+mn-ea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8C2052-B241-4D2C-9C4D-23D24520A62D}"/>
              </a:ext>
            </a:extLst>
          </p:cNvPr>
          <p:cNvSpPr txBox="1"/>
          <p:nvPr/>
        </p:nvSpPr>
        <p:spPr>
          <a:xfrm>
            <a:off x="3721100" y="26924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latin typeface="+mn-ea"/>
              </a:rPr>
              <a:t>1990s</a:t>
            </a:r>
            <a:endParaRPr lang="ko-KR" altLang="en-US" b="1" dirty="0">
              <a:latin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153D2-80A2-4472-AA62-6A7C01568B21}"/>
              </a:ext>
            </a:extLst>
          </p:cNvPr>
          <p:cNvSpPr txBox="1"/>
          <p:nvPr/>
        </p:nvSpPr>
        <p:spPr>
          <a:xfrm>
            <a:off x="6286500" y="2692400"/>
            <a:ext cx="1409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err="1">
                <a:latin typeface="+mn-ea"/>
              </a:rPr>
              <a:t>Nowdays</a:t>
            </a:r>
            <a:r>
              <a:rPr lang="en-US" altLang="ko-KR" b="1" dirty="0">
                <a:latin typeface="+mn-ea"/>
              </a:rPr>
              <a:t>~</a:t>
            </a:r>
            <a:endParaRPr lang="ko-KR" altLang="en-US" b="1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56C22C-DC2D-426B-8FCE-AAB9F33E7C18}"/>
              </a:ext>
            </a:extLst>
          </p:cNvPr>
          <p:cNvSpPr txBox="1"/>
          <p:nvPr/>
        </p:nvSpPr>
        <p:spPr>
          <a:xfrm>
            <a:off x="1155700" y="4114800"/>
            <a:ext cx="166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Corrective Maintenance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AAF95E-6FE2-498E-B9C6-67DAC3A06C1A}"/>
              </a:ext>
            </a:extLst>
          </p:cNvPr>
          <p:cNvSpPr txBox="1"/>
          <p:nvPr/>
        </p:nvSpPr>
        <p:spPr>
          <a:xfrm>
            <a:off x="3740150" y="4114800"/>
            <a:ext cx="166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Preventive Maintenance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3D649D-4291-4709-9B9C-4687D00F2F82}"/>
              </a:ext>
            </a:extLst>
          </p:cNvPr>
          <p:cNvSpPr/>
          <p:nvPr/>
        </p:nvSpPr>
        <p:spPr>
          <a:xfrm>
            <a:off x="6286500" y="4114799"/>
            <a:ext cx="1409700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F5D8EB-CC6F-441E-9B57-1B4BA75AA915}"/>
              </a:ext>
            </a:extLst>
          </p:cNvPr>
          <p:cNvSpPr txBox="1"/>
          <p:nvPr/>
        </p:nvSpPr>
        <p:spPr>
          <a:xfrm>
            <a:off x="6286500" y="4114799"/>
            <a:ext cx="1663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Predictive Maintenance</a:t>
            </a:r>
            <a:endParaRPr lang="ko-KR" altLang="en-US" sz="1600" b="1" dirty="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B3D8DB7-7B48-43F6-8DCD-0362008EB415}"/>
              </a:ext>
            </a:extLst>
          </p:cNvPr>
          <p:cNvSpPr txBox="1"/>
          <p:nvPr/>
        </p:nvSpPr>
        <p:spPr>
          <a:xfrm>
            <a:off x="6117298" y="4613552"/>
            <a:ext cx="1663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rgbClr val="FFC000"/>
                </a:solidFill>
              </a:rPr>
              <a:t>“PHM”</a:t>
            </a:r>
            <a:endParaRPr lang="ko-KR" altLang="en-US" sz="2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211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 fontScale="92500"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 sz="4800" b="1" i="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나눔바른고딕"/>
                <a:ea typeface="나눔바른고딕"/>
                <a:cs typeface="+mj-cs"/>
              </a:rPr>
              <a:t>PHM</a:t>
            </a:r>
            <a:r>
              <a:rPr lang="en-US" altLang="ko-KR" sz="4400" b="1" i="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나눔바른고딕"/>
                <a:ea typeface="나눔바른고딕"/>
                <a:cs typeface="+mj-cs"/>
              </a:rPr>
              <a:t> </a:t>
            </a:r>
            <a:r>
              <a:rPr lang="en-US" altLang="ko-KR" sz="350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D5156"/>
                </a:solidFill>
                <a:uLnTx/>
                <a:uFillTx/>
                <a:latin typeface="Apple SD Gothic Neo"/>
                <a:ea typeface="나눔바른고딕"/>
                <a:cs typeface="+mj-cs"/>
              </a:rPr>
              <a:t>(</a:t>
            </a:r>
            <a:r>
              <a:rPr lang="en-US" altLang="ko-KR" sz="350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rgbClr val="4D5156"/>
                </a:solidFill>
                <a:latin typeface="Apple SD Gothic Neo"/>
                <a:ea typeface="나눔바른고딕"/>
                <a:cs typeface="+mj-cs"/>
              </a:rPr>
              <a:t>P</a:t>
            </a:r>
            <a:r>
              <a:rPr lang="en-US" altLang="ko-KR" sz="3500" b="0" i="0" dirty="0">
                <a:solidFill>
                  <a:srgbClr val="4D5156"/>
                </a:solidFill>
                <a:effectLst/>
                <a:latin typeface="Apple SD Gothic Neo"/>
              </a:rPr>
              <a:t>rognostics and Health Management)</a:t>
            </a:r>
            <a:endParaRPr lang="en-US" altLang="ko-KR" sz="4400" b="1" i="0" u="none" kern="1200" spc="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C6B449C-6149-46B6-B4FF-8E6F41E1D92A}"/>
              </a:ext>
            </a:extLst>
          </p:cNvPr>
          <p:cNvSpPr/>
          <p:nvPr/>
        </p:nvSpPr>
        <p:spPr>
          <a:xfrm>
            <a:off x="248891" y="1528549"/>
            <a:ext cx="8666328" cy="444537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96865D5C-2F0B-4E7B-B7C4-B00E8B8D3C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35" y="1625121"/>
            <a:ext cx="7559659" cy="3726593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DE123E17-3510-4418-BFBD-C5BFB65585C7}"/>
              </a:ext>
            </a:extLst>
          </p:cNvPr>
          <p:cNvGrpSpPr/>
          <p:nvPr/>
        </p:nvGrpSpPr>
        <p:grpSpPr>
          <a:xfrm>
            <a:off x="830306" y="5243571"/>
            <a:ext cx="7744640" cy="646755"/>
            <a:chOff x="735415" y="5282804"/>
            <a:chExt cx="7744640" cy="646755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069B7376-FD0F-42A8-B768-B5DF9A4C5EE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415" y="5282804"/>
              <a:ext cx="7723970" cy="646755"/>
            </a:xfrm>
            <a:prstGeom prst="rect">
              <a:avLst/>
            </a:prstGeom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879CF08-B0B8-414C-BD3C-4FC06E65A2E5}"/>
                </a:ext>
              </a:extLst>
            </p:cNvPr>
            <p:cNvGrpSpPr/>
            <p:nvPr/>
          </p:nvGrpSpPr>
          <p:grpSpPr>
            <a:xfrm>
              <a:off x="984934" y="5411920"/>
              <a:ext cx="7495121" cy="373363"/>
              <a:chOff x="984934" y="5411920"/>
              <a:chExt cx="7495121" cy="373363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E49C199-FF5E-4FA3-AB65-100C9B3E6009}"/>
                  </a:ext>
                </a:extLst>
              </p:cNvPr>
              <p:cNvSpPr txBox="1"/>
              <p:nvPr/>
            </p:nvSpPr>
            <p:spPr>
              <a:xfrm>
                <a:off x="984934" y="5415951"/>
                <a:ext cx="31679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Immune System of Human</a:t>
                </a:r>
                <a:endParaRPr lang="ko-KR" altLang="en-US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D1B690-A333-4563-9E0C-A4920A5918B8}"/>
                  </a:ext>
                </a:extLst>
              </p:cNvPr>
              <p:cNvSpPr txBox="1"/>
              <p:nvPr/>
            </p:nvSpPr>
            <p:spPr>
              <a:xfrm>
                <a:off x="4866409" y="5411920"/>
                <a:ext cx="3613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Diagnosis</a:t>
                </a:r>
                <a:r>
                  <a:rPr lang="ko-KR" altLang="en-US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 </a:t>
                </a:r>
                <a:r>
                  <a:rPr lang="en-US" altLang="ko-KR" dirty="0">
                    <a:solidFill>
                      <a:schemeClr val="bg1"/>
                    </a:solidFill>
                    <a:latin typeface="나눔고딕 ExtraBold" panose="020D0904000000000000" pitchFamily="50" charset="-127"/>
                    <a:ea typeface="나눔고딕 ExtraBold" panose="020D0904000000000000" pitchFamily="50" charset="-127"/>
                  </a:rPr>
                  <a:t>of industrial facilities</a:t>
                </a:r>
                <a:endParaRPr lang="ko-KR" altLang="en-US" dirty="0">
                  <a:solidFill>
                    <a:schemeClr val="bg1"/>
                  </a:solidFill>
                  <a:latin typeface="나눔고딕 ExtraBold" panose="020D0904000000000000" pitchFamily="50" charset="-127"/>
                  <a:ea typeface="나눔고딕 ExtraBold" panose="020D0904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1316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제목 1">
            <a:extLst>
              <a:ext uri="{FF2B5EF4-FFF2-40B4-BE49-F238E27FC236}">
                <a16:creationId xmlns:a16="http://schemas.microsoft.com/office/drawing/2014/main" id="{A76EE8E7-4AF1-4E4D-B28B-588B7746A7E1}"/>
              </a:ext>
            </a:extLst>
          </p:cNvPr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 sz="4800" b="1" i="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나눔바른고딕"/>
                <a:ea typeface="나눔바른고딕"/>
                <a:cs typeface="+mj-cs"/>
              </a:rPr>
              <a:t>Steps of PHM</a:t>
            </a:r>
            <a:endParaRPr lang="en-US" altLang="ko-KR" sz="4400" b="1" i="0" u="none" kern="1200" spc="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BDE359DF-19BC-411D-B840-CBFC6E806C7E}"/>
              </a:ext>
            </a:extLst>
          </p:cNvPr>
          <p:cNvSpPr/>
          <p:nvPr/>
        </p:nvSpPr>
        <p:spPr>
          <a:xfrm>
            <a:off x="248891" y="1528549"/>
            <a:ext cx="8666328" cy="444537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9" name="그림 28">
            <a:extLst>
              <a:ext uri="{FF2B5EF4-FFF2-40B4-BE49-F238E27FC236}">
                <a16:creationId xmlns:a16="http://schemas.microsoft.com/office/drawing/2014/main" id="{289A6378-334F-4B48-A553-014850149E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958" y="1937981"/>
            <a:ext cx="8488083" cy="36341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E9C1C2-12A9-4C57-976A-B23559E00099}"/>
              </a:ext>
            </a:extLst>
          </p:cNvPr>
          <p:cNvSpPr txBox="1"/>
          <p:nvPr/>
        </p:nvSpPr>
        <p:spPr>
          <a:xfrm>
            <a:off x="6781800" y="5052452"/>
            <a:ext cx="2819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RUL(Remaining Useful Life)</a:t>
            </a:r>
            <a:endParaRPr lang="ko-KR" altLang="en-US" sz="1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 sz="4800" b="1" i="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나눔바른고딕"/>
                <a:ea typeface="나눔바른고딕"/>
                <a:cs typeface="+mj-cs"/>
              </a:rPr>
              <a:t>Application field</a:t>
            </a:r>
            <a:endParaRPr lang="en-US" altLang="ko-KR" sz="4400" b="1" i="0" u="none" kern="1200" spc="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C6B449C-6149-46B6-B4FF-8E6F41E1D92A}"/>
              </a:ext>
            </a:extLst>
          </p:cNvPr>
          <p:cNvSpPr/>
          <p:nvPr/>
        </p:nvSpPr>
        <p:spPr>
          <a:xfrm>
            <a:off x="238836" y="1528823"/>
            <a:ext cx="8666328" cy="444537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DEFA881-0310-45D4-AB2D-CBC15AD094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678" y="1860753"/>
            <a:ext cx="3291775" cy="37795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D8F6FAB-4394-4477-9520-BCC1331DDB7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1624" y="2549371"/>
            <a:ext cx="3803740" cy="24023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74496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 sz="4800" b="1" i="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나눔바른고딕"/>
                <a:ea typeface="나눔바른고딕"/>
                <a:cs typeface="+mj-cs"/>
              </a:rPr>
              <a:t>Application field</a:t>
            </a:r>
            <a:endParaRPr lang="en-US" altLang="ko-KR" sz="4400" b="1" i="0" u="none" kern="1200" spc="0" dirty="0">
              <a:ln w="9525"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uLnTx/>
              <a:uFillTx/>
              <a:latin typeface="나눔바른고딕"/>
              <a:ea typeface="나눔바른고딕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C6B449C-6149-46B6-B4FF-8E6F41E1D92A}"/>
              </a:ext>
            </a:extLst>
          </p:cNvPr>
          <p:cNvSpPr/>
          <p:nvPr/>
        </p:nvSpPr>
        <p:spPr>
          <a:xfrm>
            <a:off x="238836" y="1528823"/>
            <a:ext cx="8666328" cy="444537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F29641-531E-44D0-81C0-18D245D6EB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9681" y="1948139"/>
            <a:ext cx="1440000" cy="144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023C151-4675-4740-93E2-C96C461CE5B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31" y="3751508"/>
            <a:ext cx="1440001" cy="144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B038BC58-15E2-4209-968C-178C4CE11C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55" y="1948139"/>
            <a:ext cx="1440000" cy="144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1D8AB62-8366-4C83-8048-BD4DE6327C2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0" y="1951455"/>
            <a:ext cx="1440000" cy="144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1E0F5B6-70F5-44D0-9AA5-BCFE1BA00F7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9755" y="3751508"/>
            <a:ext cx="1440000" cy="1440000"/>
          </a:xfrm>
          <a:prstGeom prst="ellipse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71F8D7-E9AF-4AD2-A16E-A04AC4B6CE91}"/>
              </a:ext>
            </a:extLst>
          </p:cNvPr>
          <p:cNvSpPr txBox="1"/>
          <p:nvPr/>
        </p:nvSpPr>
        <p:spPr>
          <a:xfrm>
            <a:off x="821615" y="3499324"/>
            <a:ext cx="13981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5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Aviation</a:t>
            </a:r>
            <a:endParaRPr lang="ko-KR" altLang="en-US" sz="1600" dirty="0">
              <a:solidFill>
                <a:schemeClr val="accent5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ADC030D-F7EB-4A88-B72D-B7B8D7F753D7}"/>
              </a:ext>
            </a:extLst>
          </p:cNvPr>
          <p:cNvSpPr txBox="1"/>
          <p:nvPr/>
        </p:nvSpPr>
        <p:spPr>
          <a:xfrm>
            <a:off x="2128927" y="5315645"/>
            <a:ext cx="172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1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Semiconductor</a:t>
            </a:r>
            <a:endParaRPr lang="ko-KR" altLang="en-US" sz="1400" dirty="0">
              <a:solidFill>
                <a:schemeClr val="accent1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572FC08-19E4-4492-9AEA-FDE4D1475158}"/>
              </a:ext>
            </a:extLst>
          </p:cNvPr>
          <p:cNvSpPr txBox="1"/>
          <p:nvPr/>
        </p:nvSpPr>
        <p:spPr>
          <a:xfrm>
            <a:off x="3759019" y="3499324"/>
            <a:ext cx="172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7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Plant</a:t>
            </a:r>
            <a:endParaRPr lang="ko-KR" altLang="en-US" sz="1400" dirty="0">
              <a:solidFill>
                <a:schemeClr val="accent4">
                  <a:lumMod val="7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767615D-C8D2-44BE-B302-21390FA71839}"/>
              </a:ext>
            </a:extLst>
          </p:cNvPr>
          <p:cNvSpPr txBox="1"/>
          <p:nvPr/>
        </p:nvSpPr>
        <p:spPr>
          <a:xfrm>
            <a:off x="5154117" y="5313446"/>
            <a:ext cx="172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Car Engine</a:t>
            </a:r>
            <a:endParaRPr lang="ko-KR" altLang="en-US" sz="1400" dirty="0">
              <a:solidFill>
                <a:schemeClr val="bg1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BC9520-266C-4C6A-9A16-80A9095CFFB6}"/>
              </a:ext>
            </a:extLst>
          </p:cNvPr>
          <p:cNvSpPr txBox="1"/>
          <p:nvPr/>
        </p:nvSpPr>
        <p:spPr>
          <a:xfrm>
            <a:off x="6736732" y="3499324"/>
            <a:ext cx="172522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4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Heavy Industry</a:t>
            </a:r>
            <a:endParaRPr lang="ko-KR" altLang="en-US" sz="1400" dirty="0">
              <a:solidFill>
                <a:schemeClr val="accent4">
                  <a:lumMod val="50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613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3810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b="1" dirty="0" err="1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j-cs"/>
              </a:rPr>
              <a:t>Effection</a:t>
            </a:r>
            <a:endParaRPr kumimoji="0" lang="ko-KR" altLang="en-US" sz="4400" b="1" i="0" u="none" strike="noStrike" kern="1200" cap="none" spc="0" normalizeH="0" baseline="0" noProof="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LnTx/>
              <a:uFillTx/>
              <a:latin typeface="나눔바른고딕" panose="020B0603020101020101" pitchFamily="50" charset="-127"/>
              <a:ea typeface="나눔바른고딕" panose="020B0603020101020101" pitchFamily="50" charset="-127"/>
              <a:cs typeface="+mj-cs"/>
            </a:endParaRP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4ED1DBE-5B53-4220-BB31-2063614837B0}"/>
              </a:ext>
            </a:extLst>
          </p:cNvPr>
          <p:cNvSpPr/>
          <p:nvPr/>
        </p:nvSpPr>
        <p:spPr>
          <a:xfrm>
            <a:off x="248891" y="1508256"/>
            <a:ext cx="8666328" cy="444537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6203D1-D365-4476-A260-89E7E37EF361}"/>
              </a:ext>
            </a:extLst>
          </p:cNvPr>
          <p:cNvSpPr txBox="1"/>
          <p:nvPr/>
        </p:nvSpPr>
        <p:spPr>
          <a:xfrm>
            <a:off x="7180718" y="4640387"/>
            <a:ext cx="16190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Emission</a:t>
            </a:r>
            <a:endParaRPr lang="ko-KR" altLang="en-US" sz="2400" dirty="0">
              <a:solidFill>
                <a:srgbClr val="0070C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1F6005-8CAF-4FAA-898F-88CB91B25D76}"/>
              </a:ext>
            </a:extLst>
          </p:cNvPr>
          <p:cNvSpPr txBox="1"/>
          <p:nvPr/>
        </p:nvSpPr>
        <p:spPr>
          <a:xfrm>
            <a:off x="1824253" y="4645141"/>
            <a:ext cx="22331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B05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Performance</a:t>
            </a:r>
            <a:endParaRPr lang="ko-KR" altLang="en-US" dirty="0">
              <a:solidFill>
                <a:srgbClr val="00B05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C9C2C13-682D-4DBD-BCEB-A2C96F63A848}"/>
              </a:ext>
            </a:extLst>
          </p:cNvPr>
          <p:cNvSpPr txBox="1"/>
          <p:nvPr/>
        </p:nvSpPr>
        <p:spPr>
          <a:xfrm>
            <a:off x="158461" y="4640387"/>
            <a:ext cx="20714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accent6">
                    <a:lumMod val="60000"/>
                    <a:lumOff val="4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Reliability</a:t>
            </a:r>
            <a:endParaRPr lang="ko-KR" altLang="en-US" sz="1600" dirty="0">
              <a:solidFill>
                <a:schemeClr val="accent6">
                  <a:lumMod val="60000"/>
                  <a:lumOff val="4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7BD585-0A30-4F2A-B590-D15F8BF95B86}"/>
              </a:ext>
            </a:extLst>
          </p:cNvPr>
          <p:cNvSpPr txBox="1"/>
          <p:nvPr/>
        </p:nvSpPr>
        <p:spPr>
          <a:xfrm>
            <a:off x="5714301" y="4643496"/>
            <a:ext cx="1205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Safety</a:t>
            </a:r>
            <a:endParaRPr lang="ko-KR" altLang="en-US" sz="2400" dirty="0">
              <a:solidFill>
                <a:srgbClr val="00206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F34A8E5-721C-40CF-9528-E966E10E89E5}"/>
              </a:ext>
            </a:extLst>
          </p:cNvPr>
          <p:cNvSpPr txBox="1"/>
          <p:nvPr/>
        </p:nvSpPr>
        <p:spPr>
          <a:xfrm>
            <a:off x="4085694" y="4643496"/>
            <a:ext cx="972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7030A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Cost</a:t>
            </a:r>
            <a:endParaRPr lang="ko-KR" altLang="en-US" sz="2400" dirty="0">
              <a:solidFill>
                <a:srgbClr val="7030A0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037208E-780A-4CAC-BD8F-8F49D90FC1BC}"/>
              </a:ext>
            </a:extLst>
          </p:cNvPr>
          <p:cNvSpPr txBox="1"/>
          <p:nvPr/>
        </p:nvSpPr>
        <p:spPr>
          <a:xfrm>
            <a:off x="2179311" y="1859732"/>
            <a:ext cx="4805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Comprehensive Optimization</a:t>
            </a:r>
            <a:endParaRPr lang="ko-KR" altLang="en-US" sz="24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A7297D74-A9BB-4D9B-A259-414865C52C2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58" t="213" r="18438" b="-213"/>
          <a:stretch/>
        </p:blipFill>
        <p:spPr>
          <a:xfrm>
            <a:off x="1889026" y="2910437"/>
            <a:ext cx="5381898" cy="166784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3243398-5F5C-48E5-8CF2-FAE392FC885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3" r="82027" b="-213"/>
          <a:stretch/>
        </p:blipFill>
        <p:spPr>
          <a:xfrm>
            <a:off x="7227052" y="2885037"/>
            <a:ext cx="1526423" cy="166784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3DA47AB-B706-4825-ADFE-11932E42D2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640" t="213" r="499" b="-213"/>
          <a:stretch/>
        </p:blipFill>
        <p:spPr>
          <a:xfrm>
            <a:off x="466725" y="2885037"/>
            <a:ext cx="1516898" cy="166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598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-63500"/>
            <a:ext cx="9144000" cy="6858000"/>
          </a:xfrm>
          <a:prstGeom prst="rect">
            <a:avLst/>
          </a:prstGeom>
          <a:solidFill>
            <a:schemeClr val="bg1">
              <a:lumMod val="85000"/>
              <a:alpha val="6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/>
          </a:p>
        </p:txBody>
      </p:sp>
      <p:sp>
        <p:nvSpPr>
          <p:cNvPr id="5" name="자유형 4"/>
          <p:cNvSpPr/>
          <p:nvPr/>
        </p:nvSpPr>
        <p:spPr>
          <a:xfrm>
            <a:off x="-71470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sp>
        <p:nvSpPr>
          <p:cNvPr id="7" name="제목 1"/>
          <p:cNvSpPr txBox="1"/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l" defTabSz="90000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None/>
              <a:defRPr lang="ko-KR"/>
            </a:pPr>
            <a:r>
              <a:rPr lang="en-US" altLang="ko-KR" sz="4400" b="1" i="0" u="none" kern="1200" spc="0" dirty="0">
                <a:ln w="9525"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uLnTx/>
                <a:uFillTx/>
                <a:latin typeface="나눔바른고딕"/>
                <a:ea typeface="나눔바른고딕"/>
                <a:cs typeface="+mj-cs"/>
              </a:rPr>
              <a:t>Schedule</a:t>
            </a:r>
          </a:p>
        </p:txBody>
      </p:sp>
      <p:sp>
        <p:nvSpPr>
          <p:cNvPr id="22" name="자유형 21"/>
          <p:cNvSpPr/>
          <p:nvPr/>
        </p:nvSpPr>
        <p:spPr>
          <a:xfrm rot="10800000">
            <a:off x="5357818" y="6379029"/>
            <a:ext cx="5904412" cy="478971"/>
          </a:xfrm>
          <a:custGeom>
            <a:avLst/>
            <a:gdLst>
              <a:gd name="connsiteX0" fmla="*/ 0 w 5904412"/>
              <a:gd name="connsiteY0" fmla="*/ 0 h 478971"/>
              <a:gd name="connsiteX1" fmla="*/ 5320937 w 5904412"/>
              <a:gd name="connsiteY1" fmla="*/ 0 h 478971"/>
              <a:gd name="connsiteX2" fmla="*/ 5904412 w 5904412"/>
              <a:gd name="connsiteY2" fmla="*/ 478971 h 478971"/>
              <a:gd name="connsiteX3" fmla="*/ 8709 w 5904412"/>
              <a:gd name="connsiteY3" fmla="*/ 478971 h 478971"/>
              <a:gd name="connsiteX4" fmla="*/ 0 w 5904412"/>
              <a:gd name="connsiteY4" fmla="*/ 0 h 478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04412" h="478971">
                <a:moveTo>
                  <a:pt x="0" y="0"/>
                </a:moveTo>
                <a:lnTo>
                  <a:pt x="5320937" y="0"/>
                </a:lnTo>
                <a:lnTo>
                  <a:pt x="5904412" y="478971"/>
                </a:lnTo>
                <a:lnTo>
                  <a:pt x="8709" y="47897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 lang="ko-KR" altLang="en-US"/>
            </a:pPr>
            <a:endParaRPr lang="ko-KR" altLang="en-US">
              <a:latin typeface="나눔바른고딕"/>
              <a:ea typeface="나눔바른고딕"/>
            </a:endParaRPr>
          </a:p>
        </p:txBody>
      </p:sp>
      <p:cxnSp>
        <p:nvCxnSpPr>
          <p:cNvPr id="23" name="구부러진 연결선 23"/>
          <p:cNvCxnSpPr/>
          <p:nvPr/>
        </p:nvCxnSpPr>
        <p:spPr>
          <a:xfrm>
            <a:off x="428596" y="1285860"/>
            <a:ext cx="8286808" cy="2632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E6EAC8E-F6B7-4520-ADD1-5730F9499BA6}"/>
              </a:ext>
            </a:extLst>
          </p:cNvPr>
          <p:cNvSpPr/>
          <p:nvPr/>
        </p:nvSpPr>
        <p:spPr>
          <a:xfrm>
            <a:off x="248891" y="1502423"/>
            <a:ext cx="8666328" cy="4445370"/>
          </a:xfrm>
          <a:prstGeom prst="round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0ABA3C8-A732-47B6-B4F2-434B57E2BB31}"/>
              </a:ext>
            </a:extLst>
          </p:cNvPr>
          <p:cNvSpPr txBox="1"/>
          <p:nvPr/>
        </p:nvSpPr>
        <p:spPr>
          <a:xfrm>
            <a:off x="1283586" y="3838668"/>
            <a:ext cx="146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MAR</a:t>
            </a:r>
            <a:endParaRPr lang="ko-KR" altLang="en-US" sz="1600" dirty="0">
              <a:solidFill>
                <a:srgbClr val="92D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F47F8AD-52E5-4903-AE26-88558DD18CB1}"/>
              </a:ext>
            </a:extLst>
          </p:cNvPr>
          <p:cNvSpPr txBox="1"/>
          <p:nvPr/>
        </p:nvSpPr>
        <p:spPr>
          <a:xfrm>
            <a:off x="234802" y="2464625"/>
            <a:ext cx="3595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Application Device &amp; Data Selection</a:t>
            </a:r>
          </a:p>
          <a:p>
            <a:pPr algn="ctr"/>
            <a:r>
              <a:rPr lang="en-US" altLang="ko-KR" sz="1600" b="1" dirty="0">
                <a:solidFill>
                  <a:srgbClr val="92D05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Material purchase</a:t>
            </a:r>
            <a:endParaRPr lang="ko-KR" altLang="en-US" sz="1600" b="1" dirty="0">
              <a:solidFill>
                <a:srgbClr val="92D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  <a:p>
            <a:pPr algn="ctr"/>
            <a:endParaRPr lang="ko-KR" altLang="en-US" sz="1600" dirty="0">
              <a:solidFill>
                <a:srgbClr val="92D05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181566C8-A3F2-4E84-8F76-22835065116F}"/>
              </a:ext>
            </a:extLst>
          </p:cNvPr>
          <p:cNvSpPr/>
          <p:nvPr/>
        </p:nvSpPr>
        <p:spPr>
          <a:xfrm>
            <a:off x="1119313" y="3365500"/>
            <a:ext cx="1695635" cy="471396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7FB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79FD8812-CB8B-4F8E-A5F1-1568D78FFCBA}"/>
              </a:ext>
            </a:extLst>
          </p:cNvPr>
          <p:cNvSpPr/>
          <p:nvPr/>
        </p:nvSpPr>
        <p:spPr>
          <a:xfrm flipV="1">
            <a:off x="2928389" y="3549418"/>
            <a:ext cx="1695635" cy="455883"/>
          </a:xfrm>
          <a:custGeom>
            <a:avLst/>
            <a:gdLst>
              <a:gd name="connsiteX0" fmla="*/ 0 w 1695635"/>
              <a:gd name="connsiteY0" fmla="*/ 455883 h 455883"/>
              <a:gd name="connsiteX1" fmla="*/ 1695635 w 1695635"/>
              <a:gd name="connsiteY1" fmla="*/ 455883 h 455883"/>
              <a:gd name="connsiteX2" fmla="*/ 1695635 w 1695635"/>
              <a:gd name="connsiteY2" fmla="*/ 171797 h 455883"/>
              <a:gd name="connsiteX3" fmla="*/ 964158 w 1695635"/>
              <a:gd name="connsiteY3" fmla="*/ 171797 h 455883"/>
              <a:gd name="connsiteX4" fmla="*/ 852546 w 1695635"/>
              <a:gd name="connsiteY4" fmla="*/ 0 h 455883"/>
              <a:gd name="connsiteX5" fmla="*/ 740934 w 1695635"/>
              <a:gd name="connsiteY5" fmla="*/ 171797 h 455883"/>
              <a:gd name="connsiteX6" fmla="*/ 0 w 1695635"/>
              <a:gd name="connsiteY6" fmla="*/ 171797 h 4558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55883">
                <a:moveTo>
                  <a:pt x="0" y="455883"/>
                </a:moveTo>
                <a:lnTo>
                  <a:pt x="1695635" y="455883"/>
                </a:lnTo>
                <a:lnTo>
                  <a:pt x="1695635" y="171797"/>
                </a:lnTo>
                <a:lnTo>
                  <a:pt x="964158" y="171797"/>
                </a:lnTo>
                <a:lnTo>
                  <a:pt x="852546" y="0"/>
                </a:lnTo>
                <a:lnTo>
                  <a:pt x="740934" y="171797"/>
                </a:lnTo>
                <a:lnTo>
                  <a:pt x="0" y="171797"/>
                </a:lnTo>
                <a:close/>
              </a:path>
            </a:pathLst>
          </a:custGeom>
          <a:solidFill>
            <a:srgbClr val="3791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16F8AEE1-9053-4F3E-962C-2D1FB640F2DE}"/>
              </a:ext>
            </a:extLst>
          </p:cNvPr>
          <p:cNvSpPr/>
          <p:nvPr/>
        </p:nvSpPr>
        <p:spPr>
          <a:xfrm>
            <a:off x="4728001" y="3374356"/>
            <a:ext cx="1695635" cy="464704"/>
          </a:xfrm>
          <a:custGeom>
            <a:avLst/>
            <a:gdLst>
              <a:gd name="connsiteX0" fmla="*/ 843812 w 1695635"/>
              <a:gd name="connsiteY0" fmla="*/ 0 h 464704"/>
              <a:gd name="connsiteX1" fmla="*/ 961155 w 1695635"/>
              <a:gd name="connsiteY1" fmla="*/ 180618 h 464704"/>
              <a:gd name="connsiteX2" fmla="*/ 1695635 w 1695635"/>
              <a:gd name="connsiteY2" fmla="*/ 180618 h 464704"/>
              <a:gd name="connsiteX3" fmla="*/ 1695635 w 1695635"/>
              <a:gd name="connsiteY3" fmla="*/ 464704 h 464704"/>
              <a:gd name="connsiteX4" fmla="*/ 0 w 1695635"/>
              <a:gd name="connsiteY4" fmla="*/ 464704 h 464704"/>
              <a:gd name="connsiteX5" fmla="*/ 0 w 1695635"/>
              <a:gd name="connsiteY5" fmla="*/ 180618 h 464704"/>
              <a:gd name="connsiteX6" fmla="*/ 726470 w 1695635"/>
              <a:gd name="connsiteY6" fmla="*/ 180618 h 4647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5635" h="464704">
                <a:moveTo>
                  <a:pt x="843812" y="0"/>
                </a:moveTo>
                <a:lnTo>
                  <a:pt x="961155" y="180618"/>
                </a:lnTo>
                <a:lnTo>
                  <a:pt x="1695635" y="180618"/>
                </a:lnTo>
                <a:lnTo>
                  <a:pt x="1695635" y="464704"/>
                </a:lnTo>
                <a:lnTo>
                  <a:pt x="0" y="464704"/>
                </a:lnTo>
                <a:lnTo>
                  <a:pt x="0" y="180618"/>
                </a:lnTo>
                <a:lnTo>
                  <a:pt x="726470" y="180618"/>
                </a:lnTo>
                <a:close/>
              </a:path>
            </a:pathLst>
          </a:custGeom>
          <a:solidFill>
            <a:srgbClr val="4858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자유형: 도형 36">
            <a:extLst>
              <a:ext uri="{FF2B5EF4-FFF2-40B4-BE49-F238E27FC236}">
                <a16:creationId xmlns:a16="http://schemas.microsoft.com/office/drawing/2014/main" id="{FE0833DB-4895-463D-B5C7-2E10BDA33B12}"/>
              </a:ext>
            </a:extLst>
          </p:cNvPr>
          <p:cNvSpPr/>
          <p:nvPr/>
        </p:nvSpPr>
        <p:spPr>
          <a:xfrm flipH="1" flipV="1">
            <a:off x="6513853" y="3549615"/>
            <a:ext cx="1695635" cy="471396"/>
          </a:xfrm>
          <a:custGeom>
            <a:avLst/>
            <a:gdLst>
              <a:gd name="connsiteX0" fmla="*/ 914400 w 1695635"/>
              <a:gd name="connsiteY0" fmla="*/ 0 h 471396"/>
              <a:gd name="connsiteX1" fmla="*/ 1022689 w 1695635"/>
              <a:gd name="connsiteY1" fmla="*/ 187310 h 471396"/>
              <a:gd name="connsiteX2" fmla="*/ 1686757 w 1695635"/>
              <a:gd name="connsiteY2" fmla="*/ 187310 h 471396"/>
              <a:gd name="connsiteX3" fmla="*/ 1695635 w 1695635"/>
              <a:gd name="connsiteY3" fmla="*/ 189103 h 471396"/>
              <a:gd name="connsiteX4" fmla="*/ 1695635 w 1695635"/>
              <a:gd name="connsiteY4" fmla="*/ 469604 h 471396"/>
              <a:gd name="connsiteX5" fmla="*/ 1686757 w 1695635"/>
              <a:gd name="connsiteY5" fmla="*/ 471396 h 471396"/>
              <a:gd name="connsiteX6" fmla="*/ 142043 w 1695635"/>
              <a:gd name="connsiteY6" fmla="*/ 471396 h 471396"/>
              <a:gd name="connsiteX7" fmla="*/ 0 w 1695635"/>
              <a:gd name="connsiteY7" fmla="*/ 329353 h 471396"/>
              <a:gd name="connsiteX8" fmla="*/ 142043 w 1695635"/>
              <a:gd name="connsiteY8" fmla="*/ 187310 h 471396"/>
              <a:gd name="connsiteX9" fmla="*/ 806112 w 1695635"/>
              <a:gd name="connsiteY9" fmla="*/ 187310 h 471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695635" h="471396">
                <a:moveTo>
                  <a:pt x="914400" y="0"/>
                </a:moveTo>
                <a:lnTo>
                  <a:pt x="1022689" y="187310"/>
                </a:lnTo>
                <a:lnTo>
                  <a:pt x="1686757" y="187310"/>
                </a:lnTo>
                <a:lnTo>
                  <a:pt x="1695635" y="189103"/>
                </a:lnTo>
                <a:lnTo>
                  <a:pt x="1695635" y="469604"/>
                </a:lnTo>
                <a:lnTo>
                  <a:pt x="1686757" y="471396"/>
                </a:lnTo>
                <a:lnTo>
                  <a:pt x="142043" y="471396"/>
                </a:lnTo>
                <a:cubicBezTo>
                  <a:pt x="63595" y="471396"/>
                  <a:pt x="0" y="407801"/>
                  <a:pt x="0" y="329353"/>
                </a:cubicBezTo>
                <a:cubicBezTo>
                  <a:pt x="0" y="250905"/>
                  <a:pt x="63595" y="187310"/>
                  <a:pt x="142043" y="187310"/>
                </a:cubicBezTo>
                <a:lnTo>
                  <a:pt x="806112" y="187310"/>
                </a:lnTo>
                <a:close/>
              </a:path>
            </a:pathLst>
          </a:custGeom>
          <a:solidFill>
            <a:srgbClr val="A1A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23A851E-9DF7-4EB3-AB81-BE7585275A75}"/>
              </a:ext>
            </a:extLst>
          </p:cNvPr>
          <p:cNvSpPr txBox="1"/>
          <p:nvPr/>
        </p:nvSpPr>
        <p:spPr>
          <a:xfrm>
            <a:off x="3031156" y="3094759"/>
            <a:ext cx="146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APR</a:t>
            </a:r>
            <a:endParaRPr lang="ko-KR" altLang="en-US" sz="1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9E46721-3AD3-4BAD-8654-D17FA8AEFBD1}"/>
              </a:ext>
            </a:extLst>
          </p:cNvPr>
          <p:cNvSpPr txBox="1"/>
          <p:nvPr/>
        </p:nvSpPr>
        <p:spPr>
          <a:xfrm>
            <a:off x="4829138" y="3812738"/>
            <a:ext cx="146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rgbClr val="00206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MAY</a:t>
            </a:r>
            <a:endParaRPr lang="ko-KR" altLang="en-US" sz="1600" dirty="0">
              <a:solidFill>
                <a:srgbClr val="00206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E1FA569-D7C1-49AC-A152-ABDD16AB4042}"/>
              </a:ext>
            </a:extLst>
          </p:cNvPr>
          <p:cNvSpPr txBox="1"/>
          <p:nvPr/>
        </p:nvSpPr>
        <p:spPr>
          <a:xfrm>
            <a:off x="6562492" y="3094447"/>
            <a:ext cx="14699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JUN</a:t>
            </a:r>
            <a:endParaRPr lang="ko-KR" altLang="en-US" sz="1600" dirty="0">
              <a:solidFill>
                <a:schemeClr val="bg1">
                  <a:lumMod val="65000"/>
                </a:schemeClr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284E67C-50FE-40CD-8131-9FC1B2D2621A}"/>
              </a:ext>
            </a:extLst>
          </p:cNvPr>
          <p:cNvSpPr txBox="1"/>
          <p:nvPr/>
        </p:nvSpPr>
        <p:spPr>
          <a:xfrm>
            <a:off x="2297031" y="4378238"/>
            <a:ext cx="29583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0070C0"/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Collection</a:t>
            </a:r>
            <a:endParaRPr lang="ko-KR" altLang="en-US" sz="1600" dirty="0">
              <a:solidFill>
                <a:srgbClr val="0070C0"/>
              </a:solidFill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0BBF908-A3DE-4807-BDCE-1AD622E7BEC6}"/>
              </a:ext>
            </a:extLst>
          </p:cNvPr>
          <p:cNvSpPr txBox="1"/>
          <p:nvPr/>
        </p:nvSpPr>
        <p:spPr>
          <a:xfrm>
            <a:off x="4084943" y="2436423"/>
            <a:ext cx="295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Data Analysis</a:t>
            </a:r>
          </a:p>
          <a:p>
            <a:pPr algn="ctr"/>
            <a:r>
              <a:rPr lang="en-US" altLang="ko-KR" sz="1600" dirty="0">
                <a:solidFill>
                  <a:schemeClr val="accent5">
                    <a:lumMod val="50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GUI Development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8FBA4B1-1182-4C93-B0FE-D825BC96FDBD}"/>
              </a:ext>
            </a:extLst>
          </p:cNvPr>
          <p:cNvSpPr txBox="1"/>
          <p:nvPr/>
        </p:nvSpPr>
        <p:spPr>
          <a:xfrm>
            <a:off x="5843396" y="4406378"/>
            <a:ext cx="29583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Writing Report</a:t>
            </a:r>
          </a:p>
          <a:p>
            <a:pPr algn="ctr"/>
            <a:r>
              <a:rPr lang="en-US" altLang="ko-KR" sz="1600" dirty="0">
                <a:solidFill>
                  <a:schemeClr val="bg1">
                    <a:lumMod val="65000"/>
                  </a:schemeClr>
                </a:solidFill>
                <a:latin typeface="나눔고딕 ExtraBold" panose="020D0904000000000000" pitchFamily="50" charset="-127"/>
                <a:ea typeface="나눔고딕 ExtraBold" panose="020D0904000000000000" pitchFamily="50" charset="-127"/>
              </a:rPr>
              <a:t>Final announcement </a:t>
            </a:r>
          </a:p>
        </p:txBody>
      </p:sp>
    </p:spTree>
    <p:extLst>
      <p:ext uri="{BB962C8B-B14F-4D97-AF65-F5344CB8AC3E}">
        <p14:creationId xmlns:p14="http://schemas.microsoft.com/office/powerpoint/2010/main" val="1323300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000000000000000000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146</Words>
  <Application>Microsoft Office PowerPoint</Application>
  <PresentationFormat>화면 슬라이드 쇼(4:3)</PresentationFormat>
  <Paragraphs>75</Paragraphs>
  <Slides>11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2" baseType="lpstr">
      <vt:lpstr>나눔고딕 ExtraBold</vt:lpstr>
      <vt:lpstr>-윤고딕330</vt:lpstr>
      <vt:lpstr>Arial</vt:lpstr>
      <vt:lpstr>나눔스퀘어 ExtraBold</vt:lpstr>
      <vt:lpstr>Calibri</vt:lpstr>
      <vt:lpstr>맑은 고딕</vt:lpstr>
      <vt:lpstr>Apple SD Gothic Neo</vt:lpstr>
      <vt:lpstr>Arial Black</vt:lpstr>
      <vt:lpstr>Calibri Light</vt:lpstr>
      <vt:lpstr>나눔바른고딕</vt:lpstr>
      <vt:lpstr>Office 테마</vt:lpstr>
      <vt:lpstr>PHM Technology Development   in IoT Device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입력해주세요 @땅콩의 고소한 꿀팁 블로그</dc:title>
  <dc:creator>song</dc:creator>
  <cp:lastModifiedBy>유 태훈</cp:lastModifiedBy>
  <cp:revision>63</cp:revision>
  <dcterms:created xsi:type="dcterms:W3CDTF">2016-11-01T03:46:33Z</dcterms:created>
  <dcterms:modified xsi:type="dcterms:W3CDTF">2021-03-16T05:21:00Z</dcterms:modified>
</cp:coreProperties>
</file>