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73" r:id="rId2"/>
    <p:sldId id="295" r:id="rId3"/>
    <p:sldId id="274" r:id="rId4"/>
    <p:sldId id="310" r:id="rId5"/>
    <p:sldId id="293" r:id="rId6"/>
    <p:sldId id="294" r:id="rId7"/>
    <p:sldId id="311" r:id="rId8"/>
    <p:sldId id="277" r:id="rId9"/>
    <p:sldId id="292" r:id="rId10"/>
    <p:sldId id="312" r:id="rId11"/>
    <p:sldId id="278" r:id="rId12"/>
    <p:sldId id="288" r:id="rId13"/>
    <p:sldId id="279" r:id="rId14"/>
    <p:sldId id="290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1" r:id="rId23"/>
    <p:sldId id="300" r:id="rId24"/>
    <p:sldId id="287" r:id="rId25"/>
    <p:sldId id="316" r:id="rId26"/>
    <p:sldId id="297" r:id="rId27"/>
    <p:sldId id="298" r:id="rId28"/>
    <p:sldId id="299" r:id="rId29"/>
    <p:sldId id="301" r:id="rId30"/>
    <p:sldId id="302" r:id="rId31"/>
    <p:sldId id="314" r:id="rId32"/>
    <p:sldId id="289" r:id="rId33"/>
    <p:sldId id="304" r:id="rId34"/>
    <p:sldId id="315" r:id="rId35"/>
    <p:sldId id="275" r:id="rId36"/>
    <p:sldId id="27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43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DA70E-A249-48C4-AB9A-17F56938BD3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CD8ED-4BE0-49B2-975F-B5BE3F5F4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reserved word</a:t>
            </a:r>
            <a:r>
              <a:rPr lang="ko-KR" altLang="en-US" dirty="0"/>
              <a:t>에 해당</a:t>
            </a:r>
            <a:r>
              <a:rPr lang="en-US" altLang="ko-KR" dirty="0"/>
              <a:t>, type initialize</a:t>
            </a:r>
            <a:r>
              <a:rPr lang="ko-KR" altLang="en-US" dirty="0"/>
              <a:t>에서 생성됨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7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  <a:p>
            <a:r>
              <a:rPr lang="ko-KR" altLang="en-US" dirty="0" smtClean="0"/>
              <a:t>둘째줄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fld id="{F65041B1-F73B-4B76-8DA2-C45180D22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세째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7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Semantic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0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Check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8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If the variable and function are declared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Re-declaration of same variables at same scope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 Type Casting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Pointer Operation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Operation on Structure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Structure Pointer Declaration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Function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LValue</a:t>
            </a:r>
            <a:r>
              <a:rPr lang="en-US" altLang="ko-KR" dirty="0"/>
              <a:t> Checking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Operand Checking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Defining variables or function call which is not declared makes error</a:t>
            </a:r>
          </a:p>
          <a:p>
            <a:pPr lvl="1"/>
            <a:r>
              <a:rPr lang="en-US" altLang="ko-KR" dirty="0"/>
              <a:t>variable</a:t>
            </a:r>
          </a:p>
          <a:p>
            <a:pPr marL="914400" lvl="2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914400" lvl="2" indent="0">
              <a:buNone/>
            </a:pPr>
            <a:r>
              <a:rPr lang="en-US" altLang="ko-KR" dirty="0"/>
              <a:t>a = 0;	</a:t>
            </a:r>
            <a:r>
              <a:rPr lang="en-US" altLang="ko-KR" dirty="0" smtClean="0">
                <a:solidFill>
                  <a:srgbClr val="FF0000"/>
                </a:solidFill>
              </a:rPr>
              <a:t>/* 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en-US" altLang="ko-KR" dirty="0" smtClean="0">
                <a:solidFill>
                  <a:srgbClr val="FF0000"/>
                </a:solidFill>
              </a:rPr>
              <a:t>*/</a:t>
            </a:r>
          </a:p>
          <a:p>
            <a:pPr marL="914400" lvl="2" indent="0">
              <a:buNone/>
            </a:pP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function call</a:t>
            </a:r>
          </a:p>
          <a:p>
            <a:pPr marL="914400" lvl="2" indent="0">
              <a:buNone/>
            </a:pPr>
            <a:r>
              <a:rPr lang="en-US" altLang="ko-KR" dirty="0"/>
              <a:t>// void foo();</a:t>
            </a:r>
          </a:p>
          <a:p>
            <a:pPr marL="914400" lvl="2" indent="0">
              <a:buNone/>
            </a:pPr>
            <a:r>
              <a:rPr lang="en-US" altLang="ko-KR" dirty="0"/>
              <a:t>foo();	</a:t>
            </a:r>
            <a:r>
              <a:rPr lang="en-US" altLang="ko-KR" dirty="0" smtClean="0">
                <a:solidFill>
                  <a:srgbClr val="FF0000"/>
                </a:solidFill>
              </a:rPr>
              <a:t>/* </a:t>
            </a:r>
            <a:r>
              <a:rPr lang="en-US" altLang="ko-KR" dirty="0">
                <a:solidFill>
                  <a:srgbClr val="FF0000"/>
                </a:solidFill>
              </a:rPr>
              <a:t>error */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Undeclared Variables &amp;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ko-KR" b="0" dirty="0"/>
              <a:t>{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/>
              <a:t>a;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/>
              <a:t>a</a:t>
            </a:r>
            <a:r>
              <a:rPr lang="en-US" altLang="ko-KR" b="0" dirty="0" smtClean="0"/>
              <a:t>;     </a:t>
            </a:r>
            <a:r>
              <a:rPr lang="en-US" altLang="ko-KR" b="0" dirty="0" smtClean="0">
                <a:solidFill>
                  <a:srgbClr val="FF0000"/>
                </a:solidFill>
              </a:rPr>
              <a:t>/* </a:t>
            </a:r>
            <a:r>
              <a:rPr lang="en-US" altLang="ko-KR" b="0" dirty="0">
                <a:solidFill>
                  <a:srgbClr val="FF0000"/>
                </a:solidFill>
              </a:rPr>
              <a:t>error */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char </a:t>
            </a:r>
            <a:r>
              <a:rPr lang="en-US" altLang="ko-KR" b="0" dirty="0"/>
              <a:t>a;  </a:t>
            </a:r>
            <a:r>
              <a:rPr lang="en-US" altLang="ko-KR" b="0" dirty="0" smtClean="0">
                <a:solidFill>
                  <a:srgbClr val="FF0000"/>
                </a:solidFill>
              </a:rPr>
              <a:t>/* </a:t>
            </a:r>
            <a:r>
              <a:rPr lang="en-US" altLang="ko-KR" b="0" dirty="0">
                <a:solidFill>
                  <a:srgbClr val="FF0000"/>
                </a:solidFill>
              </a:rPr>
              <a:t>error */</a:t>
            </a:r>
          </a:p>
          <a:p>
            <a:pPr marL="0" indent="0">
              <a:buNone/>
            </a:pPr>
            <a:r>
              <a:rPr lang="en-US" altLang="ko-KR" b="0" dirty="0"/>
              <a:t>}</a:t>
            </a:r>
          </a:p>
          <a:p>
            <a:pPr marL="0" indent="0">
              <a:buNone/>
            </a:pPr>
            <a:r>
              <a:rPr lang="en-US" altLang="ko-KR" b="0" dirty="0"/>
              <a:t>{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/>
              <a:t>a;		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{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/>
              <a:t>a</a:t>
            </a:r>
            <a:r>
              <a:rPr lang="en-US" altLang="ko-KR" b="0" dirty="0" smtClean="0"/>
              <a:t>;  </a:t>
            </a:r>
            <a:r>
              <a:rPr lang="en-US" altLang="ko-KR" b="0" dirty="0" smtClean="0">
                <a:solidFill>
                  <a:srgbClr val="FF0000"/>
                </a:solidFill>
              </a:rPr>
              <a:t>/* </a:t>
            </a:r>
            <a:r>
              <a:rPr lang="en-US" altLang="ko-KR" b="0" dirty="0">
                <a:solidFill>
                  <a:srgbClr val="FF0000"/>
                </a:solidFill>
              </a:rPr>
              <a:t>OK */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}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}</a:t>
            </a:r>
            <a:endParaRPr lang="ko-KR" altLang="en-US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Redeclaration</a:t>
            </a:r>
            <a:r>
              <a:rPr lang="en-US" altLang="ko-KR" dirty="0"/>
              <a:t> of Same Variables at Same 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1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explicit type casting</a:t>
            </a:r>
          </a:p>
          <a:p>
            <a:pPr marL="457200" lvl="1" indent="0">
              <a:buNone/>
            </a:pPr>
            <a:r>
              <a:rPr lang="en-US" altLang="ko-KR" dirty="0"/>
              <a:t>ex) char a;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b;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b =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 a;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/* </a:t>
            </a:r>
            <a:r>
              <a:rPr lang="en-US" altLang="ko-KR" dirty="0">
                <a:solidFill>
                  <a:srgbClr val="FF0000"/>
                </a:solidFill>
              </a:rPr>
              <a:t>error */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 implicit type casting</a:t>
            </a:r>
          </a:p>
          <a:p>
            <a:endParaRPr lang="en-US" altLang="ko-KR" dirty="0"/>
          </a:p>
          <a:p>
            <a:r>
              <a:rPr lang="en-US" altLang="ko-KR" dirty="0"/>
              <a:t>0 </a:t>
            </a:r>
            <a:r>
              <a:rPr lang="en-US" altLang="ko-KR" dirty="0" smtClean="0"/>
              <a:t>cannot be used </a:t>
            </a:r>
            <a:r>
              <a:rPr lang="en-US" altLang="ko-KR" dirty="0"/>
              <a:t>as </a:t>
            </a:r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r>
              <a:rPr lang="en-US" altLang="ko-KR" dirty="0"/>
              <a:t>0 </a:t>
            </a:r>
            <a:r>
              <a:rPr lang="en-US" altLang="ko-KR" dirty="0" smtClean="0"/>
              <a:t>!= NULL</a:t>
            </a:r>
          </a:p>
          <a:p>
            <a:pPr marL="457200" lvl="1" indent="0"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) int* </a:t>
            </a:r>
            <a:r>
              <a:rPr lang="en-US" altLang="ko-KR" dirty="0" smtClean="0"/>
              <a:t>b;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c;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b </a:t>
            </a:r>
            <a:r>
              <a:rPr lang="en-US" altLang="ko-KR" dirty="0"/>
              <a:t>= </a:t>
            </a:r>
            <a:r>
              <a:rPr lang="en-US" altLang="ko-KR" dirty="0" smtClean="0"/>
              <a:t>NULL;  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smtClean="0">
                <a:solidFill>
                  <a:srgbClr val="FF0000"/>
                </a:solidFill>
              </a:rPr>
              <a:t>legal */</a:t>
            </a:r>
          </a:p>
          <a:p>
            <a:pPr marL="457200" lvl="1" indent="0">
              <a:buNone/>
            </a:pPr>
            <a:r>
              <a:rPr lang="en-US" altLang="ko-KR" dirty="0" smtClean="0"/>
              <a:t>      c </a:t>
            </a:r>
            <a:r>
              <a:rPr lang="en-US" altLang="ko-KR" dirty="0"/>
              <a:t>= </a:t>
            </a:r>
            <a:r>
              <a:rPr lang="en-US" altLang="ko-KR" dirty="0" smtClean="0"/>
              <a:t>b;  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smtClean="0">
                <a:solidFill>
                  <a:srgbClr val="FF0000"/>
                </a:solidFill>
              </a:rPr>
              <a:t>legal */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b </a:t>
            </a:r>
            <a:r>
              <a:rPr lang="en-US" altLang="ko-KR" dirty="0"/>
              <a:t>= 0;  </a:t>
            </a:r>
            <a:r>
              <a:rPr lang="en-US" altLang="ko-KR" dirty="0">
                <a:solidFill>
                  <a:srgbClr val="FF0000"/>
                </a:solidFill>
              </a:rPr>
              <a:t>/* error */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 Type Conversion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1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following operations are admitted</a:t>
            </a:r>
          </a:p>
          <a:p>
            <a:pPr lvl="1"/>
            <a:r>
              <a:rPr lang="en-US" altLang="ko-KR" dirty="0"/>
              <a:t>pointer operator</a:t>
            </a:r>
          </a:p>
          <a:p>
            <a:pPr marL="914400" lvl="2" indent="0">
              <a:buNone/>
            </a:pPr>
            <a:r>
              <a:rPr lang="en-US" altLang="ko-KR" dirty="0"/>
              <a:t>*, </a:t>
            </a:r>
            <a:r>
              <a:rPr lang="en-US" altLang="ko-KR" dirty="0" smtClean="0"/>
              <a:t>&amp;</a:t>
            </a:r>
          </a:p>
          <a:p>
            <a:pPr lvl="1"/>
            <a:r>
              <a:rPr lang="en-US" altLang="ko-KR" dirty="0" smtClean="0"/>
              <a:t>relation operator</a:t>
            </a:r>
          </a:p>
          <a:p>
            <a:pPr marL="914400" lvl="2" indent="0">
              <a:buNone/>
            </a:pPr>
            <a:r>
              <a:rPr lang="en-US" altLang="ko-KR" dirty="0" smtClean="0"/>
              <a:t>==, !=</a:t>
            </a:r>
          </a:p>
          <a:p>
            <a:pPr lvl="1"/>
            <a:r>
              <a:rPr lang="en-US" altLang="ko-KR" dirty="0" smtClean="0"/>
              <a:t>NULL (</a:t>
            </a:r>
            <a:r>
              <a:rPr lang="en-US" altLang="ko-KR" u="sng" dirty="0" smtClean="0"/>
              <a:t>new token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Operation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88809"/>
            <a:ext cx="635805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*a[2];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 c;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char *d;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Consolas" pitchFamily="49" charset="0"/>
                <a:cs typeface="Consolas" pitchFamily="49" charset="0"/>
              </a:rPr>
              <a:t>char 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0; 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 != </a:t>
            </a:r>
            <a:r>
              <a:rPr kumimoji="0"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= 0; 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!= </a:t>
            </a:r>
            <a:r>
              <a:rPr kumimoji="0" lang="en-US" altLang="ko-KR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kumimoji="0"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= 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NULL; 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legal */</a:t>
            </a:r>
            <a:endParaRPr kumimoji="0" lang="en-US" altLang="ko-K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 = 0; 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 = 0; 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 = 0; </a:t>
            </a:r>
            <a:r>
              <a:rPr kumimoji="0" lang="en-US" altLang="ko-K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</p:txBody>
      </p:sp>
    </p:spTree>
    <p:extLst>
      <p:ext uri="{BB962C8B-B14F-4D97-AF65-F5344CB8AC3E}">
        <p14:creationId xmlns:p14="http://schemas.microsoft.com/office/powerpoint/2010/main" val="42393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‘.’ must have structure type operand left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‘-&gt;’ must have pointer to structure type operand </a:t>
            </a:r>
            <a:r>
              <a:rPr lang="en-US" altLang="ko-KR" dirty="0" smtClean="0"/>
              <a:t>left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ID following ‘.’, ‘-&gt;’ must be defined in the structure </a:t>
            </a:r>
            <a:r>
              <a:rPr lang="en-US" altLang="ko-KR" dirty="0" smtClean="0"/>
              <a:t>type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Only pointer can be operator of unary ‘*’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 on Structures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3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Structure type must be defined before declaration of the structure type instance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Structure declaration is always regarded as a global declaration</a:t>
            </a:r>
          </a:p>
          <a:p>
            <a:endParaRPr lang="en-US" altLang="ko-KR" dirty="0"/>
          </a:p>
          <a:p>
            <a:r>
              <a:rPr lang="en-US" altLang="ko-KR" dirty="0"/>
              <a:t>Redefining structure type is illegal</a:t>
            </a:r>
          </a:p>
          <a:p>
            <a:pPr lvl="1"/>
            <a:r>
              <a:rPr lang="en-US" altLang="ko-KR" dirty="0"/>
              <a:t>scope is not applied to </a:t>
            </a:r>
            <a:r>
              <a:rPr lang="en-US" altLang="ko-KR" dirty="0" err="1"/>
              <a:t>struct</a:t>
            </a:r>
            <a:r>
              <a:rPr lang="en-US" altLang="ko-KR" dirty="0"/>
              <a:t> type</a:t>
            </a:r>
          </a:p>
          <a:p>
            <a:pPr lvl="1"/>
            <a:r>
              <a:rPr lang="en-US" altLang="ko-KR" dirty="0"/>
              <a:t>remember this is against C/C++ standard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Declaration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8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structure pointer type variable is declared, lookup structure 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Link </a:t>
            </a:r>
            <a:r>
              <a:rPr lang="en-US" altLang="ko-KR" dirty="0"/>
              <a:t>if the structure type is </a:t>
            </a:r>
            <a:r>
              <a:rPr lang="en-US" altLang="ko-KR" dirty="0" smtClean="0"/>
              <a:t>defined</a:t>
            </a:r>
          </a:p>
          <a:p>
            <a:endParaRPr lang="en-US" altLang="ko-KR" dirty="0"/>
          </a:p>
          <a:p>
            <a:r>
              <a:rPr lang="en-US" altLang="ko-KR" dirty="0"/>
              <a:t>Otherwise, generate incomplete type </a:t>
            </a:r>
            <a:r>
              <a:rPr lang="en-US" altLang="ko-KR" dirty="0" smtClean="0"/>
              <a:t>error</a:t>
            </a:r>
            <a:endParaRPr lang="en-US" altLang="ko-KR" dirty="0"/>
          </a:p>
          <a:p>
            <a:pPr lvl="1"/>
            <a:r>
              <a:rPr lang="en-US" altLang="ko-KR" dirty="0"/>
              <a:t>this is also against ANSI C/C++ standard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Pointer Declaration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</a:p>
          <a:p>
            <a:pPr marL="457200" lvl="1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temp {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  <a:r>
              <a:rPr lang="en-US" altLang="ko-KR" dirty="0" err="1"/>
              <a:t>int</a:t>
            </a:r>
            <a:r>
              <a:rPr lang="en-US" altLang="ko-KR" dirty="0"/>
              <a:t> y[20]; } w;</a:t>
            </a:r>
          </a:p>
          <a:p>
            <a:pPr marL="457200" lvl="1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temp *w1;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Pointer Declaration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8" y="3068960"/>
            <a:ext cx="85693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 err="1"/>
              <a:t>Yacc</a:t>
            </a:r>
            <a:r>
              <a:rPr lang="en-US" altLang="ko-KR" b="0" spc="50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pc="50" dirty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b="0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7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ko-KR" b="0" dirty="0" err="1"/>
              <a:t>struct</a:t>
            </a:r>
            <a:r>
              <a:rPr lang="en-US" altLang="ko-KR" b="0" dirty="0"/>
              <a:t> a {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 </a:t>
            </a:r>
            <a:r>
              <a:rPr lang="en-US" altLang="ko-KR" b="0" dirty="0"/>
              <a:t>b x;		</a:t>
            </a:r>
            <a:r>
              <a:rPr lang="en-US" altLang="ko-KR" b="0" dirty="0">
                <a:solidFill>
                  <a:srgbClr val="FF0000"/>
                </a:solidFill>
              </a:rPr>
              <a:t>/* incomplete type error */</a:t>
            </a:r>
          </a:p>
          <a:p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 </a:t>
            </a:r>
            <a:r>
              <a:rPr lang="en-US" altLang="ko-KR" b="0" dirty="0"/>
              <a:t>b* p;		</a:t>
            </a:r>
            <a:r>
              <a:rPr lang="en-US" altLang="ko-KR" b="0" dirty="0">
                <a:solidFill>
                  <a:srgbClr val="FF0000"/>
                </a:solidFill>
              </a:rPr>
              <a:t>/* incomplete type error </a:t>
            </a:r>
            <a:r>
              <a:rPr lang="en-US" altLang="ko-KR" b="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 b { } y;		</a:t>
            </a:r>
            <a:r>
              <a:rPr lang="en-US" altLang="ko-KR" b="0" dirty="0" smtClean="0">
                <a:solidFill>
                  <a:srgbClr val="FF0000"/>
                </a:solidFill>
              </a:rPr>
              <a:t>/* OK!! */</a:t>
            </a:r>
          </a:p>
          <a:p>
            <a:pPr marL="0" indent="0">
              <a:buNone/>
            </a:pPr>
            <a:r>
              <a:rPr lang="en-US" altLang="ko-KR" b="0" dirty="0" smtClean="0"/>
              <a:t>};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err="1"/>
              <a:t>struct</a:t>
            </a:r>
            <a:r>
              <a:rPr lang="en-US" altLang="ko-KR" b="0" dirty="0"/>
              <a:t> b {			</a:t>
            </a:r>
            <a:r>
              <a:rPr lang="en-US" altLang="ko-KR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b="0" dirty="0" smtClean="0"/>
              <a:t>};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() {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 </a:t>
            </a:r>
            <a:r>
              <a:rPr lang="en-US" altLang="ko-KR" b="0" dirty="0"/>
              <a:t>b { } x;		</a:t>
            </a:r>
            <a:r>
              <a:rPr lang="en-US" altLang="ko-KR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b="0" dirty="0"/>
              <a:t>}</a:t>
            </a:r>
            <a:endParaRPr lang="ko-KR" altLang="en-US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Declaration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4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return type with the previous function declaration</a:t>
            </a:r>
          </a:p>
          <a:p>
            <a:pPr lvl="1"/>
            <a:r>
              <a:rPr lang="en-US" altLang="ko-KR" dirty="0"/>
              <a:t>check strictly, not using implicit rules</a:t>
            </a:r>
          </a:p>
          <a:p>
            <a:endParaRPr lang="en-US" altLang="ko-KR" dirty="0"/>
          </a:p>
          <a:p>
            <a:r>
              <a:rPr lang="en-US" altLang="ko-KR" dirty="0"/>
              <a:t>Check actual arguments with formal arguments</a:t>
            </a:r>
          </a:p>
          <a:p>
            <a:pPr lvl="1"/>
            <a:r>
              <a:rPr lang="en-US" altLang="ko-KR" dirty="0"/>
              <a:t>check strictly, not using implicit rules</a:t>
            </a:r>
          </a:p>
          <a:p>
            <a:endParaRPr lang="en-US" altLang="ko-KR" dirty="0"/>
          </a:p>
          <a:p>
            <a:r>
              <a:rPr lang="en-US" altLang="ko-KR" dirty="0"/>
              <a:t>Check type of the expression following return type of the function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/>
          <a:stretch/>
        </p:blipFill>
        <p:spPr bwMode="auto">
          <a:xfrm>
            <a:off x="585664" y="1340768"/>
            <a:ext cx="7981604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Should have same </a:t>
            </a:r>
            <a:r>
              <a:rPr lang="en-US" altLang="ko-KR" dirty="0" smtClean="0"/>
              <a:t>type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LValue</a:t>
            </a:r>
            <a:r>
              <a:rPr lang="en-US" altLang="ko-KR" dirty="0"/>
              <a:t> (Assignment) Checking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2300" y="2276872"/>
            <a:ext cx="63373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*a[5];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c[10];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temp1 { </a:t>
            </a: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a; } *s1;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temp1 s2;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temp2 { </a:t>
            </a: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b; } *s3;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a = b;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**) !=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b = c;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ko-KR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*) 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array)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s3;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(*temp1 != *temp2)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s2;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&amp;s2;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</p:txBody>
      </p:sp>
    </p:spTree>
    <p:extLst>
      <p:ext uri="{BB962C8B-B14F-4D97-AF65-F5344CB8AC3E}">
        <p14:creationId xmlns:p14="http://schemas.microsoft.com/office/powerpoint/2010/main" val="18884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0" dirty="0" err="1"/>
              <a:t>int</a:t>
            </a:r>
            <a:r>
              <a:rPr lang="en-US" altLang="ko-KR" sz="2400" b="0" dirty="0"/>
              <a:t> a[10];</a:t>
            </a:r>
          </a:p>
          <a:p>
            <a:pPr marL="0" indent="0">
              <a:buNone/>
            </a:pPr>
            <a:r>
              <a:rPr lang="en-US" altLang="ko-KR" sz="2400" b="0" dirty="0" err="1"/>
              <a:t>int</a:t>
            </a:r>
            <a:r>
              <a:rPr lang="en-US" altLang="ko-KR" sz="2400" b="0" dirty="0"/>
              <a:t> *b;</a:t>
            </a:r>
          </a:p>
          <a:p>
            <a:pPr marL="0" indent="0">
              <a:buNone/>
            </a:pPr>
            <a:r>
              <a:rPr lang="en-US" altLang="ko-KR" sz="2400" b="0" dirty="0"/>
              <a:t>a = 0;			</a:t>
            </a:r>
            <a:r>
              <a:rPr lang="en-US" altLang="ko-KR" sz="2400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b="0" dirty="0"/>
              <a:t>a[0] = 0;		</a:t>
            </a:r>
            <a:r>
              <a:rPr lang="en-US" altLang="ko-KR" sz="2400" b="0" dirty="0">
                <a:solidFill>
                  <a:srgbClr val="FF0000"/>
                </a:solidFill>
              </a:rPr>
              <a:t>/* legal */</a:t>
            </a:r>
          </a:p>
          <a:p>
            <a:pPr marL="0" indent="0">
              <a:buNone/>
            </a:pPr>
            <a:r>
              <a:rPr lang="en-US" altLang="ko-KR" sz="2400" b="0" dirty="0"/>
              <a:t>b = a;			</a:t>
            </a:r>
            <a:r>
              <a:rPr lang="en-US" altLang="ko-KR" sz="2400" b="0" dirty="0">
                <a:solidFill>
                  <a:srgbClr val="FF0000"/>
                </a:solidFill>
              </a:rPr>
              <a:t>/* </a:t>
            </a:r>
            <a:r>
              <a:rPr lang="en-US" altLang="ko-KR" sz="2400" b="0" dirty="0" smtClean="0">
                <a:solidFill>
                  <a:srgbClr val="FF0000"/>
                </a:solidFill>
              </a:rPr>
              <a:t>error */</a:t>
            </a:r>
            <a:endParaRPr lang="en-US" altLang="ko-KR" sz="24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0" dirty="0"/>
              <a:t>b = &amp;a;		</a:t>
            </a:r>
            <a:r>
              <a:rPr lang="en-US" altLang="ko-KR" sz="2400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b="0" dirty="0"/>
              <a:t>b = &amp;</a:t>
            </a:r>
            <a:r>
              <a:rPr lang="en-US" altLang="ko-KR" sz="2400" b="0" dirty="0" smtClean="0"/>
              <a:t>a[10</a:t>
            </a:r>
            <a:r>
              <a:rPr lang="en-US" altLang="ko-KR" sz="2400" b="0" dirty="0"/>
              <a:t>];		</a:t>
            </a:r>
            <a:r>
              <a:rPr lang="en-US" altLang="ko-KR" sz="2400" b="0" dirty="0">
                <a:solidFill>
                  <a:srgbClr val="FF0000"/>
                </a:solidFill>
              </a:rPr>
              <a:t>/* legal */</a:t>
            </a:r>
          </a:p>
          <a:p>
            <a:pPr marL="0" indent="0">
              <a:buNone/>
            </a:pPr>
            <a:r>
              <a:rPr lang="en-US" altLang="ko-KR" sz="2400" b="0" dirty="0"/>
              <a:t>b = &amp;b;		</a:t>
            </a:r>
            <a:r>
              <a:rPr lang="en-US" altLang="ko-KR" sz="2400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b="0" dirty="0"/>
              <a:t>b = &amp;*(a+5);		</a:t>
            </a:r>
            <a:r>
              <a:rPr lang="en-US" altLang="ko-KR" sz="2400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b="0" dirty="0"/>
              <a:t>b = &amp;(b++);		</a:t>
            </a:r>
            <a:r>
              <a:rPr lang="en-US" altLang="ko-KR" sz="2400" b="0" dirty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b="0" dirty="0"/>
              <a:t>b = &amp;*(b++);		</a:t>
            </a:r>
            <a:r>
              <a:rPr lang="en-US" altLang="ko-KR" sz="2400" b="0" dirty="0">
                <a:solidFill>
                  <a:srgbClr val="FF0000"/>
                </a:solidFill>
              </a:rPr>
              <a:t>/* </a:t>
            </a:r>
            <a:r>
              <a:rPr lang="en-US" altLang="ko-KR" sz="2400" b="0" dirty="0" smtClean="0">
                <a:solidFill>
                  <a:srgbClr val="FF0000"/>
                </a:solidFill>
              </a:rPr>
              <a:t>error */</a:t>
            </a:r>
            <a:endParaRPr lang="ko-KR" altLang="en-US" sz="2400" b="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LValue</a:t>
            </a:r>
            <a:r>
              <a:rPr lang="en-US" altLang="ko-KR" dirty="0"/>
              <a:t> (Assignment) Checking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683568" y="1632744"/>
            <a:ext cx="7772400" cy="487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*a;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b[10];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dirty="0"/>
              <a:t>a = b;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LValue</a:t>
            </a:r>
            <a:r>
              <a:rPr lang="en-US" altLang="ko-KR" dirty="0"/>
              <a:t> (Assignment) Checking</a:t>
            </a:r>
            <a:endParaRPr lang="ko-KR" altLang="en-US" dirty="0"/>
          </a:p>
        </p:txBody>
      </p:sp>
      <p:grpSp>
        <p:nvGrpSpPr>
          <p:cNvPr id="12292" name="그룹 9"/>
          <p:cNvGrpSpPr>
            <a:grpSpLocks/>
          </p:cNvGrpSpPr>
          <p:nvPr/>
        </p:nvGrpSpPr>
        <p:grpSpPr bwMode="auto">
          <a:xfrm>
            <a:off x="900113" y="4586288"/>
            <a:ext cx="792162" cy="854075"/>
            <a:chOff x="899592" y="2996952"/>
            <a:chExt cx="792088" cy="853083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92" y="2996952"/>
              <a:ext cx="792088" cy="2885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899592" y="3285541"/>
              <a:ext cx="792088" cy="287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899592" y="3561446"/>
              <a:ext cx="792088" cy="2885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293" name="그룹 12"/>
          <p:cNvGrpSpPr>
            <a:grpSpLocks/>
          </p:cNvGrpSpPr>
          <p:nvPr/>
        </p:nvGrpSpPr>
        <p:grpSpPr bwMode="auto">
          <a:xfrm>
            <a:off x="1924050" y="4364038"/>
            <a:ext cx="576263" cy="431800"/>
            <a:chOff x="2051720" y="2996952"/>
            <a:chExt cx="576064" cy="432048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051720" y="2996952"/>
              <a:ext cx="576064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a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051720" y="3212976"/>
              <a:ext cx="576064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ID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15" name="직선 화살표 연결선 14"/>
          <p:cNvCxnSpPr>
            <a:stCxn id="7" idx="3"/>
            <a:endCxn id="11" idx="1"/>
          </p:cNvCxnSpPr>
          <p:nvPr/>
        </p:nvCxnSpPr>
        <p:spPr bwMode="auto">
          <a:xfrm flipV="1">
            <a:off x="1692275" y="4471988"/>
            <a:ext cx="231775" cy="258762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95" name="그룹 16"/>
          <p:cNvGrpSpPr>
            <a:grpSpLocks/>
          </p:cNvGrpSpPr>
          <p:nvPr/>
        </p:nvGrpSpPr>
        <p:grpSpPr bwMode="auto">
          <a:xfrm>
            <a:off x="2916238" y="4579938"/>
            <a:ext cx="792162" cy="852487"/>
            <a:chOff x="899592" y="2996952"/>
            <a:chExt cx="792088" cy="853083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VAR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296" name="그룹 20"/>
          <p:cNvGrpSpPr>
            <a:grpSpLocks/>
          </p:cNvGrpSpPr>
          <p:nvPr/>
        </p:nvGrpSpPr>
        <p:grpSpPr bwMode="auto">
          <a:xfrm>
            <a:off x="900113" y="3362325"/>
            <a:ext cx="792162" cy="852488"/>
            <a:chOff x="899592" y="2996952"/>
            <a:chExt cx="792088" cy="85308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297" name="그룹 24"/>
          <p:cNvGrpSpPr>
            <a:grpSpLocks/>
          </p:cNvGrpSpPr>
          <p:nvPr/>
        </p:nvGrpSpPr>
        <p:grpSpPr bwMode="auto">
          <a:xfrm>
            <a:off x="1881188" y="3100388"/>
            <a:ext cx="576262" cy="433387"/>
            <a:chOff x="2051720" y="2996952"/>
            <a:chExt cx="576064" cy="432048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2051720" y="2996952"/>
              <a:ext cx="576064" cy="21681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b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51720" y="3213767"/>
              <a:ext cx="576064" cy="21523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ID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28" name="직선 화살표 연결선 27"/>
          <p:cNvCxnSpPr>
            <a:stCxn id="22" idx="3"/>
            <a:endCxn id="26" idx="1"/>
          </p:cNvCxnSpPr>
          <p:nvPr/>
        </p:nvCxnSpPr>
        <p:spPr bwMode="auto">
          <a:xfrm flipV="1">
            <a:off x="1692275" y="3208338"/>
            <a:ext cx="188913" cy="29845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99" name="그룹 28"/>
          <p:cNvGrpSpPr>
            <a:grpSpLocks/>
          </p:cNvGrpSpPr>
          <p:nvPr/>
        </p:nvGrpSpPr>
        <p:grpSpPr bwMode="auto">
          <a:xfrm>
            <a:off x="2916238" y="3368675"/>
            <a:ext cx="792162" cy="852488"/>
            <a:chOff x="899592" y="2996952"/>
            <a:chExt cx="792088" cy="853083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CONST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4" name="직선 화살표 연결선 33"/>
          <p:cNvCxnSpPr>
            <a:stCxn id="24" idx="2"/>
            <a:endCxn id="7" idx="0"/>
          </p:cNvCxnSpPr>
          <p:nvPr/>
        </p:nvCxnSpPr>
        <p:spPr bwMode="auto">
          <a:xfrm>
            <a:off x="1295400" y="4214813"/>
            <a:ext cx="0" cy="371475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01" name="그룹 34"/>
          <p:cNvGrpSpPr>
            <a:grpSpLocks/>
          </p:cNvGrpSpPr>
          <p:nvPr/>
        </p:nvGrpSpPr>
        <p:grpSpPr bwMode="auto">
          <a:xfrm>
            <a:off x="4248150" y="3368675"/>
            <a:ext cx="792163" cy="852488"/>
            <a:chOff x="899592" y="2996952"/>
            <a:chExt cx="792088" cy="853083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array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200" dirty="0" err="1">
                  <a:solidFill>
                    <a:schemeClr val="tx1"/>
                  </a:solidFill>
                  <a:latin typeface="Arial" charset="0"/>
                </a:rPr>
                <a:t>elementvar</a:t>
              </a:r>
              <a:endParaRPr kumimoji="0" lang="ko-KR" altLang="en-US" sz="12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2" name="그룹 38"/>
          <p:cNvGrpSpPr>
            <a:grpSpLocks/>
          </p:cNvGrpSpPr>
          <p:nvPr/>
        </p:nvGrpSpPr>
        <p:grpSpPr bwMode="auto">
          <a:xfrm>
            <a:off x="4248150" y="4579938"/>
            <a:ext cx="792163" cy="852487"/>
            <a:chOff x="899592" y="2996952"/>
            <a:chExt cx="792088" cy="853083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pointer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 err="1">
                  <a:solidFill>
                    <a:schemeClr val="tx1"/>
                  </a:solidFill>
                  <a:latin typeface="Arial" charset="0"/>
                </a:rPr>
                <a:t>ptrto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3" name="그룹 42"/>
          <p:cNvGrpSpPr>
            <a:grpSpLocks/>
          </p:cNvGrpSpPr>
          <p:nvPr/>
        </p:nvGrpSpPr>
        <p:grpSpPr bwMode="auto">
          <a:xfrm>
            <a:off x="5651500" y="3368675"/>
            <a:ext cx="792163" cy="852488"/>
            <a:chOff x="899592" y="2996952"/>
            <a:chExt cx="792088" cy="85308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VAR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4" name="그룹 46"/>
          <p:cNvGrpSpPr>
            <a:grpSpLocks/>
          </p:cNvGrpSpPr>
          <p:nvPr/>
        </p:nvGrpSpPr>
        <p:grpSpPr bwMode="auto">
          <a:xfrm>
            <a:off x="5651500" y="4579938"/>
            <a:ext cx="792163" cy="852487"/>
            <a:chOff x="899592" y="2996952"/>
            <a:chExt cx="792088" cy="853083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VAR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5" name="그룹 50"/>
          <p:cNvGrpSpPr>
            <a:grpSpLocks/>
          </p:cNvGrpSpPr>
          <p:nvPr/>
        </p:nvGrpSpPr>
        <p:grpSpPr bwMode="auto">
          <a:xfrm>
            <a:off x="7308850" y="4579938"/>
            <a:ext cx="792163" cy="852487"/>
            <a:chOff x="899592" y="2996952"/>
            <a:chExt cx="792088" cy="853083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 err="1">
                  <a:solidFill>
                    <a:schemeClr val="tx1"/>
                  </a:solidFill>
                  <a:latin typeface="Arial" charset="0"/>
                </a:rPr>
                <a:t>int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12306" name="직선 화살표 연결선 55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1692275" y="3794125"/>
            <a:ext cx="1223963" cy="6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7" name="직선 화살표 연결선 57"/>
          <p:cNvCxnSpPr>
            <a:cxnSpLocks noChangeShapeType="1"/>
            <a:stCxn id="31" idx="3"/>
            <a:endCxn id="37" idx="1"/>
          </p:cNvCxnSpPr>
          <p:nvPr/>
        </p:nvCxnSpPr>
        <p:spPr bwMode="auto">
          <a:xfrm>
            <a:off x="3708400" y="3800475"/>
            <a:ext cx="539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8" name="직선 화살표 연결선 60"/>
          <p:cNvCxnSpPr>
            <a:cxnSpLocks noChangeShapeType="1"/>
            <a:stCxn id="38" idx="3"/>
            <a:endCxn id="45" idx="1"/>
          </p:cNvCxnSpPr>
          <p:nvPr/>
        </p:nvCxnSpPr>
        <p:spPr bwMode="auto">
          <a:xfrm flipV="1">
            <a:off x="5040313" y="3800475"/>
            <a:ext cx="611187" cy="276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9" name="직선 화살표 연결선 62"/>
          <p:cNvCxnSpPr>
            <a:cxnSpLocks noChangeShapeType="1"/>
            <a:stCxn id="45" idx="3"/>
            <a:endCxn id="52" idx="1"/>
          </p:cNvCxnSpPr>
          <p:nvPr/>
        </p:nvCxnSpPr>
        <p:spPr bwMode="auto">
          <a:xfrm>
            <a:off x="6443663" y="3800475"/>
            <a:ext cx="865187" cy="923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0" name="직선 화살표 연결선 69"/>
          <p:cNvCxnSpPr>
            <a:cxnSpLocks noChangeShapeType="1"/>
            <a:stCxn id="8" idx="3"/>
            <a:endCxn id="19" idx="1"/>
          </p:cNvCxnSpPr>
          <p:nvPr/>
        </p:nvCxnSpPr>
        <p:spPr bwMode="auto">
          <a:xfrm flipV="1">
            <a:off x="1692275" y="5011738"/>
            <a:ext cx="1223963" cy="6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1" name="직선 화살표 연결선 71"/>
          <p:cNvCxnSpPr>
            <a:cxnSpLocks noChangeShapeType="1"/>
            <a:stCxn id="19" idx="3"/>
            <a:endCxn id="41" idx="1"/>
          </p:cNvCxnSpPr>
          <p:nvPr/>
        </p:nvCxnSpPr>
        <p:spPr bwMode="auto">
          <a:xfrm>
            <a:off x="3708400" y="5011738"/>
            <a:ext cx="539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2" name="직선 화살표 연결선 73"/>
          <p:cNvCxnSpPr>
            <a:cxnSpLocks noChangeShapeType="1"/>
            <a:stCxn id="42" idx="3"/>
            <a:endCxn id="49" idx="1"/>
          </p:cNvCxnSpPr>
          <p:nvPr/>
        </p:nvCxnSpPr>
        <p:spPr bwMode="auto">
          <a:xfrm flipV="1">
            <a:off x="5040313" y="5011738"/>
            <a:ext cx="611187" cy="276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3" name="직선 화살표 연결선 75"/>
          <p:cNvCxnSpPr>
            <a:cxnSpLocks noChangeShapeType="1"/>
            <a:stCxn id="49" idx="3"/>
            <a:endCxn id="53" idx="1"/>
          </p:cNvCxnSpPr>
          <p:nvPr/>
        </p:nvCxnSpPr>
        <p:spPr bwMode="auto">
          <a:xfrm>
            <a:off x="6443663" y="5011738"/>
            <a:ext cx="8651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695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for integer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Unary 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275" y="2636838"/>
            <a:ext cx="5472113" cy="267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char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a = 10;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b = 'a';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a = -a;  </a:t>
            </a:r>
            <a:r>
              <a:rPr kumimoji="0" lang="en-US" altLang="ko-KR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b = -b;  </a:t>
            </a:r>
            <a:r>
              <a:rPr kumimoji="0" lang="en-US" altLang="ko-KR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  <a:endParaRPr kumimoji="0" lang="ko-KR" altLang="en-US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char,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INCOP, DECOP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2275" y="2205038"/>
            <a:ext cx="547211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* c; 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d[10];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 { </a:t>
            </a: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a;} e;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a++;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--a;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b++;</a:t>
            </a:r>
          </a:p>
          <a:p>
            <a:pPr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--d;    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++e;    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</p:txBody>
      </p:sp>
    </p:spTree>
    <p:extLst>
      <p:ext uri="{BB962C8B-B14F-4D97-AF65-F5344CB8AC3E}">
        <p14:creationId xmlns:p14="http://schemas.microsoft.com/office/powerpoint/2010/main" val="2370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Legal operand</a:t>
                </a:r>
              </a:p>
              <a:p>
                <a:pPr lvl="1"/>
                <a:r>
                  <a:rPr lang="en-US" altLang="ko-KR" dirty="0" err="1"/>
                  <a:t>int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Error operand</a:t>
                </a:r>
              </a:p>
              <a:p>
                <a:pPr lvl="1"/>
                <a:r>
                  <a:rPr lang="en-US" altLang="ko-KR" dirty="0"/>
                  <a:t>Array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dirty="0"/>
                  <a:t> int</a:t>
                </a:r>
              </a:p>
              <a:p>
                <a:pPr lvl="1"/>
                <a:r>
                  <a:rPr lang="en-US" altLang="ko-KR" dirty="0" err="1"/>
                  <a:t>int</a:t>
                </a:r>
                <a:r>
                  <a:rPr lang="en-US" altLang="ko-KR" dirty="0"/>
                  <a:t> + </a:t>
                </a:r>
                <a:r>
                  <a:rPr lang="en-US" altLang="ko-KR" dirty="0" smtClean="0"/>
                  <a:t>Array</a:t>
                </a:r>
              </a:p>
              <a:p>
                <a:pPr lvl="1"/>
                <a:r>
                  <a:rPr lang="en-US" altLang="ko-KR" dirty="0"/>
                  <a:t>pointer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</a:t>
                </a:r>
              </a:p>
              <a:p>
                <a:pPr lvl="1"/>
                <a:r>
                  <a:rPr lang="en-US" altLang="ko-KR" dirty="0" err="1"/>
                  <a:t>int</a:t>
                </a:r>
                <a:r>
                  <a:rPr lang="en-US" altLang="ko-KR" dirty="0"/>
                  <a:t> + </a:t>
                </a:r>
                <a:r>
                  <a:rPr lang="en-US" altLang="ko-KR" dirty="0" smtClean="0"/>
                  <a:t>pointer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…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2" t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Binary +,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&gt;=, &gt;, &lt;=, &lt;, ==, !=</a:t>
            </a:r>
          </a:p>
          <a:p>
            <a:endParaRPr lang="en-US" altLang="ko-KR" dirty="0"/>
          </a:p>
          <a:p>
            <a:r>
              <a:rPr lang="en-US" altLang="ko-KR" dirty="0"/>
              <a:t>char OP char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OP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/>
              <a:t>pointer OP pointer (</a:t>
            </a:r>
            <a:r>
              <a:rPr lang="en-US" altLang="ko-KR" dirty="0" smtClean="0"/>
              <a:t>pointer value comparison)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nly </a:t>
            </a:r>
            <a:r>
              <a:rPr lang="en-US" altLang="ko-KR" dirty="0" err="1" smtClean="0"/>
              <a:t>equop</a:t>
            </a:r>
            <a:r>
              <a:rPr lang="en-US" altLang="ko-KR" dirty="0" smtClean="0"/>
              <a:t> operators (==, !=)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 as result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</a:t>
            </a:r>
            <a:r>
              <a:rPr lang="en-US" altLang="ko-KR" dirty="0" err="1"/>
              <a:t>Relop</a:t>
            </a:r>
            <a:r>
              <a:rPr lang="en-US" altLang="ko-KR" dirty="0"/>
              <a:t>, </a:t>
            </a:r>
            <a:r>
              <a:rPr lang="en-US" altLang="ko-KR" dirty="0" err="1"/>
              <a:t>Equop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82300" y="4221088"/>
            <a:ext cx="6337300" cy="1631950"/>
            <a:chOff x="1258888" y="4781550"/>
            <a:chExt cx="6337300" cy="1631950"/>
          </a:xfrm>
        </p:grpSpPr>
        <p:sp>
          <p:nvSpPr>
            <p:cNvPr id="4" name="TextBox 3"/>
            <p:cNvSpPr txBox="1"/>
            <p:nvPr/>
          </p:nvSpPr>
          <p:spPr>
            <a:xfrm>
              <a:off x="1258888" y="4781550"/>
              <a:ext cx="6337300" cy="1631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kumimoji="0" lang="en-US" altLang="ko-KR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*a;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kumimoji="0" lang="en-US" altLang="ko-KR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*b;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 &gt; b) || ( a == b 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1 or 0      1 or 0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1381125" y="5733256"/>
              <a:ext cx="936625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auto">
            <a:xfrm>
              <a:off x="2916238" y="5733256"/>
              <a:ext cx="129540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1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/>
              <a:t>Embedded </a:t>
            </a:r>
            <a:r>
              <a:rPr lang="en-US" altLang="ko-KR" dirty="0" smtClean="0"/>
              <a:t>action</a:t>
            </a:r>
          </a:p>
          <a:p>
            <a:endParaRPr lang="en-US" altLang="ko-KR" dirty="0"/>
          </a:p>
          <a:p>
            <a:r>
              <a:rPr lang="en-US" altLang="ko-KR" dirty="0" smtClean="0"/>
              <a:t>Grammar</a:t>
            </a:r>
          </a:p>
          <a:p>
            <a:endParaRPr lang="en-US" altLang="ko-KR" dirty="0"/>
          </a:p>
          <a:p>
            <a:r>
              <a:rPr lang="en-US" altLang="ko-KR" dirty="0"/>
              <a:t>Semantic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r>
              <a:rPr lang="en-US" altLang="ko-KR" dirty="0"/>
              <a:t>Output format &amp; </a:t>
            </a:r>
            <a:r>
              <a:rPr lang="en-US" altLang="ko-KR" dirty="0" smtClean="0"/>
              <a:t>Tips</a:t>
            </a:r>
          </a:p>
          <a:p>
            <a:endParaRPr lang="en-US" altLang="ko-KR" dirty="0"/>
          </a:p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&amp;&amp;, ||, 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Only for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</a:p>
          <a:p>
            <a:pPr lvl="1"/>
            <a:r>
              <a:rPr lang="en-US" altLang="ko-KR" dirty="0"/>
              <a:t>int &amp;&amp; int</a:t>
            </a:r>
          </a:p>
          <a:p>
            <a:pPr lvl="1"/>
            <a:r>
              <a:rPr lang="en-US" altLang="ko-KR" dirty="0"/>
              <a:t>int || int</a:t>
            </a:r>
          </a:p>
          <a:p>
            <a:pPr lvl="1"/>
            <a:r>
              <a:rPr lang="en-US" altLang="ko-KR" dirty="0"/>
              <a:t>! 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Input test file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types are derived from </a:t>
            </a:r>
            <a:r>
              <a:rPr lang="en-US" altLang="ko-KR" dirty="0" err="1"/>
              <a:t>Relop</a:t>
            </a:r>
            <a:r>
              <a:rPr lang="en-US" altLang="ko-KR" dirty="0"/>
              <a:t>, </a:t>
            </a:r>
            <a:r>
              <a:rPr lang="en-US" altLang="ko-KR" dirty="0" err="1"/>
              <a:t>Equop</a:t>
            </a:r>
            <a:r>
              <a:rPr lang="en-US" altLang="ko-KR" dirty="0"/>
              <a:t>, Logical op</a:t>
            </a:r>
          </a:p>
          <a:p>
            <a:pPr lvl="1"/>
            <a:r>
              <a:rPr lang="en-US" altLang="ko-KR" dirty="0"/>
              <a:t>Don’t need to check whether it is derived from </a:t>
            </a:r>
            <a:r>
              <a:rPr lang="en-US" altLang="ko-KR" dirty="0" err="1"/>
              <a:t>relop</a:t>
            </a:r>
            <a:r>
              <a:rPr lang="en-US" altLang="ko-KR" dirty="0"/>
              <a:t>/</a:t>
            </a:r>
            <a:r>
              <a:rPr lang="en-US" altLang="ko-KR" dirty="0" err="1"/>
              <a:t>equop</a:t>
            </a:r>
            <a:r>
              <a:rPr lang="en-US" altLang="ko-KR" dirty="0"/>
              <a:t>/logical op or not</a:t>
            </a:r>
          </a:p>
          <a:p>
            <a:pPr lvl="2"/>
            <a:r>
              <a:rPr lang="en-US" altLang="ko-KR" dirty="0"/>
              <a:t>ex) a = 5 * (b == 0)	/* OK */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Logical Operators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ko-KR" dirty="0"/>
              <a:t>Output &amp;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Output format</a:t>
            </a:r>
          </a:p>
          <a:p>
            <a:pPr lvl="1"/>
            <a:r>
              <a:rPr lang="en-US" altLang="ko-KR" dirty="0" err="1"/>
              <a:t>filename:line</a:t>
            </a:r>
            <a:r>
              <a:rPr lang="en-US" altLang="ko-KR" dirty="0"/>
              <a:t>: </a:t>
            </a:r>
            <a:r>
              <a:rPr lang="en-US" altLang="ko-KR" dirty="0" smtClean="0"/>
              <a:t>error: description</a:t>
            </a:r>
            <a:endParaRPr lang="en-US" altLang="ko-KR" dirty="0"/>
          </a:p>
          <a:p>
            <a:pPr lvl="1"/>
            <a:r>
              <a:rPr lang="en-US" altLang="ko-KR" dirty="0"/>
              <a:t>Use </a:t>
            </a:r>
            <a:r>
              <a:rPr lang="en-US" altLang="ko-KR" dirty="0" err="1"/>
              <a:t>read_line</a:t>
            </a:r>
            <a:r>
              <a:rPr lang="en-US" altLang="ko-KR" dirty="0"/>
              <a:t>() function to get line number</a:t>
            </a:r>
          </a:p>
          <a:p>
            <a:pPr lvl="1"/>
            <a:r>
              <a:rPr lang="en-US" altLang="ko-KR" dirty="0"/>
              <a:t>ex)</a:t>
            </a:r>
          </a:p>
          <a:p>
            <a:pPr lvl="2"/>
            <a:r>
              <a:rPr lang="en-US" altLang="ko-KR" dirty="0" smtClean="0"/>
              <a:t>test.c:5: </a:t>
            </a:r>
            <a:r>
              <a:rPr lang="en-US" altLang="ko-KR" dirty="0"/>
              <a:t>error: ‘</a:t>
            </a:r>
            <a:r>
              <a:rPr lang="en-US" altLang="ko-KR" dirty="0" err="1"/>
              <a:t>i</a:t>
            </a:r>
            <a:r>
              <a:rPr lang="en-US" altLang="ko-KR" dirty="0"/>
              <a:t>’ undeclared (first use in this function)</a:t>
            </a:r>
          </a:p>
          <a:p>
            <a:pPr lvl="2"/>
            <a:r>
              <a:rPr lang="en-US" altLang="ko-KR" dirty="0"/>
              <a:t>test.c:11: error: invalid initializer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396752"/>
          </a:xfrm>
        </p:spPr>
        <p:txBody>
          <a:bodyPr/>
          <a:lstStyle/>
          <a:p>
            <a:r>
              <a:rPr lang="en-US" altLang="ko-KR" dirty="0"/>
              <a:t>Should be able to proceed to next step when error occurs</a:t>
            </a:r>
          </a:p>
          <a:p>
            <a:r>
              <a:rPr lang="en-US" altLang="ko-KR" dirty="0"/>
              <a:t>Return </a:t>
            </a:r>
            <a:r>
              <a:rPr lang="en-US" altLang="ko-KR" dirty="0" smtClean="0"/>
              <a:t>NULL when </a:t>
            </a:r>
            <a:r>
              <a:rPr lang="en-US" altLang="ko-KR" dirty="0"/>
              <a:t>error occurs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Skip error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650" y="2780928"/>
            <a:ext cx="7632700" cy="3354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int a;</a:t>
            </a:r>
            <a:br>
              <a:rPr kumimoji="0" lang="pt-BR" altLang="ko-KR" sz="2000" dirty="0"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char a; </a:t>
            </a:r>
            <a:r>
              <a:rPr kumimoji="0" lang="pt-BR" altLang="ko-KR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pt-BR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 */</a:t>
            </a:r>
            <a:b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a = 1;  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(int) = (int) */</a:t>
            </a:r>
            <a:b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a = 'c';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pt-BR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Var_decl</a:t>
            </a:r>
            <a:endParaRPr kumimoji="0" lang="en-US" altLang="ko-KR" sz="14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	: pointers ID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if($1==0){  // Not pointer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	if(</a:t>
            </a: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check_is_declared</a:t>
            </a: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($2))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    declare($2,$$=</a:t>
            </a: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makevardecl</a:t>
            </a: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(NULL));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		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kumimoji="0"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$$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}</a:t>
            </a:r>
            <a:endParaRPr kumimoji="0" lang="pt-BR" altLang="ko-K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Carefully follows the implementation in class handout.</a:t>
            </a:r>
          </a:p>
          <a:p>
            <a:pPr lvl="1"/>
            <a:r>
              <a:rPr lang="en-US" altLang="ko-KR" dirty="0"/>
              <a:t>Grammars are almost same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Implement your own type check functions for data structures.</a:t>
            </a:r>
          </a:p>
          <a:p>
            <a:pPr lvl="1"/>
            <a:r>
              <a:rPr lang="en-US" altLang="ko-KR" dirty="0"/>
              <a:t>Improves code readability</a:t>
            </a:r>
          </a:p>
          <a:p>
            <a:pPr lvl="1"/>
            <a:r>
              <a:rPr lang="en-US" altLang="ko-KR" dirty="0"/>
              <a:t>Faster debugging</a:t>
            </a:r>
          </a:p>
          <a:p>
            <a:pPr lvl="1"/>
            <a:r>
              <a:rPr lang="en-US" altLang="ko-KR" dirty="0"/>
              <a:t>Be careful for segmentation fault(accessing NULL pointer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Always beware of how information flows while reduce occurs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>
                <a:latin typeface="+mn-ea"/>
                <a:ea typeface="+mn-ea"/>
              </a:rPr>
              <a:t>제출 </a:t>
            </a:r>
            <a:r>
              <a:rPr lang="ko-KR" altLang="en-US" spc="50" dirty="0" smtClean="0">
                <a:latin typeface="+mn-ea"/>
                <a:ea typeface="+mn-ea"/>
              </a:rPr>
              <a:t>기한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en-US" altLang="ko-KR" spc="50" dirty="0" smtClean="0">
                <a:latin typeface="+mn-ea"/>
                <a:ea typeface="+mn-ea"/>
              </a:rPr>
              <a:t>11</a:t>
            </a:r>
            <a:r>
              <a:rPr lang="ko-KR" altLang="en-US" spc="50" dirty="0">
                <a:latin typeface="+mn-ea"/>
                <a:ea typeface="+mn-ea"/>
              </a:rPr>
              <a:t>월 </a:t>
            </a:r>
            <a:r>
              <a:rPr lang="en-US" altLang="ko-KR" spc="50" dirty="0" smtClean="0">
                <a:latin typeface="+mn-ea"/>
                <a:ea typeface="+mn-ea"/>
              </a:rPr>
              <a:t>30</a:t>
            </a:r>
            <a:r>
              <a:rPr lang="ko-KR" altLang="en-US" spc="50" dirty="0" smtClean="0">
                <a:latin typeface="+mn-ea"/>
                <a:ea typeface="+mn-ea"/>
              </a:rPr>
              <a:t>일 </a:t>
            </a:r>
            <a:r>
              <a:rPr lang="en-US" altLang="ko-KR" spc="50" dirty="0">
                <a:latin typeface="+mn-ea"/>
                <a:ea typeface="+mn-ea"/>
              </a:rPr>
              <a:t>23</a:t>
            </a:r>
            <a:r>
              <a:rPr lang="ko-KR" altLang="en-US" spc="50" dirty="0">
                <a:latin typeface="+mn-ea"/>
                <a:ea typeface="+mn-ea"/>
              </a:rPr>
              <a:t>시 </a:t>
            </a:r>
            <a:r>
              <a:rPr lang="en-US" altLang="ko-KR" spc="50" dirty="0">
                <a:latin typeface="+mn-ea"/>
                <a:ea typeface="+mn-ea"/>
              </a:rPr>
              <a:t>59</a:t>
            </a:r>
            <a:r>
              <a:rPr lang="ko-KR" altLang="en-US" spc="50" dirty="0" smtClean="0">
                <a:latin typeface="+mn-ea"/>
                <a:ea typeface="+mn-ea"/>
              </a:rPr>
              <a:t>분</a:t>
            </a:r>
            <a:endParaRPr lang="en-US" altLang="ko-KR" spc="50" dirty="0" smtClean="0">
              <a:latin typeface="+mn-ea"/>
              <a:ea typeface="+mn-ea"/>
            </a:endParaRPr>
          </a:p>
          <a:p>
            <a:pPr lvl="1"/>
            <a:endParaRPr lang="en-US" altLang="ko-KR" spc="50" dirty="0">
              <a:latin typeface="+mn-ea"/>
              <a:ea typeface="+mn-ea"/>
            </a:endParaRPr>
          </a:p>
          <a:p>
            <a:r>
              <a:rPr lang="ko-KR" altLang="en-US" spc="50" dirty="0">
                <a:latin typeface="+mn-ea"/>
                <a:ea typeface="+mn-ea"/>
              </a:rPr>
              <a:t>제출 </a:t>
            </a:r>
            <a:r>
              <a:rPr lang="ko-KR" altLang="en-US" spc="50" dirty="0" smtClean="0">
                <a:latin typeface="+mn-ea"/>
                <a:ea typeface="+mn-ea"/>
              </a:rPr>
              <a:t>방법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en-US" altLang="ko-KR" spc="50" dirty="0" err="1" smtClean="0">
                <a:latin typeface="+mn-ea"/>
                <a:ea typeface="+mn-ea"/>
              </a:rPr>
              <a:t>etl.snu.ac.kr</a:t>
            </a:r>
            <a:r>
              <a:rPr lang="ko-KR" altLang="en-US" spc="50" dirty="0">
                <a:latin typeface="+mn-ea"/>
                <a:ea typeface="+mn-ea"/>
              </a:rPr>
              <a:t>을 통해서 </a:t>
            </a:r>
            <a:r>
              <a:rPr lang="ko-KR" altLang="en-US" spc="50" dirty="0" smtClean="0">
                <a:latin typeface="+mn-ea"/>
                <a:ea typeface="+mn-ea"/>
              </a:rPr>
              <a:t>제출</a:t>
            </a:r>
            <a:endParaRPr lang="en-US" altLang="ko-KR" spc="50" dirty="0" smtClean="0">
              <a:latin typeface="+mn-ea"/>
              <a:ea typeface="+mn-ea"/>
            </a:endParaRPr>
          </a:p>
          <a:p>
            <a:pPr lvl="1"/>
            <a:endParaRPr lang="en-US" altLang="ko-KR" spc="50" dirty="0">
              <a:latin typeface="+mn-ea"/>
              <a:ea typeface="+mn-ea"/>
            </a:endParaRPr>
          </a:p>
          <a:p>
            <a:r>
              <a:rPr lang="ko-KR" altLang="en-US" spc="50" dirty="0">
                <a:latin typeface="+mn-ea"/>
                <a:ea typeface="+mn-ea"/>
              </a:rPr>
              <a:t>제출 </a:t>
            </a:r>
            <a:r>
              <a:rPr lang="ko-KR" altLang="en-US" spc="50" dirty="0" smtClean="0">
                <a:latin typeface="+mn-ea"/>
                <a:ea typeface="+mn-ea"/>
              </a:rPr>
              <a:t>파일</a:t>
            </a:r>
            <a:endParaRPr lang="en-US" altLang="ko-KR" spc="50" dirty="0" smtClean="0">
              <a:latin typeface="+mn-ea"/>
              <a:ea typeface="+mn-ea"/>
            </a:endParaRPr>
          </a:p>
          <a:p>
            <a:pPr lvl="1"/>
            <a:r>
              <a:rPr lang="en-US" altLang="ko-KR" spc="50" dirty="0" err="1" smtClean="0">
                <a:latin typeface="+mn-ea"/>
                <a:ea typeface="+mn-ea"/>
              </a:rPr>
              <a:t>subc.l</a:t>
            </a:r>
            <a:r>
              <a:rPr lang="en-US" altLang="ko-KR" spc="50" dirty="0" smtClean="0">
                <a:latin typeface="+mn-ea"/>
                <a:ea typeface="+mn-ea"/>
              </a:rPr>
              <a:t>, </a:t>
            </a:r>
            <a:r>
              <a:rPr lang="en-US" altLang="ko-KR" spc="50" dirty="0" err="1" smtClean="0">
                <a:latin typeface="+mn-ea"/>
                <a:ea typeface="+mn-ea"/>
              </a:rPr>
              <a:t>subc.y</a:t>
            </a:r>
            <a:r>
              <a:rPr lang="en-US" altLang="ko-KR" spc="50" dirty="0" smtClean="0">
                <a:latin typeface="+mn-ea"/>
                <a:ea typeface="+mn-ea"/>
              </a:rPr>
              <a:t>, </a:t>
            </a:r>
            <a:r>
              <a:rPr lang="en-US" altLang="ko-KR" spc="50" dirty="0" err="1" smtClean="0">
                <a:latin typeface="+mn-ea"/>
                <a:ea typeface="+mn-ea"/>
              </a:rPr>
              <a:t>subc.h</a:t>
            </a:r>
            <a:r>
              <a:rPr lang="en-US" altLang="ko-KR" spc="50" dirty="0" smtClean="0">
                <a:latin typeface="+mn-ea"/>
                <a:ea typeface="+mn-ea"/>
              </a:rPr>
              <a:t>, </a:t>
            </a:r>
            <a:r>
              <a:rPr lang="en-US" altLang="ko-KR" spc="50" dirty="0" err="1" smtClean="0">
                <a:latin typeface="+mn-ea"/>
                <a:ea typeface="+mn-ea"/>
              </a:rPr>
              <a:t>hash.c</a:t>
            </a:r>
            <a:r>
              <a:rPr lang="en-US" altLang="ko-KR" spc="50" dirty="0" smtClean="0">
                <a:latin typeface="+mn-ea"/>
                <a:ea typeface="+mn-ea"/>
              </a:rPr>
              <a:t>, </a:t>
            </a:r>
            <a:r>
              <a:rPr lang="en-US" altLang="ko-KR" spc="50" dirty="0" err="1" smtClean="0">
                <a:latin typeface="+mn-ea"/>
                <a:ea typeface="+mn-ea"/>
              </a:rPr>
              <a:t>hash.h</a:t>
            </a:r>
            <a:r>
              <a:rPr lang="en-US" altLang="ko-KR" spc="50" dirty="0" smtClean="0">
                <a:latin typeface="+mn-ea"/>
                <a:ea typeface="+mn-ea"/>
              </a:rPr>
              <a:t> </a:t>
            </a:r>
            <a:r>
              <a:rPr lang="ko-KR" altLang="en-US" spc="50" dirty="0" smtClean="0">
                <a:latin typeface="+mn-ea"/>
                <a:ea typeface="+mn-ea"/>
              </a:rPr>
              <a:t>등 소스파일과 </a:t>
            </a:r>
            <a:r>
              <a:rPr lang="en-US" altLang="ko-KR" spc="50" dirty="0" err="1" smtClean="0">
                <a:latin typeface="+mn-ea"/>
                <a:ea typeface="+mn-ea"/>
              </a:rPr>
              <a:t>Makefile</a:t>
            </a:r>
            <a:r>
              <a:rPr lang="en-US" altLang="ko-KR" spc="50" dirty="0" smtClean="0">
                <a:latin typeface="+mn-ea"/>
                <a:ea typeface="+mn-ea"/>
              </a:rPr>
              <a:t>, readme </a:t>
            </a:r>
            <a:r>
              <a:rPr lang="ko-KR" altLang="en-US" spc="50" dirty="0" smtClean="0">
                <a:latin typeface="+mn-ea"/>
                <a:ea typeface="+mn-ea"/>
              </a:rPr>
              <a:t>파일</a:t>
            </a:r>
            <a:r>
              <a:rPr lang="en-US" altLang="ko-KR" spc="50" dirty="0" smtClean="0">
                <a:latin typeface="+mn-ea"/>
                <a:ea typeface="+mn-ea"/>
              </a:rPr>
              <a:t>, </a:t>
            </a:r>
            <a:r>
              <a:rPr lang="ko-KR" altLang="en-US" spc="50" dirty="0" smtClean="0">
                <a:solidFill>
                  <a:srgbClr val="FF0000"/>
                </a:solidFill>
                <a:latin typeface="+mn-ea"/>
                <a:ea typeface="+mn-ea"/>
              </a:rPr>
              <a:t>결과 보고서</a:t>
            </a:r>
            <a:r>
              <a:rPr lang="ko-KR" altLang="en-US" spc="50" dirty="0" smtClean="0">
                <a:latin typeface="+mn-ea"/>
                <a:ea typeface="+mn-ea"/>
              </a:rPr>
              <a:t>을 압축해서 </a:t>
            </a:r>
            <a:r>
              <a:rPr lang="en-US" altLang="ko-KR" spc="50" dirty="0" smtClean="0">
                <a:latin typeface="+mn-ea"/>
                <a:ea typeface="+mn-ea"/>
              </a:rPr>
              <a:t>zip</a:t>
            </a:r>
            <a:r>
              <a:rPr lang="ko-KR" altLang="en-US" spc="50" dirty="0" smtClean="0">
                <a:latin typeface="+mn-ea"/>
                <a:ea typeface="+mn-ea"/>
              </a:rPr>
              <a:t>파일로 제출</a:t>
            </a:r>
            <a:endParaRPr lang="en-US" altLang="ko-KR" spc="50" dirty="0" smtClean="0">
              <a:latin typeface="+mn-ea"/>
              <a:ea typeface="+mn-ea"/>
            </a:endParaRPr>
          </a:p>
          <a:p>
            <a:pPr lvl="2"/>
            <a:r>
              <a:rPr lang="ko-KR" altLang="en-US" spc="50" dirty="0" smtClean="0">
                <a:latin typeface="+mn-ea"/>
                <a:ea typeface="+mn-ea"/>
              </a:rPr>
              <a:t>제출 전에 </a:t>
            </a:r>
            <a:r>
              <a:rPr lang="en-US" altLang="ko-KR" spc="50" dirty="0" smtClean="0">
                <a:latin typeface="+mn-ea"/>
                <a:ea typeface="+mn-ea"/>
              </a:rPr>
              <a:t>make clean</a:t>
            </a:r>
            <a:r>
              <a:rPr lang="ko-KR" altLang="en-US" spc="50" dirty="0" smtClean="0">
                <a:latin typeface="+mn-ea"/>
                <a:ea typeface="+mn-ea"/>
              </a:rPr>
              <a:t>으로 불필요한 것들은 지우고 제출</a:t>
            </a:r>
            <a:r>
              <a:rPr lang="en-US" altLang="ko-KR" spc="50" dirty="0" smtClean="0">
                <a:latin typeface="+mn-ea"/>
                <a:ea typeface="+mn-ea"/>
              </a:rPr>
              <a:t>(</a:t>
            </a:r>
            <a:r>
              <a:rPr lang="ko-KR" altLang="en-US" spc="50" dirty="0" smtClean="0">
                <a:latin typeface="+mn-ea"/>
                <a:ea typeface="+mn-ea"/>
              </a:rPr>
              <a:t>감점 </a:t>
            </a:r>
            <a:r>
              <a:rPr lang="en-US" altLang="ko-KR" spc="50" dirty="0" smtClean="0">
                <a:latin typeface="+mn-ea"/>
                <a:ea typeface="+mn-ea"/>
              </a:rPr>
              <a:t>-5%)</a:t>
            </a:r>
          </a:p>
          <a:p>
            <a:pPr lvl="1"/>
            <a:r>
              <a:rPr lang="ko-KR" altLang="en-US" spc="50" dirty="0" smtClean="0">
                <a:latin typeface="+mn-ea"/>
                <a:ea typeface="+mn-ea"/>
              </a:rPr>
              <a:t>결과 </a:t>
            </a:r>
            <a:r>
              <a:rPr lang="ko-KR" altLang="en-US" spc="50" dirty="0">
                <a:latin typeface="+mn-ea"/>
                <a:ea typeface="+mn-ea"/>
              </a:rPr>
              <a:t>보고서에는 구현방법</a:t>
            </a:r>
            <a:r>
              <a:rPr lang="en-US" altLang="ko-KR" spc="50" dirty="0">
                <a:latin typeface="+mn-ea"/>
                <a:ea typeface="+mn-ea"/>
              </a:rPr>
              <a:t>, </a:t>
            </a:r>
            <a:r>
              <a:rPr lang="ko-KR" altLang="en-US" spc="50" dirty="0">
                <a:latin typeface="+mn-ea"/>
                <a:ea typeface="+mn-ea"/>
              </a:rPr>
              <a:t>구현내용</a:t>
            </a:r>
            <a:r>
              <a:rPr lang="en-US" altLang="ko-KR" spc="50" dirty="0">
                <a:latin typeface="+mn-ea"/>
                <a:ea typeface="+mn-ea"/>
              </a:rPr>
              <a:t>,</a:t>
            </a:r>
            <a:r>
              <a:rPr lang="ko-KR" altLang="en-US" spc="50" dirty="0">
                <a:latin typeface="+mn-ea"/>
                <a:ea typeface="+mn-ea"/>
              </a:rPr>
              <a:t>각 제한사항에 대한 </a:t>
            </a:r>
            <a:r>
              <a:rPr lang="ko-KR" altLang="en-US" spc="50" dirty="0" smtClean="0">
                <a:latin typeface="+mn-ea"/>
                <a:ea typeface="+mn-ea"/>
              </a:rPr>
              <a:t>문제점에 </a:t>
            </a:r>
            <a:r>
              <a:rPr lang="ko-KR" altLang="en-US" spc="50" dirty="0">
                <a:latin typeface="+mn-ea"/>
                <a:ea typeface="+mn-ea"/>
              </a:rPr>
              <a:t>대해서 </a:t>
            </a:r>
            <a:r>
              <a:rPr lang="ko-KR" altLang="en-US" spc="50" dirty="0" smtClean="0">
                <a:latin typeface="+mn-ea"/>
                <a:ea typeface="+mn-ea"/>
              </a:rPr>
              <a:t>작성한다</a:t>
            </a:r>
            <a:r>
              <a:rPr lang="en-US" altLang="ko-KR" spc="50" dirty="0" smtClean="0">
                <a:latin typeface="+mn-ea"/>
                <a:ea typeface="+mn-ea"/>
              </a:rPr>
              <a:t>.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ko-KR" altLang="en-US" spc="50" dirty="0">
                <a:latin typeface="+mn-ea"/>
                <a:ea typeface="+mn-ea"/>
              </a:rPr>
              <a:t>파일명</a:t>
            </a:r>
            <a:r>
              <a:rPr lang="en-US" altLang="ko-KR" spc="50" dirty="0">
                <a:latin typeface="+mn-ea"/>
                <a:ea typeface="+mn-ea"/>
              </a:rPr>
              <a:t>: </a:t>
            </a:r>
            <a:r>
              <a:rPr lang="en-US" altLang="ko-KR" spc="50" dirty="0">
                <a:solidFill>
                  <a:srgbClr val="FF0000"/>
                </a:solidFill>
                <a:latin typeface="+mn-ea"/>
                <a:ea typeface="+mn-ea"/>
              </a:rPr>
              <a:t>project3_</a:t>
            </a:r>
            <a:r>
              <a:rPr lang="ko-KR" altLang="en-US" spc="50" dirty="0">
                <a:solidFill>
                  <a:srgbClr val="FF0000"/>
                </a:solidFill>
                <a:latin typeface="+mn-ea"/>
                <a:ea typeface="+mn-ea"/>
              </a:rPr>
              <a:t>학번</a:t>
            </a:r>
            <a:r>
              <a:rPr lang="en-US" altLang="ko-KR" spc="50" dirty="0">
                <a:solidFill>
                  <a:srgbClr val="FF0000"/>
                </a:solidFill>
                <a:latin typeface="+mn-ea"/>
                <a:ea typeface="+mn-ea"/>
              </a:rPr>
              <a:t>.zip</a:t>
            </a:r>
          </a:p>
          <a:p>
            <a:pPr lvl="1"/>
            <a:r>
              <a:rPr lang="en-US" altLang="ko-KR" spc="50" dirty="0">
                <a:latin typeface="+mn-ea"/>
                <a:ea typeface="+mn-ea"/>
              </a:rPr>
              <a:t>Readme </a:t>
            </a:r>
            <a:r>
              <a:rPr lang="ko-KR" altLang="en-US" spc="50" dirty="0">
                <a:latin typeface="+mn-ea"/>
                <a:ea typeface="+mn-ea"/>
              </a:rPr>
              <a:t>파일에는 이름</a:t>
            </a:r>
            <a:r>
              <a:rPr lang="en-US" altLang="ko-KR" spc="50" dirty="0">
                <a:latin typeface="+mn-ea"/>
                <a:ea typeface="+mn-ea"/>
              </a:rPr>
              <a:t>, </a:t>
            </a:r>
            <a:r>
              <a:rPr lang="ko-KR" altLang="en-US" spc="50" dirty="0">
                <a:latin typeface="+mn-ea"/>
                <a:ea typeface="+mn-ea"/>
              </a:rPr>
              <a:t>학번</a:t>
            </a:r>
            <a:r>
              <a:rPr lang="en-US" altLang="ko-KR" spc="50" dirty="0">
                <a:latin typeface="+mn-ea"/>
                <a:ea typeface="+mn-ea"/>
              </a:rPr>
              <a:t>, </a:t>
            </a:r>
            <a:r>
              <a:rPr lang="ko-KR" altLang="en-US" spc="50" dirty="0" err="1">
                <a:latin typeface="+mn-ea"/>
                <a:ea typeface="+mn-ea"/>
              </a:rPr>
              <a:t>이메일</a:t>
            </a:r>
            <a:r>
              <a:rPr lang="en-US" altLang="ko-KR" spc="50" dirty="0">
                <a:latin typeface="+mn-ea"/>
                <a:ea typeface="+mn-ea"/>
              </a:rPr>
              <a:t>, </a:t>
            </a:r>
            <a:r>
              <a:rPr lang="ko-KR" altLang="en-US" spc="50" dirty="0">
                <a:latin typeface="+mn-ea"/>
                <a:ea typeface="+mn-ea"/>
              </a:rPr>
              <a:t>실행방법</a:t>
            </a:r>
            <a:r>
              <a:rPr lang="en-US" altLang="ko-KR" spc="50" dirty="0">
                <a:latin typeface="+mn-ea"/>
                <a:ea typeface="+mn-ea"/>
              </a:rPr>
              <a:t>(</a:t>
            </a:r>
            <a:r>
              <a:rPr lang="en-US" altLang="ko-KR" spc="50" dirty="0" err="1">
                <a:latin typeface="+mn-ea"/>
                <a:ea typeface="+mn-ea"/>
              </a:rPr>
              <a:t>Makefile</a:t>
            </a:r>
            <a:r>
              <a:rPr lang="ko-KR" altLang="en-US" spc="50" dirty="0">
                <a:latin typeface="+mn-ea"/>
                <a:ea typeface="+mn-ea"/>
              </a:rPr>
              <a:t>을 변경하였을 경우</a:t>
            </a:r>
            <a:r>
              <a:rPr lang="en-US" altLang="ko-KR" spc="50" dirty="0">
                <a:latin typeface="+mn-ea"/>
                <a:ea typeface="+mn-ea"/>
              </a:rPr>
              <a:t>)</a:t>
            </a:r>
            <a:r>
              <a:rPr lang="ko-KR" altLang="en-US" spc="50" dirty="0">
                <a:latin typeface="+mn-ea"/>
                <a:ea typeface="+mn-ea"/>
              </a:rPr>
              <a:t>을 적는다</a:t>
            </a:r>
            <a:r>
              <a:rPr lang="en-US" altLang="ko-KR" spc="50" dirty="0">
                <a:latin typeface="+mn-ea"/>
                <a:ea typeface="+mn-ea"/>
              </a:rPr>
              <a:t>.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>
                <a:latin typeface="+mn-ea"/>
                <a:ea typeface="+mn-ea"/>
              </a:rPr>
              <a:t>수업 게시판 </a:t>
            </a:r>
            <a:r>
              <a:rPr lang="ko-KR" altLang="en-US" spc="50" dirty="0" smtClean="0">
                <a:latin typeface="+mn-ea"/>
                <a:ea typeface="+mn-ea"/>
              </a:rPr>
              <a:t>확인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ko-KR" altLang="en-US" b="1" u="sng" spc="50" dirty="0" smtClean="0">
                <a:solidFill>
                  <a:srgbClr val="FF0000"/>
                </a:solidFill>
                <a:latin typeface="+mn-ea"/>
                <a:ea typeface="+mn-ea"/>
              </a:rPr>
              <a:t>이번 프로젝트는 질문이 많을 것으로 예상되므로 질문의 공유를 위해 </a:t>
            </a:r>
            <a:r>
              <a:rPr lang="en-US" altLang="ko-KR" b="1" u="sng" spc="50" dirty="0" smtClean="0">
                <a:solidFill>
                  <a:srgbClr val="FF0000"/>
                </a:solidFill>
                <a:latin typeface="+mn-ea"/>
                <a:ea typeface="+mn-ea"/>
              </a:rPr>
              <a:t>ETL</a:t>
            </a:r>
            <a:r>
              <a:rPr lang="ko-KR" altLang="en-US" b="1" u="sng" spc="50" dirty="0" smtClean="0">
                <a:solidFill>
                  <a:srgbClr val="FF0000"/>
                </a:solidFill>
                <a:latin typeface="+mn-ea"/>
                <a:ea typeface="+mn-ea"/>
              </a:rPr>
              <a:t>의 질의응답 게시판을 활용할 예정</a:t>
            </a:r>
            <a:endParaRPr lang="en-US" altLang="ko-KR" b="1" u="sng" spc="5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 spc="50" dirty="0" smtClean="0">
                <a:latin typeface="+mn-ea"/>
                <a:ea typeface="+mn-ea"/>
              </a:rPr>
              <a:t>스펙이 수정</a:t>
            </a:r>
            <a:r>
              <a:rPr lang="en-US" altLang="ko-KR" spc="50" dirty="0" smtClean="0">
                <a:latin typeface="+mn-ea"/>
                <a:ea typeface="+mn-ea"/>
              </a:rPr>
              <a:t> </a:t>
            </a:r>
            <a:r>
              <a:rPr lang="ko-KR" altLang="en-US" spc="50" dirty="0">
                <a:latin typeface="+mn-ea"/>
                <a:ea typeface="+mn-ea"/>
              </a:rPr>
              <a:t>또는 추가되는 사항은 항상 게시판을 통하여 </a:t>
            </a:r>
            <a:r>
              <a:rPr lang="ko-KR" altLang="en-US" spc="50" dirty="0" smtClean="0">
                <a:latin typeface="+mn-ea"/>
                <a:ea typeface="+mn-ea"/>
              </a:rPr>
              <a:t>공지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ko-KR" altLang="en-US" spc="50" dirty="0" smtClean="0">
                <a:latin typeface="+mn-ea"/>
                <a:ea typeface="+mn-ea"/>
              </a:rPr>
              <a:t>제출 </a:t>
            </a:r>
            <a:r>
              <a:rPr lang="ko-KR" altLang="en-US" spc="50" dirty="0">
                <a:latin typeface="+mn-ea"/>
                <a:ea typeface="+mn-ea"/>
              </a:rPr>
              <a:t>마지막날까지 공지된 사항을 반영해서 제출</a:t>
            </a:r>
            <a:endParaRPr lang="en-US" altLang="ko-KR" spc="50" dirty="0">
              <a:latin typeface="+mn-ea"/>
              <a:ea typeface="+mn-ea"/>
            </a:endParaRPr>
          </a:p>
          <a:p>
            <a:endParaRPr lang="en-US" altLang="ko-KR" spc="50" dirty="0">
              <a:latin typeface="+mn-ea"/>
              <a:ea typeface="+mn-ea"/>
            </a:endParaRPr>
          </a:p>
          <a:p>
            <a:r>
              <a:rPr lang="ko-KR" altLang="en-US" spc="50" dirty="0">
                <a:latin typeface="+mn-ea"/>
                <a:ea typeface="+mn-ea"/>
              </a:rPr>
              <a:t>소스코드에 자세히 주석달기</a:t>
            </a:r>
            <a:endParaRPr lang="en-US" altLang="ko-KR" spc="50" dirty="0">
              <a:latin typeface="+mn-ea"/>
              <a:ea typeface="+mn-ea"/>
            </a:endParaRPr>
          </a:p>
          <a:p>
            <a:endParaRPr lang="en-US" altLang="ko-KR" spc="50" dirty="0">
              <a:latin typeface="+mn-ea"/>
              <a:ea typeface="+mn-ea"/>
            </a:endParaRPr>
          </a:p>
          <a:p>
            <a:r>
              <a:rPr lang="en-US" altLang="ko-KR" spc="50" dirty="0">
                <a:latin typeface="+mn-ea"/>
                <a:ea typeface="+mn-ea"/>
              </a:rPr>
              <a:t>Cheating </a:t>
            </a:r>
            <a:r>
              <a:rPr lang="ko-KR" altLang="en-US" spc="50" dirty="0">
                <a:latin typeface="+mn-ea"/>
                <a:ea typeface="+mn-ea"/>
              </a:rPr>
              <a:t>금지 </a:t>
            </a:r>
            <a:r>
              <a:rPr lang="en-US" altLang="ko-KR" spc="50" dirty="0">
                <a:latin typeface="+mn-ea"/>
                <a:ea typeface="+mn-ea"/>
              </a:rPr>
              <a:t>(F</a:t>
            </a:r>
            <a:r>
              <a:rPr lang="ko-KR" altLang="en-US" spc="50" dirty="0">
                <a:latin typeface="+mn-ea"/>
                <a:ea typeface="+mn-ea"/>
              </a:rPr>
              <a:t>처리</a:t>
            </a:r>
            <a:r>
              <a:rPr lang="en-US" altLang="ko-KR" spc="50" dirty="0">
                <a:latin typeface="+mn-ea"/>
                <a:ea typeface="+mn-ea"/>
              </a:rPr>
              <a:t>, </a:t>
            </a:r>
            <a:r>
              <a:rPr lang="ko-KR" altLang="en-US" spc="50" dirty="0">
                <a:latin typeface="+mn-ea"/>
                <a:ea typeface="+mn-ea"/>
              </a:rPr>
              <a:t>모든 코드 철저히 검사</a:t>
            </a:r>
            <a:r>
              <a:rPr lang="en-US" altLang="ko-KR" spc="50" dirty="0">
                <a:latin typeface="+mn-ea"/>
                <a:ea typeface="+mn-ea"/>
              </a:rPr>
              <a:t>)</a:t>
            </a:r>
          </a:p>
          <a:p>
            <a:endParaRPr lang="en-US" altLang="ko-KR" spc="50" dirty="0">
              <a:latin typeface="+mn-ea"/>
              <a:ea typeface="+mn-ea"/>
            </a:endParaRPr>
          </a:p>
          <a:p>
            <a:r>
              <a:rPr lang="en-US" altLang="ko-KR" spc="50" dirty="0">
                <a:latin typeface="+mn-ea"/>
                <a:ea typeface="+mn-ea"/>
              </a:rPr>
              <a:t>TA </a:t>
            </a:r>
          </a:p>
          <a:p>
            <a:pPr lvl="1"/>
            <a:r>
              <a:rPr lang="ko-KR" altLang="en-US" spc="50" dirty="0" smtClean="0">
                <a:latin typeface="+mn-ea"/>
                <a:ea typeface="+mn-ea"/>
              </a:rPr>
              <a:t>신창현 </a:t>
            </a:r>
            <a:r>
              <a:rPr lang="en-US" altLang="ko-KR" spc="50" dirty="0" smtClean="0">
                <a:latin typeface="+mn-ea"/>
                <a:ea typeface="+mn-ea"/>
              </a:rPr>
              <a:t>(301</a:t>
            </a:r>
            <a:r>
              <a:rPr lang="ko-KR" altLang="en-US" spc="50" dirty="0" smtClean="0">
                <a:latin typeface="+mn-ea"/>
                <a:ea typeface="+mn-ea"/>
              </a:rPr>
              <a:t>동 </a:t>
            </a:r>
            <a:r>
              <a:rPr lang="en-US" altLang="ko-KR" spc="50" dirty="0" smtClean="0">
                <a:latin typeface="+mn-ea"/>
                <a:ea typeface="+mn-ea"/>
              </a:rPr>
              <a:t>819</a:t>
            </a:r>
            <a:r>
              <a:rPr lang="ko-KR" altLang="en-US" spc="50" dirty="0" smtClean="0">
                <a:latin typeface="+mn-ea"/>
                <a:ea typeface="+mn-ea"/>
              </a:rPr>
              <a:t>호</a:t>
            </a:r>
            <a:r>
              <a:rPr lang="en-US" altLang="ko-KR" spc="50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pc="50" dirty="0" smtClean="0">
                <a:latin typeface="+mn-ea"/>
                <a:ea typeface="+mn-ea"/>
              </a:rPr>
              <a:t>E-mail: schyun9212@altair.snu.ac.kr</a:t>
            </a:r>
          </a:p>
          <a:p>
            <a:pPr marL="185737" lvl="1" indent="0">
              <a:buNone/>
            </a:pPr>
            <a:endParaRPr lang="en-US" altLang="ko-KR" spc="50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Embedded Action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0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thing: A B ;</a:t>
            </a:r>
          </a:p>
          <a:p>
            <a:endParaRPr lang="en-US" altLang="ko-KR" b="0" dirty="0"/>
          </a:p>
          <a:p>
            <a:r>
              <a:rPr lang="en-US" altLang="ko-KR" b="0" dirty="0"/>
              <a:t>thing: A { </a:t>
            </a:r>
            <a:r>
              <a:rPr lang="en-US" altLang="ko-KR" b="0" dirty="0" err="1"/>
              <a:t>printf</a:t>
            </a:r>
            <a:r>
              <a:rPr lang="en-US" altLang="ko-KR" b="0" dirty="0"/>
              <a:t>(“seen an A”); } B ;</a:t>
            </a:r>
          </a:p>
          <a:p>
            <a:r>
              <a:rPr lang="en-US" altLang="ko-KR" b="0" dirty="0"/>
              <a:t>thing: A </a:t>
            </a:r>
            <a:r>
              <a:rPr lang="en-US" altLang="ko-KR" b="0" dirty="0" err="1"/>
              <a:t>fakename</a:t>
            </a:r>
            <a:r>
              <a:rPr lang="en-US" altLang="ko-KR" b="0" dirty="0"/>
              <a:t> B ;</a:t>
            </a:r>
          </a:p>
          <a:p>
            <a:pPr marL="0" indent="0">
              <a:buNone/>
            </a:pPr>
            <a:r>
              <a:rPr lang="en-US" altLang="ko-KR" b="0" dirty="0"/>
              <a:t>   </a:t>
            </a:r>
            <a:r>
              <a:rPr lang="en-US" altLang="ko-KR" b="0" dirty="0" err="1"/>
              <a:t>fakename</a:t>
            </a:r>
            <a:r>
              <a:rPr lang="en-US" altLang="ko-KR" b="0" dirty="0"/>
              <a:t>: /* empty */ { </a:t>
            </a:r>
            <a:r>
              <a:rPr lang="en-US" altLang="ko-KR" b="0" dirty="0" err="1"/>
              <a:t>printf</a:t>
            </a:r>
            <a:r>
              <a:rPr lang="en-US" altLang="ko-KR" b="0" dirty="0"/>
              <a:t>(“seen an A”); } ;</a:t>
            </a:r>
            <a:endParaRPr lang="ko-KR" altLang="en-US" b="0" dirty="0"/>
          </a:p>
          <a:p>
            <a:endParaRPr lang="en-US" altLang="ko-KR" b="0" dirty="0"/>
          </a:p>
          <a:p>
            <a:r>
              <a:rPr lang="en-US" altLang="ko-KR" b="0" dirty="0"/>
              <a:t>thing: </a:t>
            </a:r>
            <a:r>
              <a:rPr lang="en-US" altLang="ko-KR" b="0" dirty="0" smtClean="0"/>
              <a:t>    A       { </a:t>
            </a:r>
            <a:r>
              <a:rPr lang="en-US" altLang="ko-KR" b="0" dirty="0"/>
              <a:t>$$ = 17; </a:t>
            </a:r>
            <a:r>
              <a:rPr lang="en-US" altLang="ko-KR" b="0" dirty="0" smtClean="0"/>
              <a:t>}      </a:t>
            </a:r>
            <a:r>
              <a:rPr lang="en-US" altLang="ko-KR" b="0" dirty="0"/>
              <a:t>B </a:t>
            </a:r>
            <a:r>
              <a:rPr lang="en-US" altLang="ko-KR" b="0" dirty="0" smtClean="0"/>
              <a:t>      { </a:t>
            </a:r>
            <a:r>
              <a:rPr lang="en-US" altLang="ko-KR" b="0" dirty="0" err="1"/>
              <a:t>printf</a:t>
            </a:r>
            <a:r>
              <a:rPr lang="en-US" altLang="ko-KR" b="0" dirty="0"/>
              <a:t>(“%d”, $2); } ;</a:t>
            </a:r>
          </a:p>
          <a:p>
            <a:endParaRPr lang="en-US" altLang="ko-KR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Embedded 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    $$	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>
                <a:solidFill>
                  <a:srgbClr val="FF0000"/>
                </a:solidFill>
              </a:rPr>
              <a:t>1 	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$2	    </a:t>
            </a:r>
            <a:r>
              <a:rPr lang="en-US" altLang="ko-KR" dirty="0" smtClean="0">
                <a:solidFill>
                  <a:srgbClr val="FF0000"/>
                </a:solidFill>
              </a:rPr>
              <a:t>$3</a:t>
            </a:r>
            <a:r>
              <a:rPr lang="en-US" altLang="ko-KR" dirty="0">
                <a:solidFill>
                  <a:srgbClr val="FF0000"/>
                </a:solidFill>
              </a:rPr>
              <a:t>	 </a:t>
            </a:r>
            <a:r>
              <a:rPr lang="en-US" altLang="ko-KR" dirty="0" smtClean="0">
                <a:solidFill>
                  <a:srgbClr val="FF0000"/>
                </a:solidFill>
              </a:rPr>
              <a:t>           $4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Embedded action can cause shift/reduce conflict in otherwise acceptable grammars</a:t>
            </a:r>
          </a:p>
          <a:p>
            <a:endParaRPr lang="en-US" altLang="ko-KR" b="0" dirty="0"/>
          </a:p>
          <a:p>
            <a:pPr marL="0" indent="0">
              <a:buNone/>
            </a:pPr>
            <a:r>
              <a:rPr lang="en-US" altLang="ko-KR" sz="2400" b="0" dirty="0"/>
              <a:t>    thing: </a:t>
            </a:r>
            <a:r>
              <a:rPr lang="en-US" altLang="ko-KR" sz="2400" b="0" dirty="0" err="1"/>
              <a:t>abcd</a:t>
            </a:r>
            <a:r>
              <a:rPr lang="en-US" altLang="ko-KR" sz="2400" b="0" dirty="0"/>
              <a:t> | </a:t>
            </a:r>
            <a:r>
              <a:rPr lang="en-US" altLang="ko-KR" sz="2400" b="0" dirty="0" err="1"/>
              <a:t>abcz</a:t>
            </a:r>
            <a:r>
              <a:rPr lang="en-US" altLang="ko-KR" sz="2400" b="0" dirty="0"/>
              <a:t> ;</a:t>
            </a:r>
          </a:p>
          <a:p>
            <a:pPr marL="0" indent="0">
              <a:buNone/>
            </a:pPr>
            <a:r>
              <a:rPr lang="en-US" altLang="ko-KR" sz="2400" b="0" dirty="0"/>
              <a:t>    </a:t>
            </a:r>
            <a:r>
              <a:rPr lang="en-US" altLang="ko-KR" sz="2400" b="0" dirty="0" err="1"/>
              <a:t>abcd</a:t>
            </a:r>
            <a:r>
              <a:rPr lang="en-US" altLang="ko-KR" sz="2400" b="0" dirty="0"/>
              <a:t>: ‘A’ ‘B’ ‘C’ ‘D’ ;</a:t>
            </a:r>
          </a:p>
          <a:p>
            <a:pPr marL="0" indent="0">
              <a:buNone/>
            </a:pPr>
            <a:r>
              <a:rPr lang="en-US" altLang="ko-KR" sz="2400" b="0" dirty="0"/>
              <a:t>    </a:t>
            </a:r>
            <a:r>
              <a:rPr lang="en-US" altLang="ko-KR" sz="2400" b="0" dirty="0" err="1"/>
              <a:t>abcz</a:t>
            </a:r>
            <a:r>
              <a:rPr lang="en-US" altLang="ko-KR" sz="2400" b="0" dirty="0"/>
              <a:t>: ‘A’ ‘B’ ‘C’ ‘Z’ ;</a:t>
            </a:r>
          </a:p>
          <a:p>
            <a:endParaRPr lang="en-US" altLang="ko-KR" sz="2400" b="0" dirty="0"/>
          </a:p>
          <a:p>
            <a:pPr marL="0" indent="0">
              <a:buNone/>
            </a:pPr>
            <a:r>
              <a:rPr lang="en-US" altLang="ko-KR" sz="2400" b="0" dirty="0"/>
              <a:t>    thing: </a:t>
            </a:r>
            <a:r>
              <a:rPr lang="en-US" altLang="ko-KR" sz="2400" b="0" dirty="0" err="1"/>
              <a:t>abcd</a:t>
            </a:r>
            <a:r>
              <a:rPr lang="en-US" altLang="ko-KR" sz="2400" b="0" dirty="0"/>
              <a:t> | </a:t>
            </a:r>
            <a:r>
              <a:rPr lang="en-US" altLang="ko-KR" sz="2400" b="0" dirty="0" err="1"/>
              <a:t>abcz</a:t>
            </a:r>
            <a:r>
              <a:rPr lang="en-US" altLang="ko-KR" sz="2400" b="0" dirty="0"/>
              <a:t> ;</a:t>
            </a:r>
          </a:p>
          <a:p>
            <a:pPr marL="0" indent="0">
              <a:buNone/>
            </a:pPr>
            <a:r>
              <a:rPr lang="en-US" altLang="ko-KR" sz="2400" b="0" dirty="0"/>
              <a:t>    </a:t>
            </a:r>
            <a:r>
              <a:rPr lang="en-US" altLang="ko-KR" sz="2400" b="0" dirty="0" err="1"/>
              <a:t>abcd</a:t>
            </a:r>
            <a:r>
              <a:rPr lang="en-US" altLang="ko-KR" sz="2400" b="0" dirty="0"/>
              <a:t>: ‘A’ ‘B’ ‘C’ ‘D’ ;</a:t>
            </a:r>
          </a:p>
          <a:p>
            <a:pPr marL="0" indent="0">
              <a:buNone/>
            </a:pPr>
            <a:r>
              <a:rPr lang="en-US" altLang="ko-KR" sz="2400" b="0" dirty="0"/>
              <a:t>    </a:t>
            </a:r>
            <a:r>
              <a:rPr lang="en-US" altLang="ko-KR" sz="2400" b="0" dirty="0" err="1"/>
              <a:t>abcz</a:t>
            </a:r>
            <a:r>
              <a:rPr lang="en-US" altLang="ko-KR" sz="2400" b="0" dirty="0"/>
              <a:t>: ‘A’ ‘B’ { </a:t>
            </a:r>
            <a:r>
              <a:rPr lang="en-US" altLang="ko-KR" sz="2400" b="0" dirty="0" err="1"/>
              <a:t>somefunc</a:t>
            </a:r>
            <a:r>
              <a:rPr lang="en-US" altLang="ko-KR" sz="2400" b="0" dirty="0"/>
              <a:t>(); } ‘C’ ‘Z’ 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Embedded Action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55172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fakename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9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Cannot declare variable and initialize simultaneously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 = 0; </a:t>
            </a:r>
            <a:r>
              <a:rPr lang="en-US" altLang="ko-KR" dirty="0">
                <a:solidFill>
                  <a:srgbClr val="FF0000"/>
                </a:solidFill>
              </a:rPr>
              <a:t>/* syntax error */</a:t>
            </a:r>
          </a:p>
          <a:p>
            <a:endParaRPr lang="en-US" altLang="ko-KR" dirty="0"/>
          </a:p>
          <a:p>
            <a:r>
              <a:rPr lang="en-US" altLang="ko-KR" dirty="0"/>
              <a:t>No anonymous </a:t>
            </a:r>
            <a:r>
              <a:rPr lang="en-US" altLang="ko-KR" dirty="0" err="1"/>
              <a:t>struct</a:t>
            </a:r>
            <a:r>
              <a:rPr lang="en-US" altLang="ko-KR" dirty="0"/>
              <a:t> declaration</a:t>
            </a:r>
          </a:p>
          <a:p>
            <a:pPr lvl="1"/>
            <a:r>
              <a:rPr lang="en-US" altLang="ko-KR" dirty="0" err="1"/>
              <a:t>struct</a:t>
            </a:r>
            <a:r>
              <a:rPr lang="en-US" altLang="ko-KR" dirty="0"/>
              <a:t> { </a:t>
            </a:r>
            <a:r>
              <a:rPr lang="en-US" altLang="ko-KR" dirty="0" err="1"/>
              <a:t>int</a:t>
            </a:r>
            <a:r>
              <a:rPr lang="en-US" altLang="ko-KR" dirty="0"/>
              <a:t> x;, </a:t>
            </a:r>
            <a:r>
              <a:rPr lang="en-US" altLang="ko-KR" dirty="0" err="1"/>
              <a:t>int</a:t>
            </a:r>
            <a:r>
              <a:rPr lang="en-US" altLang="ko-KR" dirty="0"/>
              <a:t> y; } w; </a:t>
            </a:r>
            <a:r>
              <a:rPr lang="en-US" altLang="ko-KR" dirty="0">
                <a:solidFill>
                  <a:srgbClr val="FF0000"/>
                </a:solidFill>
              </a:rPr>
              <a:t>/* syntax error */</a:t>
            </a:r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following ASSIGNOP</a:t>
            </a:r>
          </a:p>
          <a:p>
            <a:pPr lvl="1"/>
            <a:r>
              <a:rPr lang="en-US" altLang="ko-KR" dirty="0"/>
              <a:t>+=, -=, *=, /=, %=</a:t>
            </a:r>
          </a:p>
          <a:p>
            <a:endParaRPr lang="en-US" altLang="ko-KR" dirty="0"/>
          </a:p>
          <a:p>
            <a:r>
              <a:rPr lang="en-US" altLang="ko-KR" dirty="0"/>
              <a:t>No multiply, divide, modulo operation on binary expression</a:t>
            </a:r>
          </a:p>
          <a:p>
            <a:pPr lvl="1"/>
            <a:r>
              <a:rPr lang="en-US" altLang="ko-KR" dirty="0"/>
              <a:t>binary ‘*’ binary</a:t>
            </a:r>
          </a:p>
          <a:p>
            <a:endParaRPr lang="en-US" altLang="ko-KR" dirty="0"/>
          </a:p>
          <a:p>
            <a:r>
              <a:rPr lang="en-US" altLang="ko-KR" dirty="0"/>
              <a:t>Added Pre-increment/decrement operation</a:t>
            </a:r>
          </a:p>
          <a:p>
            <a:pPr lvl="1"/>
            <a:r>
              <a:rPr lang="en-US" altLang="ko-KR" dirty="0"/>
              <a:t>INCOP unary</a:t>
            </a:r>
          </a:p>
          <a:p>
            <a:pPr lvl="1"/>
            <a:r>
              <a:rPr lang="en-US" altLang="ko-KR" dirty="0"/>
              <a:t>DECOP unary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1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5EE43C70-E2BA-2B44-B7D2-EBBAA82046D4}" vid="{2245E952-5C1C-1A44-B65C-AAE090CD6DD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vmo_template</Template>
  <TotalTime>6837</TotalTime>
  <Words>1267</Words>
  <Application>Microsoft Office PowerPoint</Application>
  <PresentationFormat>화면 슬라이드 쇼(4:3)</PresentationFormat>
  <Paragraphs>339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굴림체</vt:lpstr>
      <vt:lpstr>맑은 고딕</vt:lpstr>
      <vt:lpstr>Arial</vt:lpstr>
      <vt:lpstr>Cambria Math</vt:lpstr>
      <vt:lpstr>Consolas</vt:lpstr>
      <vt:lpstr>Tahoma</vt:lpstr>
      <vt:lpstr>Times New Roman</vt:lpstr>
      <vt:lpstr>Wingdings</vt:lpstr>
      <vt:lpstr>VMO_TEMPLATE_V2</vt:lpstr>
      <vt:lpstr>Project 3</vt:lpstr>
      <vt:lpstr>Projects</vt:lpstr>
      <vt:lpstr>Overview</vt:lpstr>
      <vt:lpstr>Embedded Action</vt:lpstr>
      <vt:lpstr>Embedded Action</vt:lpstr>
      <vt:lpstr>Embedded Action</vt:lpstr>
      <vt:lpstr>Grammar</vt:lpstr>
      <vt:lpstr>Grammar </vt:lpstr>
      <vt:lpstr>Grammar Change</vt:lpstr>
      <vt:lpstr>Semantic Check</vt:lpstr>
      <vt:lpstr>Semantic Check</vt:lpstr>
      <vt:lpstr>Undeclared Variables &amp; Functions</vt:lpstr>
      <vt:lpstr>Redeclaration of Same Variables at Same Scope</vt:lpstr>
      <vt:lpstr>No Type Conversion</vt:lpstr>
      <vt:lpstr>Pointer Operation</vt:lpstr>
      <vt:lpstr>Operation on Structures</vt:lpstr>
      <vt:lpstr>Structure Declaration</vt:lpstr>
      <vt:lpstr>Structure Pointer Declaration</vt:lpstr>
      <vt:lpstr>Structure Pointer Declaration</vt:lpstr>
      <vt:lpstr>Structure Declaration</vt:lpstr>
      <vt:lpstr>Function</vt:lpstr>
      <vt:lpstr>Function</vt:lpstr>
      <vt:lpstr>LValue (Assignment) Checking</vt:lpstr>
      <vt:lpstr>LValue (Assignment) Checking</vt:lpstr>
      <vt:lpstr>LValue (Assignment) Checking</vt:lpstr>
      <vt:lpstr>Operand Check: Unary -</vt:lpstr>
      <vt:lpstr>Operand Check: INCOP, DECOP</vt:lpstr>
      <vt:lpstr>Operand Check: Binary +, -</vt:lpstr>
      <vt:lpstr>Operand Check: Relop, Equop</vt:lpstr>
      <vt:lpstr>Operand Check: Logical Operators</vt:lpstr>
      <vt:lpstr>Output &amp; Tips</vt:lpstr>
      <vt:lpstr>Output</vt:lpstr>
      <vt:lpstr>Skip error code</vt:lpstr>
      <vt:lpstr>Tips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Windows 사용자</cp:lastModifiedBy>
  <cp:revision>169</cp:revision>
  <dcterms:created xsi:type="dcterms:W3CDTF">2011-05-26T07:14:03Z</dcterms:created>
  <dcterms:modified xsi:type="dcterms:W3CDTF">2018-11-08T03:36:25Z</dcterms:modified>
</cp:coreProperties>
</file>