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72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6992" autoAdjust="0"/>
  </p:normalViewPr>
  <p:slideViewPr>
    <p:cSldViewPr snapToGrid="0">
      <p:cViewPr varScale="1">
        <p:scale>
          <a:sx n="74" d="100"/>
          <a:sy n="74" d="100"/>
        </p:scale>
        <p:origin x="3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31023-0399-4378-B5F6-11AED514514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B36D9-2563-425F-AA34-A73510C3C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B36D9-2563-425F-AA34-A73510C3C7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3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2EC0B-38EF-44D4-9130-E96976DBE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8CC30-F877-4125-8251-DE419395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2D614-E785-44CA-A294-DBF453D0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7FB1E-D2DA-4059-BE9E-30B85DB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660DA-C322-40C5-BBF9-F27D6F19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9FB7-135A-4BB9-8C25-04D726B0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10D79-A0C2-4C3D-8586-60CCA378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F1E1F-D05A-4571-AF20-D3160E63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5DD83-0FAA-4EEA-80F3-D7032F3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688BF-A509-4B65-87A3-9C7AAC57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688AF6-2737-4506-BE09-5FC165F02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CAF83-E487-41BC-9AD1-5B6C3CA8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BE8A-0650-4DB3-AABE-08E65446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2A19B-78DB-4DAC-BD8C-1480707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95754-FCAD-4D5E-AF2D-51EFA58B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8E442-B3E9-4127-8CC9-6ACAA3D3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DD389-EE65-46DC-97D2-93454FC5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1000"/>
              </a:spcAft>
              <a:defRPr/>
            </a:lvl1pPr>
            <a:lvl2pPr>
              <a:lnSpc>
                <a:spcPct val="120000"/>
              </a:lnSpc>
              <a:spcAft>
                <a:spcPts val="1000"/>
              </a:spcAft>
              <a:defRPr/>
            </a:lvl2pPr>
            <a:lvl3pPr>
              <a:lnSpc>
                <a:spcPct val="120000"/>
              </a:lnSpc>
              <a:spcAft>
                <a:spcPts val="1000"/>
              </a:spcAft>
              <a:defRPr/>
            </a:lvl3pPr>
            <a:lvl4pPr>
              <a:lnSpc>
                <a:spcPct val="120000"/>
              </a:lnSpc>
              <a:spcAft>
                <a:spcPts val="1000"/>
              </a:spcAft>
              <a:defRPr/>
            </a:lvl4pPr>
            <a:lvl5pPr>
              <a:lnSpc>
                <a:spcPct val="120000"/>
              </a:lnSpc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2B8D5-A2B0-4846-ABE3-03EA14EC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F8D3A-3C56-4FF3-B286-5C08512C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C1C-3EE7-4082-9EF7-A0B80400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5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D5F3-2AE8-4DAD-863D-035419FB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5DA78-2D65-428E-AD22-771F876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811F3-2F70-44AA-8785-E42AB9F3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B07D-0032-46ED-9936-D5E8310F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2368F-A91A-487A-94FF-EC703B9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DE1E-5E80-4FA9-AFA2-AAEE74F1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75D5E-F8E3-4624-A46D-287341DB4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2BE90-1B9F-40CB-9E94-A2CA67F1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1B659-B6D5-4871-886F-3DB649AB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A3464-F6B3-4D93-9B03-01AC607B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6F52-D9FE-45E8-B572-5940EF67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C0788-BF54-4E2C-92B5-AED3A3EE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FD09D-A5E1-4BDF-9713-8E110E10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C3655-61CB-467A-A047-B4DEB1CC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F31F3F-817B-4357-A0E7-D20FE682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97DC5D-CB1D-4CCA-9F76-E3A6DDB65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CF7D5D-514B-4C83-81B9-2097F27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103F60-6422-41FD-BF1C-2157C62D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F6670-D4AA-4980-9D93-553D06DB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095DB-AD93-4155-A09D-92D261F8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B58011-2FDD-4BC4-8351-BA166847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DCCE8-A737-4A6D-BA05-85FA7F2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135E2-311E-4AE2-9186-3BD8E2F8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4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3E118A-D933-4AC0-9C7D-A3EC1795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D69B5-8403-46AE-BFC3-FFD094EA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B5F92-82A6-4CC2-8422-7CD08128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7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54C63-57B5-4240-A27F-53578A94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AFD75-79BB-436F-B54D-E8C2E7E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08E99-6E0D-4DE9-958E-E3F3F1C6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787C6-FC3F-4DF8-8B96-A46C4080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714AF-5508-468E-AEB3-ECE17E5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3949A-C45F-4F49-BE59-7E1ECE5E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AC3E-6C7F-4467-9D13-2E2DD80E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60FAF-0869-428A-AF4B-B0B115504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18F55-EC32-4F46-B3B3-9A76BAA8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3FC1D-7A77-492E-A0C6-E7ED845D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F8E8D-64D0-4A94-ABA1-9F720C6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D2A59-7377-4697-9587-84AFFCA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0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7F041-B757-48C7-8AE7-7F4F10DE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7AAA4-5FB8-41C9-9941-366697E5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513F7-1FA4-42D3-B3CC-02BA634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EC69-624D-4335-833D-98338F1F34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A0A2F-28F2-4328-AB5F-70B8BF59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DE285-D2FE-4C09-BE05-4F528408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B4C5-B74F-4762-BC18-E99F2FE0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1471A-8E8D-4A50-BFCB-E5D392D57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란</a:t>
            </a:r>
            <a:r>
              <a:rPr lang="en-US" altLang="ko-KR" dirty="0"/>
              <a:t>?_</a:t>
            </a:r>
            <a:r>
              <a:rPr lang="ko-KR" altLang="en-US" dirty="0" err="1"/>
              <a:t>리팩토링</a:t>
            </a:r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D596B-DEAE-42A0-9620-9BB351B21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2021.3.13 </a:t>
            </a:r>
            <a:r>
              <a:rPr lang="ko-KR" altLang="en-US" dirty="0"/>
              <a:t>권문정</a:t>
            </a:r>
          </a:p>
        </p:txBody>
      </p:sp>
    </p:spTree>
    <p:extLst>
      <p:ext uri="{BB962C8B-B14F-4D97-AF65-F5344CB8AC3E}">
        <p14:creationId xmlns:p14="http://schemas.microsoft.com/office/powerpoint/2010/main" val="366357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</a:t>
            </a:r>
            <a:r>
              <a:rPr lang="en-US" altLang="ko-KR" sz="4000" dirty="0"/>
              <a:t>(</a:t>
            </a:r>
            <a:r>
              <a:rPr lang="ko-KR" altLang="en-US" sz="4000" dirty="0"/>
              <a:t>룰 헤더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SrcIP</a:t>
            </a:r>
            <a:r>
              <a:rPr lang="en-US" altLang="ko-KR" sz="4000" dirty="0"/>
              <a:t>/</a:t>
            </a:r>
            <a:r>
              <a:rPr lang="en-US" altLang="ko-KR" sz="4000" dirty="0" err="1"/>
              <a:t>DstIP</a:t>
            </a:r>
            <a:r>
              <a:rPr lang="en-US" altLang="ko-KR" sz="4000" dirty="0"/>
              <a:t> </a:t>
            </a:r>
            <a:r>
              <a:rPr lang="ko-KR" altLang="en-US" sz="4000" dirty="0"/>
              <a:t>형식</a:t>
            </a:r>
            <a:r>
              <a:rPr lang="en-US" altLang="ko-KR" sz="4000" dirty="0"/>
              <a:t>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BF4AC0-F682-4BC6-9C3D-F81C6BDFF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52703"/>
              </p:ext>
            </p:extLst>
          </p:nvPr>
        </p:nvGraphicFramePr>
        <p:xfrm>
          <a:off x="1319645" y="1754987"/>
          <a:ext cx="9777845" cy="4737888"/>
        </p:xfrm>
        <a:graphic>
          <a:graphicData uri="http://schemas.openxmlformats.org/drawingml/2006/table">
            <a:tbl>
              <a:tblPr/>
              <a:tblGrid>
                <a:gridCol w="4143847">
                  <a:extLst>
                    <a:ext uri="{9D8B030D-6E8A-4147-A177-3AD203B41FA5}">
                      <a16:colId xmlns:a16="http://schemas.microsoft.com/office/drawing/2014/main" val="995726443"/>
                    </a:ext>
                  </a:extLst>
                </a:gridCol>
                <a:gridCol w="5633998">
                  <a:extLst>
                    <a:ext uri="{9D8B030D-6E8A-4147-A177-3AD203B41FA5}">
                      <a16:colId xmlns:a16="http://schemas.microsoft.com/office/drawing/2014/main" val="877581415"/>
                    </a:ext>
                  </a:extLst>
                </a:gridCol>
              </a:tblGrid>
              <a:tr h="28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형식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62696"/>
                  </a:ext>
                </a:extLst>
              </a:tr>
              <a:tr h="572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192.168.20.50/32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192.168.20.50 Host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102434"/>
                  </a:ext>
                </a:extLst>
              </a:tr>
              <a:tr h="572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192.168.20.0/24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192.168.20.0/24 </a:t>
                      </a:r>
                      <a:r>
                        <a:rPr lang="ko-KR" alt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서브넷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11112"/>
                  </a:ext>
                </a:extLst>
              </a:tr>
              <a:tr h="8585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[192.168.20.0/24, 172.20.0.0/16]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192.168.20.0/24, 172.20.0.0/16 </a:t>
                      </a:r>
                      <a:r>
                        <a:rPr lang="ko-KR" altLang="en-US" sz="24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서브넷</a:t>
                      </a:r>
                      <a:endParaRPr lang="ko-KR" altLang="en-US" sz="2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34503"/>
                  </a:ext>
                </a:extLst>
              </a:tr>
              <a:tr h="8585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!192.168.20.0/24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192.168.20.0/24</a:t>
                      </a:r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제외한 나머지 </a:t>
                      </a:r>
                      <a:r>
                        <a:rPr lang="ko-KR" altLang="en-US" sz="24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서브넷</a:t>
                      </a:r>
                      <a:endParaRPr lang="ko-KR" altLang="en-US" sz="2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138077"/>
                  </a:ext>
                </a:extLst>
              </a:tr>
              <a:tr h="28865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$HOME_NET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내부 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IP </a:t>
                      </a:r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 변수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03305"/>
                  </a:ext>
                </a:extLst>
              </a:tr>
              <a:tr h="57233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$EXTERNAL_NET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외부 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IP </a:t>
                      </a:r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 변수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95797"/>
                  </a:ext>
                </a:extLst>
              </a:tr>
              <a:tr h="57233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$XXX_SERVERS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특정 서버 </a:t>
                      </a:r>
                      <a:r>
                        <a:rPr lang="en-US" altLang="ko-KR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IP </a:t>
                      </a:r>
                      <a:r>
                        <a:rPr lang="ko-KR" altLang="en-US" sz="2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 변수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7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</a:t>
            </a:r>
            <a:r>
              <a:rPr lang="en-US" altLang="ko-KR" sz="4000" dirty="0"/>
              <a:t>(</a:t>
            </a:r>
            <a:r>
              <a:rPr lang="ko-KR" altLang="en-US" sz="4000" dirty="0"/>
              <a:t>룰 헤더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SrcPort</a:t>
            </a:r>
            <a:r>
              <a:rPr lang="en-US" altLang="ko-KR" sz="4000" dirty="0"/>
              <a:t>/</a:t>
            </a:r>
            <a:r>
              <a:rPr lang="en-US" altLang="ko-KR" sz="4000" dirty="0" err="1"/>
              <a:t>DstPort</a:t>
            </a:r>
            <a:r>
              <a:rPr lang="en-US" altLang="ko-KR" sz="4000" dirty="0"/>
              <a:t> </a:t>
            </a:r>
            <a:r>
              <a:rPr lang="ko-KR" altLang="en-US" sz="4000" dirty="0"/>
              <a:t>형식</a:t>
            </a:r>
            <a:r>
              <a:rPr lang="en-US" altLang="ko-KR" sz="4000" dirty="0"/>
              <a:t>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04DDE5-ACE2-4FB1-ADCE-3B8E9E105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00975"/>
              </p:ext>
            </p:extLst>
          </p:nvPr>
        </p:nvGraphicFramePr>
        <p:xfrm>
          <a:off x="1153391" y="2015835"/>
          <a:ext cx="9715499" cy="4166756"/>
        </p:xfrm>
        <a:graphic>
          <a:graphicData uri="http://schemas.openxmlformats.org/drawingml/2006/table">
            <a:tbl>
              <a:tblPr/>
              <a:tblGrid>
                <a:gridCol w="3442178">
                  <a:extLst>
                    <a:ext uri="{9D8B030D-6E8A-4147-A177-3AD203B41FA5}">
                      <a16:colId xmlns:a16="http://schemas.microsoft.com/office/drawing/2014/main" val="267192986"/>
                    </a:ext>
                  </a:extLst>
                </a:gridCol>
                <a:gridCol w="6273321">
                  <a:extLst>
                    <a:ext uri="{9D8B030D-6E8A-4147-A177-3AD203B41FA5}">
                      <a16:colId xmlns:a16="http://schemas.microsoft.com/office/drawing/2014/main" val="1392553530"/>
                    </a:ext>
                  </a:extLst>
                </a:gridCol>
              </a:tblGrid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 형식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214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80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80</a:t>
                      </a:r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 포트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925853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1:500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1~500</a:t>
                      </a:r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 포트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86246"/>
                  </a:ext>
                </a:extLst>
              </a:tr>
              <a:tr h="10416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!80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80</a:t>
                      </a:r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 포트를 제외한 나머지 포트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77732"/>
                  </a:ext>
                </a:extLst>
              </a:tr>
              <a:tr h="10416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!1:500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</a:t>
                      </a:r>
                      <a:r>
                        <a:rPr lang="en-US" altLang="ko-KR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1~500</a:t>
                      </a:r>
                      <a:r>
                        <a:rPr lang="ko-KR" alt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 포트를 제외한 나머지 포트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00075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any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모든 포트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4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 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- msg)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F267C-F0CC-40E2-B268-E352BA46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4140265"/>
            <a:ext cx="10515600" cy="2026304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해당 룰로 인해 탐지되면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로그에 기록될 내용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룰의 이름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사용자 임의로 작성하면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C8BD-F0D0-4982-BB13-EFDD6CC09F7A}"/>
              </a:ext>
            </a:extLst>
          </p:cNvPr>
          <p:cNvSpPr txBox="1"/>
          <p:nvPr/>
        </p:nvSpPr>
        <p:spPr>
          <a:xfrm>
            <a:off x="640975" y="3058232"/>
            <a:ext cx="110400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tcp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any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any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any 80(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msg:"Snort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Test!!!";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content:"GET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";)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1B01A2-CCC1-46B6-A7E7-AC867E6A912C}"/>
              </a:ext>
            </a:extLst>
          </p:cNvPr>
          <p:cNvCxnSpPr>
            <a:cxnSpLocks/>
          </p:cNvCxnSpPr>
          <p:nvPr/>
        </p:nvCxnSpPr>
        <p:spPr>
          <a:xfrm>
            <a:off x="5486400" y="2258477"/>
            <a:ext cx="314661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653084A1-BACC-4C77-8147-02FEB397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2" y="1578819"/>
            <a:ext cx="10064507" cy="1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8037328-ED52-4F39-B274-15E41084C92D}"/>
              </a:ext>
            </a:extLst>
          </p:cNvPr>
          <p:cNvSpPr/>
          <p:nvPr/>
        </p:nvSpPr>
        <p:spPr>
          <a:xfrm>
            <a:off x="9565645" y="2134942"/>
            <a:ext cx="1261682" cy="660199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EBC6A3-19EE-4526-8B66-9F47102D9E82}"/>
              </a:ext>
            </a:extLst>
          </p:cNvPr>
          <p:cNvSpPr/>
          <p:nvPr/>
        </p:nvSpPr>
        <p:spPr>
          <a:xfrm>
            <a:off x="5264119" y="2894032"/>
            <a:ext cx="3734408" cy="857085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</a:t>
            </a:r>
            <a:r>
              <a:rPr lang="ko-KR" altLang="en-US" dirty="0"/>
              <a:t>옵션 </a:t>
            </a:r>
            <a:r>
              <a:rPr lang="en-US" altLang="ko-KR" dirty="0"/>
              <a:t>- content)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F267C-F0CC-40E2-B268-E352BA46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4" y="3808457"/>
            <a:ext cx="10515600" cy="250921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옵션 부분의 룰을 정확하게 세워야 정확도가 높아지고</a:t>
            </a:r>
            <a:r>
              <a:rPr lang="en-US" altLang="ko-KR" b="1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b="1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오탐이</a:t>
            </a:r>
            <a:r>
              <a:rPr lang="ko-KR" altLang="en-US" b="1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낮아진다</a:t>
            </a:r>
            <a:r>
              <a:rPr lang="en-US" altLang="ko-KR" b="1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악성코드만 가지고 있는 문자열을 넣어 놓으면 잘 탐지한다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en-US" altLang="ko-KR" b="1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en-US" altLang="ko-KR" i="0" dirty="0">
                <a:solidFill>
                  <a:schemeClr val="accent1">
                    <a:lumMod val="7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Content: “GET”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패킷 중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"GET"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이라는 문자열이 있을 때 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필터링하여 탐지하라는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의미이다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해당 필터링이 적용되어 있지 않다면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로 통신하는 모든 패킷이 탐지되므로 룰을 만들 때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반드시 포함되어야 하는 옵션이다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★</a:t>
            </a:r>
            <a:endParaRPr lang="en-US" altLang="ko-KR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85B16-720F-4803-80E9-A7D0BCF3F254}"/>
              </a:ext>
            </a:extLst>
          </p:cNvPr>
          <p:cNvSpPr txBox="1"/>
          <p:nvPr/>
        </p:nvSpPr>
        <p:spPr>
          <a:xfrm>
            <a:off x="682539" y="2789631"/>
            <a:ext cx="110400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tcp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any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any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any 80(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msg:"Snort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Test!!!";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content:"GET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";)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460FD5-25AB-49D2-8BC8-B6FA34E3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46" y="1305176"/>
            <a:ext cx="10064507" cy="1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251E616-2F3A-4977-AFB7-AFF230F123F5}"/>
              </a:ext>
            </a:extLst>
          </p:cNvPr>
          <p:cNvSpPr/>
          <p:nvPr/>
        </p:nvSpPr>
        <p:spPr>
          <a:xfrm>
            <a:off x="9731900" y="1877014"/>
            <a:ext cx="1261682" cy="660199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069B6F-45FA-4692-B42A-97FD7CCA6899}"/>
              </a:ext>
            </a:extLst>
          </p:cNvPr>
          <p:cNvSpPr/>
          <p:nvPr/>
        </p:nvSpPr>
        <p:spPr>
          <a:xfrm>
            <a:off x="8786638" y="2719194"/>
            <a:ext cx="3173298" cy="770919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06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062132-913E-4230-9926-0CE6429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</a:t>
            </a:r>
            <a:r>
              <a:rPr lang="ko-KR" altLang="en-US" dirty="0"/>
              <a:t>일반 옵션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6F392C-C0AF-426E-8250-7A8B72F53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7045"/>
              </p:ext>
            </p:extLst>
          </p:nvPr>
        </p:nvGraphicFramePr>
        <p:xfrm>
          <a:off x="1039091" y="1943893"/>
          <a:ext cx="10629900" cy="4093214"/>
        </p:xfrm>
        <a:graphic>
          <a:graphicData uri="http://schemas.openxmlformats.org/drawingml/2006/table">
            <a:tbl>
              <a:tblPr/>
              <a:tblGrid>
                <a:gridCol w="1963882">
                  <a:extLst>
                    <a:ext uri="{9D8B030D-6E8A-4147-A177-3AD203B41FA5}">
                      <a16:colId xmlns:a16="http://schemas.microsoft.com/office/drawing/2014/main" val="2258860616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3879532446"/>
                    </a:ext>
                  </a:extLst>
                </a:gridCol>
                <a:gridCol w="3293918">
                  <a:extLst>
                    <a:ext uri="{9D8B030D-6E8A-4147-A177-3AD203B41FA5}">
                      <a16:colId xmlns:a16="http://schemas.microsoft.com/office/drawing/2014/main" val="109190428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형식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65057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msg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경고 이벤트 </a:t>
                      </a:r>
                      <a:r>
                        <a:rPr lang="ko-KR" altLang="en-US" sz="20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메세지</a:t>
                      </a:r>
                      <a:endParaRPr lang="ko-KR" alt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sz="20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msg:"ICMP</a:t>
                      </a:r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Ping test";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65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sz="20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sid</a:t>
                      </a:r>
                      <a:endParaRPr 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룰 식별자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(3000000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 이상 권장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sid:3000001;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490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rev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룰 버전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수정될 경우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씩 증가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rev:1;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02129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priority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우선 순위 </a:t>
                      </a:r>
                      <a:r>
                        <a:rPr lang="en-US" altLang="ko-KR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값이 작을수록 먼저 매칭</a:t>
                      </a:r>
                      <a:r>
                        <a:rPr lang="en-US" altLang="ko-KR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 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범위 </a:t>
                      </a:r>
                      <a:r>
                        <a:rPr lang="en-US" altLang="ko-KR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 1~10)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priority:1;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88084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classtype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ko-KR" altLang="en-US" sz="20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스노트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룰 분류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classtype: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분류이름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60008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reference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취약점 참고 배포 </a:t>
                      </a:r>
                      <a:r>
                        <a:rPr lang="en-US" altLang="ko-KR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URL 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reference: 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 </a:t>
                      </a:r>
                      <a:r>
                        <a:rPr 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http://~;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0291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92C47DA-D923-4768-AEEB-2C4EA908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0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062132-913E-4230-9926-0CE6429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</a:t>
            </a:r>
            <a:r>
              <a:rPr lang="ko-KR" altLang="en-US" dirty="0"/>
              <a:t>흐름 옵션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90E764-842A-4FE3-B04B-3DCBB8BA1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13876"/>
              </p:ext>
            </p:extLst>
          </p:nvPr>
        </p:nvGraphicFramePr>
        <p:xfrm>
          <a:off x="838199" y="1943894"/>
          <a:ext cx="10373591" cy="4155571"/>
        </p:xfrm>
        <a:graphic>
          <a:graphicData uri="http://schemas.openxmlformats.org/drawingml/2006/table">
            <a:tbl>
              <a:tblPr/>
              <a:tblGrid>
                <a:gridCol w="3980836">
                  <a:extLst>
                    <a:ext uri="{9D8B030D-6E8A-4147-A177-3AD203B41FA5}">
                      <a16:colId xmlns:a16="http://schemas.microsoft.com/office/drawing/2014/main" val="3316856023"/>
                    </a:ext>
                  </a:extLst>
                </a:gridCol>
                <a:gridCol w="6392755">
                  <a:extLst>
                    <a:ext uri="{9D8B030D-6E8A-4147-A177-3AD203B41FA5}">
                      <a16:colId xmlns:a16="http://schemas.microsoft.com/office/drawing/2014/main" val="3328000105"/>
                    </a:ext>
                  </a:extLst>
                </a:gridCol>
              </a:tblGrid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 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 내용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3061"/>
                  </a:ext>
                </a:extLst>
              </a:tr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flow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흐름 옵션 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05059"/>
                  </a:ext>
                </a:extLst>
              </a:tr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to_server </a:t>
                      </a:r>
                      <a:r>
                        <a:rPr lang="ko-KR" alt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또는 </a:t>
                      </a:r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from_client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클라이언트 </a:t>
                      </a:r>
                      <a:r>
                        <a:rPr lang="en-US" altLang="ko-KR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-&gt; </a:t>
                      </a:r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서버 패킷 룰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7884"/>
                  </a:ext>
                </a:extLst>
              </a:tr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to_client </a:t>
                      </a:r>
                      <a:r>
                        <a:rPr lang="ko-KR" alt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또는 </a:t>
                      </a:r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from_server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서버 </a:t>
                      </a:r>
                      <a:r>
                        <a:rPr lang="en-US" altLang="ko-KR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-&gt; </a:t>
                      </a:r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클라이언트 패킷 룰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95315"/>
                  </a:ext>
                </a:extLst>
              </a:tr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established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세션이 연결된 상태의 패킷 룰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63642"/>
                  </a:ext>
                </a:extLst>
              </a:tr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statless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세션 연결 유무와 상관 없이 룰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237125"/>
                  </a:ext>
                </a:extLst>
              </a:tr>
              <a:tr h="5936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flow:to_server,established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클라이언트 </a:t>
                      </a:r>
                      <a:r>
                        <a:rPr lang="en-US" altLang="ko-KR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-&gt; </a:t>
                      </a:r>
                      <a:r>
                        <a:rPr lang="ko-KR" altLang="en-US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서버 세션 연결 패킷 룰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2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3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062132-913E-4230-9926-0CE6429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</a:t>
            </a:r>
            <a:r>
              <a:rPr lang="ko-KR" altLang="en-US" dirty="0"/>
              <a:t>페이로드 탐색 옵션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A51066-4A62-408E-AB4D-2DD52DED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07185"/>
              </p:ext>
            </p:extLst>
          </p:nvPr>
        </p:nvGraphicFramePr>
        <p:xfrm>
          <a:off x="1316179" y="1698049"/>
          <a:ext cx="9708576" cy="4351339"/>
        </p:xfrm>
        <a:graphic>
          <a:graphicData uri="http://schemas.openxmlformats.org/drawingml/2006/table">
            <a:tbl>
              <a:tblPr/>
              <a:tblGrid>
                <a:gridCol w="1149259">
                  <a:extLst>
                    <a:ext uri="{9D8B030D-6E8A-4147-A177-3AD203B41FA5}">
                      <a16:colId xmlns:a16="http://schemas.microsoft.com/office/drawing/2014/main" val="3313283544"/>
                    </a:ext>
                  </a:extLst>
                </a:gridCol>
                <a:gridCol w="4725071">
                  <a:extLst>
                    <a:ext uri="{9D8B030D-6E8A-4147-A177-3AD203B41FA5}">
                      <a16:colId xmlns:a16="http://schemas.microsoft.com/office/drawing/2014/main" val="1387901705"/>
                    </a:ext>
                  </a:extLst>
                </a:gridCol>
                <a:gridCol w="3834246">
                  <a:extLst>
                    <a:ext uri="{9D8B030D-6E8A-4147-A177-3AD203B41FA5}">
                      <a16:colId xmlns:a16="http://schemas.microsoft.com/office/drawing/2014/main" val="472138014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예제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05608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content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문자</a:t>
                      </a:r>
                      <a:r>
                        <a:rPr lang="en-US" altLang="ko-KR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숫자 탐지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content: "xxx";</a:t>
                      </a:r>
                    </a:p>
                    <a:p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content: "|16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진수 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16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진수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|";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75008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nocase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대소문자 구분 없이 탐지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content: "xxx"; </a:t>
                      </a:r>
                      <a:r>
                        <a:rPr 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nocase</a:t>
                      </a:r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9886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offset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 지정한 </a:t>
                      </a:r>
                      <a:r>
                        <a:rPr lang="ko-KR" alt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바이트번째</a:t>
                      </a:r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부터</a:t>
                      </a:r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탐지</a:t>
                      </a:r>
                      <a:r>
                        <a:rPr lang="en-US" altLang="ko-KR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(0</a:t>
                      </a:r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번째 부터 시작</a:t>
                      </a:r>
                      <a:r>
                        <a:rPr lang="en-US" altLang="ko-KR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offset:3;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95442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depth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 지정한 바이트까지 탐지</a:t>
                      </a:r>
                      <a:r>
                        <a:rPr lang="en-US" altLang="ko-KR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(0</a:t>
                      </a:r>
                      <a:r>
                        <a:rPr lang="ko-KR" alt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번째 부터 시작</a:t>
                      </a:r>
                      <a:r>
                        <a:rPr lang="en-US" altLang="ko-KR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depth:3;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7440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distance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 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매칭 후 지정 위치 이후 다른 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 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탐색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content:"xxx"; content:"yyy"; distance:5;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14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within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 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매칭 후 지정 위치 안에 다른 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 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탐색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content:"xxx</a:t>
                      </a:r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"; content:"</a:t>
                      </a:r>
                      <a:r>
                        <a:rPr 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yyy</a:t>
                      </a:r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"; within:5;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8982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pcre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 정규화 표기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'/'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는 시작과 끝에 표기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16</a:t>
                      </a:r>
                      <a:r>
                        <a:rPr lang="ko-KR" altLang="en-US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진수는 앞에 </a:t>
                      </a:r>
                      <a:r>
                        <a:rPr lang="en-US" altLang="ko-KR" sz="16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\x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pcre</a:t>
                      </a:r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:"/(</a:t>
                      </a:r>
                      <a:r>
                        <a:rPr lang="en-US" sz="16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http|ftp</a:t>
                      </a:r>
                      <a:r>
                        <a:rPr lang="en-US" sz="16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 Traffic/"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89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87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062132-913E-4230-9926-0CE6429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(HTTP</a:t>
            </a:r>
            <a:r>
              <a:rPr lang="ko-KR" altLang="en-US" dirty="0"/>
              <a:t> 탐색 옵션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E6F356-90A3-4AD7-8229-519E7145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90712"/>
              </p:ext>
            </p:extLst>
          </p:nvPr>
        </p:nvGraphicFramePr>
        <p:xfrm>
          <a:off x="1077191" y="1768634"/>
          <a:ext cx="10037618" cy="4400176"/>
        </p:xfrm>
        <a:graphic>
          <a:graphicData uri="http://schemas.openxmlformats.org/drawingml/2006/table">
            <a:tbl>
              <a:tblPr/>
              <a:tblGrid>
                <a:gridCol w="3408218">
                  <a:extLst>
                    <a:ext uri="{9D8B030D-6E8A-4147-A177-3AD203B41FA5}">
                      <a16:colId xmlns:a16="http://schemas.microsoft.com/office/drawing/2014/main" val="1673689142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3250707637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 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내용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3772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http_method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페이로드 앞부분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메소드 패턴 매칭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8328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http_uri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페이로드의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URI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패턴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55532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http_cookie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페이로드의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쿠키 패턴 매칭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81576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http_header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요청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응답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Header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 패턴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22645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http_client_body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요청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응답 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Body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 패턴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13500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http_stat_code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응답 상태 코드 패턴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78145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http_stat_message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</a:t>
                      </a:r>
                      <a:r>
                        <a:rPr lang="en-US" altLang="ko-KR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응답 상태 </a:t>
                      </a:r>
                      <a:r>
                        <a:rPr lang="ko-KR" altLang="en-US" sz="2000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메세지</a:t>
                      </a:r>
                      <a:r>
                        <a:rPr lang="ko-KR" altLang="en-US" sz="20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패턴 매칭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6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A38B-E1B6-433D-8908-B943850F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스노트</a:t>
            </a:r>
            <a:r>
              <a:rPr lang="en-US" altLang="ko-KR" dirty="0"/>
              <a:t>(Snort)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3566F-9781-4071-85BB-C48C8F4B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스노트</a:t>
            </a:r>
            <a:r>
              <a:rPr lang="en-US" altLang="ko-KR" dirty="0"/>
              <a:t>(Snort)</a:t>
            </a:r>
            <a:r>
              <a:rPr lang="ko-KR" altLang="en-US" dirty="0"/>
              <a:t>는 자유</a:t>
            </a:r>
            <a:r>
              <a:rPr lang="en-US" altLang="ko-KR" dirty="0"/>
              <a:t>-</a:t>
            </a:r>
            <a:r>
              <a:rPr lang="ko-KR" altLang="en-US" dirty="0"/>
              <a:t>오픈 소스 네트워크 침입 차단 시스템</a:t>
            </a:r>
            <a:r>
              <a:rPr lang="en-US" altLang="ko-KR" dirty="0"/>
              <a:t>(NIPS: Network Intrusion Prevention System)</a:t>
            </a:r>
            <a:r>
              <a:rPr lang="ko-KR" altLang="en-US" dirty="0"/>
              <a:t>이자</a:t>
            </a:r>
            <a:r>
              <a:rPr lang="en-US" altLang="ko-KR" dirty="0"/>
              <a:t>, </a:t>
            </a:r>
            <a:r>
              <a:rPr lang="ko-KR" altLang="en-US" dirty="0"/>
              <a:t>네트워크 침입 탐지 시스템</a:t>
            </a:r>
            <a:r>
              <a:rPr lang="en-US" altLang="ko-KR" dirty="0"/>
              <a:t>(NIDS: Network Intrusion Detection System)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1" i="0" u="none" strike="noStrike" dirty="0">
              <a:solidFill>
                <a:srgbClr val="0076B3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u="none" strike="noStrike" dirty="0">
                <a:solidFill>
                  <a:srgbClr val="0076B3"/>
                </a:solidFill>
                <a:effectLst/>
                <a:latin typeface="Arial" panose="020B0604020202020204" pitchFamily="34" charset="0"/>
              </a:rPr>
              <a:t>IDS</a:t>
            </a:r>
            <a:r>
              <a:rPr lang="ko-KR" altLang="en-US" sz="1800" b="1" i="0" u="none" strike="noStrike" dirty="0">
                <a:solidFill>
                  <a:srgbClr val="0076B3"/>
                </a:solidFill>
                <a:effectLst/>
                <a:latin typeface="Arial" panose="020B0604020202020204" pitchFamily="34" charset="0"/>
              </a:rPr>
              <a:t>란</a:t>
            </a:r>
            <a:r>
              <a:rPr lang="en-US" altLang="ko-KR" sz="1800" b="1" i="0" u="none" strike="noStrike" dirty="0">
                <a:solidFill>
                  <a:srgbClr val="0076B3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시스템이나 네트워크를 모니터링하여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비인가된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사용자의 기밀성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무결성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가용성을 저해하는 침입을 탐지하거나 의심스러운 행위를 감시하여 이를 조기에 발견 및 대응하기 위한 보안 시스템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탐지한 결과를 통계적으로 분석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보고하거나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새로운 침입 패턴을 생성할 수도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46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EBD7-B28F-4183-8003-8D0E583E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HIDS</a:t>
            </a:r>
            <a:r>
              <a:rPr lang="ko-KR" altLang="en-US" dirty="0"/>
              <a:t>와 </a:t>
            </a:r>
            <a:r>
              <a:rPr lang="en-US" altLang="ko-KR" dirty="0"/>
              <a:t>NIDS</a:t>
            </a:r>
            <a:r>
              <a:rPr lang="ko-KR" altLang="en-US" dirty="0"/>
              <a:t>의 차이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4079D8-22F4-4F5B-92D1-42CB97F9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45731"/>
              </p:ext>
            </p:extLst>
          </p:nvPr>
        </p:nvGraphicFramePr>
        <p:xfrm>
          <a:off x="687869" y="2095418"/>
          <a:ext cx="10665931" cy="3365665"/>
        </p:xfrm>
        <a:graphic>
          <a:graphicData uri="http://schemas.openxmlformats.org/drawingml/2006/table">
            <a:tbl>
              <a:tblPr/>
              <a:tblGrid>
                <a:gridCol w="2951048">
                  <a:extLst>
                    <a:ext uri="{9D8B030D-6E8A-4147-A177-3AD203B41FA5}">
                      <a16:colId xmlns:a16="http://schemas.microsoft.com/office/drawing/2014/main" val="1776219208"/>
                    </a:ext>
                  </a:extLst>
                </a:gridCol>
                <a:gridCol w="7714883">
                  <a:extLst>
                    <a:ext uri="{9D8B030D-6E8A-4147-A177-3AD203B41FA5}">
                      <a16:colId xmlns:a16="http://schemas.microsoft.com/office/drawing/2014/main" val="2823738229"/>
                    </a:ext>
                  </a:extLst>
                </a:gridCol>
              </a:tblGrid>
              <a:tr h="6384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소스 위치 기반 분류</a:t>
                      </a:r>
                      <a:endParaRPr lang="ko-KR" alt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내용</a:t>
                      </a:r>
                      <a:endParaRPr lang="ko-KR" alt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8216"/>
                  </a:ext>
                </a:extLst>
              </a:tr>
              <a:tr h="8801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Host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기반 </a:t>
                      </a:r>
                      <a:endParaRPr lang="ko-KR" alt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H-IDS)</a:t>
                      </a:r>
                      <a:endParaRPr 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서버에 직접 설치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: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네트워크 환경과 무관</a:t>
                      </a:r>
                      <a:endParaRPr lang="ko-KR" alt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정확한 침입탐지가 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가능하나 다소의 서버 부하 존재 </a:t>
                      </a:r>
                      <a:endParaRPr lang="ko-KR" altLang="en-US" sz="2000" dirty="0">
                        <a:solidFill>
                          <a:schemeClr val="tx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76049"/>
                  </a:ext>
                </a:extLst>
              </a:tr>
              <a:tr h="18470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 Network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기반</a:t>
                      </a:r>
                      <a:endParaRPr lang="ko-KR" altLang="en-US" sz="20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N-IDS)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Snort</a:t>
                      </a:r>
                      <a:r>
                        <a:rPr lang="ko-KR" altLang="en-US" sz="20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의 경우</a:t>
                      </a:r>
                      <a:endParaRPr lang="en-US" sz="2000" dirty="0"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네트워크 세그먼트당 하나의 탐지기 설치로 설치 용이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-&gt; 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하나의 네트워크 선에만 설치하면 연결된 모든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PC 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네트워크 트래픽 관여 </a:t>
                      </a:r>
                      <a:endParaRPr lang="ko-KR" altLang="en-US" sz="2000" dirty="0">
                        <a:solidFill>
                          <a:schemeClr val="tx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네트워크 기반 실행으로 서버 부하 없음</a:t>
                      </a:r>
                      <a:endParaRPr lang="ko-KR" altLang="en-US" sz="2000" dirty="0">
                        <a:solidFill>
                          <a:schemeClr val="tx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패킷 암호화 시 침입 탐지 불가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트래픽 증가에 따라 성능 문제 </a:t>
                      </a:r>
                      <a:endParaRPr lang="ko-KR" altLang="en-US" sz="2000" b="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719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973DC4B-5DF4-4391-B2B0-8D86B5A85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2622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2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5FEC-C833-47B9-8277-600514B9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역할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A36D-D635-4A6C-9BAB-581CDED9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5" y="1690689"/>
            <a:ext cx="10735235" cy="4934230"/>
          </a:xfrm>
        </p:spPr>
        <p:txBody>
          <a:bodyPr>
            <a:normAutofit/>
          </a:bodyPr>
          <a:lstStyle/>
          <a:p>
            <a:r>
              <a:rPr lang="ko-KR" altLang="en-US" dirty="0"/>
              <a:t>실시간 트래픽</a:t>
            </a:r>
            <a:r>
              <a:rPr lang="en-US" altLang="ko-KR" dirty="0"/>
              <a:t>, </a:t>
            </a:r>
            <a:r>
              <a:rPr lang="ko-KR" altLang="en-US" dirty="0"/>
              <a:t>프로토콜 분석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에서의 패킷 로깅</a:t>
            </a:r>
            <a:r>
              <a:rPr lang="en-US" altLang="ko-KR" sz="2600" dirty="0"/>
              <a:t>(Logging : </a:t>
            </a:r>
            <a:r>
              <a:rPr lang="ko-KR" altLang="en-US" sz="2600" dirty="0"/>
              <a:t>시스템 동작 시 시스템 상태</a:t>
            </a:r>
            <a:r>
              <a:rPr lang="en-US" altLang="ko-KR" sz="2600" dirty="0"/>
              <a:t>/</a:t>
            </a:r>
            <a:r>
              <a:rPr lang="ko-KR" altLang="en-US" sz="2600" dirty="0"/>
              <a:t>작동 정보를 시간의 결과에 따라 기록하는 것</a:t>
            </a:r>
            <a:r>
              <a:rPr lang="en-US" altLang="ko-KR" sz="2600" dirty="0"/>
              <a:t>.)</a:t>
            </a:r>
            <a:endParaRPr lang="en-US" altLang="ko-KR" dirty="0"/>
          </a:p>
          <a:p>
            <a:r>
              <a:rPr lang="ko-KR" altLang="en-US" dirty="0"/>
              <a:t>내용 검색과 매칭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30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5FEC-C833-47B9-8277-600514B9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06" y="400983"/>
            <a:ext cx="10515600" cy="782357"/>
          </a:xfrm>
        </p:spPr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역할</a:t>
            </a:r>
            <a:r>
              <a:rPr lang="en-US" altLang="ko-KR" dirty="0"/>
              <a:t>(2) 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/>
              <a:t>공격 탐지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D35FF9-FF8A-4A2C-8398-7C273EFBB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69333"/>
              </p:ext>
            </p:extLst>
          </p:nvPr>
        </p:nvGraphicFramePr>
        <p:xfrm>
          <a:off x="759012" y="1499047"/>
          <a:ext cx="10670988" cy="470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88">
                  <a:extLst>
                    <a:ext uri="{9D8B030D-6E8A-4147-A177-3AD203B41FA5}">
                      <a16:colId xmlns:a16="http://schemas.microsoft.com/office/drawing/2014/main" val="2988450304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3973027904"/>
                    </a:ext>
                  </a:extLst>
                </a:gridCol>
              </a:tblGrid>
              <a:tr h="374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099521"/>
                  </a:ext>
                </a:extLst>
              </a:tr>
              <a:tr h="65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TCP/IP Stack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Fingerprinting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네트워크 패킷을 분석하여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를 알아내는 것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공용 게이트웨이 인터페이스</a:t>
                      </a:r>
                      <a:r>
                        <a:rPr lang="en-US" altLang="ko-KR" sz="1400" dirty="0"/>
                        <a:t> (Common Gateway Interface; CGI)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서버 상에서 사용자 프로그램을 </a:t>
                      </a:r>
                      <a:r>
                        <a:rPr lang="ko-KR" altLang="en-US" sz="1600" dirty="0" err="1"/>
                        <a:t>동작시키기</a:t>
                      </a:r>
                      <a:r>
                        <a:rPr lang="ko-KR" altLang="en-US" sz="1600" dirty="0"/>
                        <a:t> 위하여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서버 프로그램과 외부 프로그램과의 연계법을 정한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035885"/>
                  </a:ext>
                </a:extLst>
              </a:tr>
              <a:tr h="65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 </a:t>
                      </a:r>
                      <a:r>
                        <a:rPr lang="ko-KR" altLang="en-US" sz="1600" dirty="0" err="1"/>
                        <a:t>오퍼플로우</a:t>
                      </a:r>
                      <a:r>
                        <a:rPr lang="en-US" altLang="ko-KR" sz="1600" dirty="0"/>
                        <a:t>(Buffer Overflow)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비정상적으로 큰 데이터를 버퍼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메모리 공간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에 저장하게 하여 프로그래머가 지정한 곳 바깥으로 넘치게 하는 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367270"/>
                  </a:ext>
                </a:extLst>
              </a:tr>
              <a:tr h="65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메시지 블록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한 네트워크상에 존재하는 노드들이 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포트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장치 등에 대한 액세스를 공유할 수 있도록 하는 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487614"/>
                  </a:ext>
                </a:extLst>
              </a:tr>
              <a:tr h="65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포트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스캔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운영중인 서버에서 열려 있는 포트를 검색하는 것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알고자 하는 패킷에 특정한 패킷을 보냈을 때 돌아오는 응답에 따라 포트가 </a:t>
                      </a:r>
                      <a:r>
                        <a:rPr lang="ko-KR" altLang="en-US" sz="1600" dirty="0" err="1"/>
                        <a:t>열려있는지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아닌지 판단한다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서버의 네트워크를 점검하기 위해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또는 해킹하기 전 타겟 서버의 정보를 수집하기 위해 사용한다</a:t>
                      </a:r>
                      <a:r>
                        <a:rPr lang="en-US" altLang="ko-KR" sz="1600" dirty="0"/>
                        <a:t>.)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37197"/>
                  </a:ext>
                </a:extLst>
              </a:tr>
              <a:tr h="65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스텔스</a:t>
                      </a:r>
                      <a:r>
                        <a:rPr lang="ko-KR" altLang="en-US" sz="1600" dirty="0"/>
                        <a:t> 스캔</a:t>
                      </a:r>
                      <a:r>
                        <a:rPr lang="en-US" altLang="ko-KR" sz="1600" dirty="0"/>
                        <a:t>(Stealth Scan)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포트 스캔의 한 종류로 세션을 완전히 성립하지 않고 공격 대상 시스템의 포트 활성화 여부를 알아낸다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따라서 공격 대상 시스템에 로그가 남지 않으며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스캔한 공격자의 </a:t>
                      </a:r>
                      <a:r>
                        <a:rPr lang="en-US" altLang="ko-KR" sz="1600" dirty="0"/>
                        <a:t>IP</a:t>
                      </a:r>
                      <a:r>
                        <a:rPr lang="ko-KR" altLang="en-US" sz="1600" dirty="0"/>
                        <a:t>도 알 수 없다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 err="1"/>
                        <a:t>닫혀있는</a:t>
                      </a:r>
                      <a:r>
                        <a:rPr lang="ko-KR" altLang="en-US" sz="1600" dirty="0"/>
                        <a:t> 포트에 대해서만 </a:t>
                      </a:r>
                      <a:r>
                        <a:rPr lang="en-US" altLang="ko-KR" sz="1600" dirty="0"/>
                        <a:t>RST</a:t>
                      </a:r>
                      <a:r>
                        <a:rPr lang="ko-KR" altLang="en-US" sz="1600" dirty="0"/>
                        <a:t>로 응답한다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7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49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5FEC-C833-47B9-8277-600514B9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A36D-D635-4A6C-9BAB-581CDED9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5" y="1690689"/>
            <a:ext cx="10735235" cy="493423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스니퍼</a:t>
            </a:r>
            <a:r>
              <a:rPr lang="ko-KR" altLang="en-US" dirty="0"/>
              <a:t> 모드 </a:t>
            </a:r>
            <a:r>
              <a:rPr lang="en-US" altLang="ko-KR" dirty="0"/>
              <a:t>: </a:t>
            </a:r>
            <a:r>
              <a:rPr lang="ko-KR" altLang="en-US" dirty="0"/>
              <a:t>네트워크 패킷을 읽고 콘솔에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패킷 </a:t>
            </a:r>
            <a:r>
              <a:rPr lang="ko-KR" altLang="en-US" dirty="0" err="1"/>
              <a:t>로거</a:t>
            </a:r>
            <a:r>
              <a:rPr lang="ko-KR" altLang="en-US" dirty="0"/>
              <a:t> 모드 </a:t>
            </a:r>
            <a:r>
              <a:rPr lang="en-US" altLang="ko-KR" dirty="0"/>
              <a:t>: </a:t>
            </a:r>
            <a:r>
              <a:rPr lang="ko-KR" altLang="en-US" dirty="0"/>
              <a:t>패킷을 디스크에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침입 탐지 모드 </a:t>
            </a:r>
            <a:r>
              <a:rPr lang="en-US" altLang="ko-KR" dirty="0"/>
              <a:t>: </a:t>
            </a:r>
            <a:r>
              <a:rPr lang="ko-KR" altLang="en-US" dirty="0"/>
              <a:t>네트워크 트래픽을 모니터하고</a:t>
            </a:r>
            <a:r>
              <a:rPr lang="en-US" altLang="ko-KR" dirty="0"/>
              <a:t>, </a:t>
            </a:r>
            <a:r>
              <a:rPr lang="ko-KR" altLang="en-US" dirty="0"/>
              <a:t>사용자에 의해 정의된 규칙에 반하는지 분석하고</a:t>
            </a:r>
            <a:r>
              <a:rPr lang="en-US" altLang="ko-KR" dirty="0"/>
              <a:t>, </a:t>
            </a:r>
            <a:r>
              <a:rPr lang="ko-KR" altLang="en-US" dirty="0"/>
              <a:t>특정한 동작을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4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 </a:t>
            </a:r>
            <a:r>
              <a:rPr lang="en-US" altLang="ko-KR" dirty="0"/>
              <a:t>(</a:t>
            </a:r>
            <a:r>
              <a:rPr lang="ko-KR" altLang="en-US" dirty="0"/>
              <a:t>룰 헤더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F267C-F0CC-40E2-B268-E352BA46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7" y="3708423"/>
            <a:ext cx="10992665" cy="3085788"/>
          </a:xfrm>
        </p:spPr>
        <p:txBody>
          <a:bodyPr>
            <a:normAutofit fontScale="70000" lnSpcReduction="20000"/>
          </a:bodyPr>
          <a:lstStyle/>
          <a:p>
            <a:pPr fontAlgn="base">
              <a:spcBef>
                <a:spcPts val="0"/>
              </a:spcBef>
            </a:pPr>
            <a:r>
              <a:rPr lang="ko-KR" altLang="en-US" i="0" dirty="0" err="1">
                <a:solidFill>
                  <a:srgbClr val="000000"/>
                </a:solidFill>
                <a:effectLst/>
              </a:rPr>
              <a:t>스노트의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 액션을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나타낸다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fontAlgn="base">
              <a:spcBef>
                <a:spcPts val="0"/>
              </a:spcBef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alert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  <a:r>
              <a:rPr lang="ko-KR" altLang="en-US" dirty="0">
                <a:solidFill>
                  <a:srgbClr val="000000"/>
                </a:solidFill>
              </a:rPr>
              <a:t> 경고 발생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★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Drop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reject, </a:t>
            </a:r>
            <a:r>
              <a:rPr lang="en-US" altLang="ko-KR" b="0" i="0" dirty="0" err="1">
                <a:solidFill>
                  <a:srgbClr val="000000"/>
                </a:solidFill>
                <a:effectLst/>
              </a:rPr>
              <a:t>sdrop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패킷 차단 및 로그 기록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altLang="ko-KR" b="0" i="0" dirty="0" err="1">
                <a:solidFill>
                  <a:srgbClr val="000000"/>
                </a:solidFill>
                <a:effectLst/>
              </a:rPr>
              <a:t>sdrop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패킷 차단 및 로그 기록 </a:t>
            </a:r>
            <a:r>
              <a:rPr lang="en-US" altLang="ko-KR" dirty="0">
                <a:solidFill>
                  <a:srgbClr val="000000"/>
                </a:solidFill>
              </a:rPr>
              <a:t>X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fontAlgn="base">
              <a:spcBef>
                <a:spcPts val="0"/>
              </a:spcBef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Log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  <a:r>
              <a:rPr lang="ko-KR" altLang="en-US" dirty="0">
                <a:solidFill>
                  <a:srgbClr val="000000"/>
                </a:solidFill>
              </a:rPr>
              <a:t> 로깅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fontAlgn="base">
              <a:spcBef>
                <a:spcPts val="0"/>
              </a:spcBef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IDS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룰을 생성하는 경우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alert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IDS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탐지 모드로 사용하는 경우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Snort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사이트에서 룰을 다운로드 받는 경우 거의 대부분이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alert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F28AD-60C7-415B-9C56-63694121D6B8}"/>
              </a:ext>
            </a:extLst>
          </p:cNvPr>
          <p:cNvSpPr txBox="1"/>
          <p:nvPr/>
        </p:nvSpPr>
        <p:spPr>
          <a:xfrm>
            <a:off x="599667" y="2754303"/>
            <a:ext cx="110400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tcp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any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any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any 80(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msg:"Snort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Test!!!";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content:"GET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";)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15B65D-82DB-4D95-94CE-D2C4E027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62" y="1428740"/>
            <a:ext cx="10064507" cy="1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5251DAB-C295-49FA-B601-34EEDA1313BD}"/>
              </a:ext>
            </a:extLst>
          </p:cNvPr>
          <p:cNvSpPr/>
          <p:nvPr/>
        </p:nvSpPr>
        <p:spPr>
          <a:xfrm>
            <a:off x="922962" y="1966148"/>
            <a:ext cx="1456556" cy="631579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1B0C8F-1F2B-48AD-83BD-8A8130E38681}"/>
              </a:ext>
            </a:extLst>
          </p:cNvPr>
          <p:cNvSpPr/>
          <p:nvPr/>
        </p:nvSpPr>
        <p:spPr>
          <a:xfrm>
            <a:off x="419004" y="2672383"/>
            <a:ext cx="1264324" cy="704664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8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</a:t>
            </a:r>
            <a:r>
              <a:rPr lang="ko-KR" altLang="en-US" dirty="0"/>
              <a:t>룰 헤더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F267C-F0CC-40E2-B268-E352BA46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65" y="4267095"/>
            <a:ext cx="10515600" cy="1847010"/>
          </a:xfrm>
        </p:spPr>
        <p:txBody>
          <a:bodyPr>
            <a:normAutofit/>
          </a:bodyPr>
          <a:lstStyle/>
          <a:p>
            <a:pPr algn="just" fontAlgn="base"/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프로토콜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나타내며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tcp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udp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icmp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등을 사용할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는 잘 사용하지 않음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보통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tcp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많이 사용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69A3-A7F5-4CF2-A6C0-2A7871B6A6DD}"/>
              </a:ext>
            </a:extLst>
          </p:cNvPr>
          <p:cNvSpPr txBox="1"/>
          <p:nvPr/>
        </p:nvSpPr>
        <p:spPr>
          <a:xfrm>
            <a:off x="544809" y="3080835"/>
            <a:ext cx="113372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tcp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any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any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any 80(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msg:"Snort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Test!!!";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content:"GET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";)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36557C-E435-43D4-B51A-FFD722A9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2" y="1578819"/>
            <a:ext cx="10064507" cy="1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45B3232-F560-46E8-B42A-EBEFB71D2F1C}"/>
              </a:ext>
            </a:extLst>
          </p:cNvPr>
          <p:cNvSpPr/>
          <p:nvPr/>
        </p:nvSpPr>
        <p:spPr>
          <a:xfrm>
            <a:off x="2234047" y="2123365"/>
            <a:ext cx="1475508" cy="630226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0CE7D6-604A-4FF8-8634-68528C1B2FF0}"/>
              </a:ext>
            </a:extLst>
          </p:cNvPr>
          <p:cNvSpPr/>
          <p:nvPr/>
        </p:nvSpPr>
        <p:spPr>
          <a:xfrm>
            <a:off x="1344711" y="3026105"/>
            <a:ext cx="889335" cy="615553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48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150C-B5FA-4E59-BB43-6F99C3A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r>
              <a:rPr lang="ko-KR" altLang="en-US" dirty="0"/>
              <a:t>의 문법</a:t>
            </a:r>
            <a:r>
              <a:rPr lang="en-US" altLang="ko-KR" dirty="0"/>
              <a:t> (</a:t>
            </a:r>
            <a:r>
              <a:rPr lang="ko-KR" altLang="en-US" dirty="0"/>
              <a:t>룰 헤더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F267C-F0CC-40E2-B268-E352BA46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35" y="4262052"/>
            <a:ext cx="11361138" cy="2201098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화살표 앞의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"any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se-nanumgothic"/>
              </a:rPr>
              <a:t>any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"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는 자기 자신의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IP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주소와 포트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를 가리키며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모든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IP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와 포트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에 대해 탐지하라는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의미다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  <a:endParaRPr lang="en-US" altLang="ko-KR" i="0" dirty="0">
              <a:solidFill>
                <a:srgbClr val="000000"/>
              </a:solidFill>
              <a:effectLst/>
              <a:latin typeface="se-nanumgothic"/>
            </a:endParaRPr>
          </a:p>
          <a:p>
            <a:pPr fontAlgn="base"/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화살표 뒤는 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상대방의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IP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inherit"/>
              </a:rPr>
              <a:t>주소와 포트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로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IP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주소 중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80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번 포트인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HTTP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패킷에 대해서만 탐지하겠다는 의미이다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b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</a:b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* 80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번 포트는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HTTP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se-nanumgothic"/>
              </a:rPr>
              <a:t>전용 포트이다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실제로는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IP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와 포트번호로 우회하는 경우가 많음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그래서 실제로는 명시 잘 안 함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…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특정 서비스 탐지시에는 포트 지정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48C7E-0A13-47A5-A322-63D3F1E34B78}"/>
              </a:ext>
            </a:extLst>
          </p:cNvPr>
          <p:cNvSpPr txBox="1"/>
          <p:nvPr/>
        </p:nvSpPr>
        <p:spPr>
          <a:xfrm>
            <a:off x="575981" y="2946493"/>
            <a:ext cx="110400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tcp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any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any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any 80(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msg:"Snort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Test!!!"; </a:t>
            </a:r>
            <a:r>
              <a:rPr lang="en-US" altLang="ko-KR" sz="3400" spc="-1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content:"GET</a:t>
            </a:r>
            <a:r>
              <a:rPr lang="en-US" altLang="ko-KR" sz="34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";)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8EC16E7-A6BD-4FF1-90A9-6CD95852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46" y="1482681"/>
            <a:ext cx="10064507" cy="1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97294C2-5F58-4B0E-8EEF-2794F3529068}"/>
              </a:ext>
            </a:extLst>
          </p:cNvPr>
          <p:cNvSpPr/>
          <p:nvPr/>
        </p:nvSpPr>
        <p:spPr>
          <a:xfrm>
            <a:off x="3761509" y="2034745"/>
            <a:ext cx="2649682" cy="615553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D040798-B4E0-4A60-A0C6-B14612F8C56E}"/>
              </a:ext>
            </a:extLst>
          </p:cNvPr>
          <p:cNvSpPr/>
          <p:nvPr/>
        </p:nvSpPr>
        <p:spPr>
          <a:xfrm>
            <a:off x="2047009" y="2831328"/>
            <a:ext cx="1714500" cy="845881"/>
          </a:xfrm>
          <a:prstGeom prst="ellipse">
            <a:avLst/>
          </a:prstGeom>
          <a:noFill/>
          <a:ln w="127000">
            <a:solidFill>
              <a:srgbClr val="EE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31B13A-5316-462E-A55C-A9DB7F173700}"/>
              </a:ext>
            </a:extLst>
          </p:cNvPr>
          <p:cNvSpPr/>
          <p:nvPr/>
        </p:nvSpPr>
        <p:spPr>
          <a:xfrm>
            <a:off x="4005695" y="2812201"/>
            <a:ext cx="1439141" cy="749846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9874F8-4DE2-4559-946A-D93F394C78CF}"/>
              </a:ext>
            </a:extLst>
          </p:cNvPr>
          <p:cNvSpPr/>
          <p:nvPr/>
        </p:nvSpPr>
        <p:spPr>
          <a:xfrm>
            <a:off x="7244196" y="1936424"/>
            <a:ext cx="2575214" cy="823603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0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1358</Words>
  <Application>Microsoft Office PowerPoint</Application>
  <PresentationFormat>와이드스크린</PresentationFormat>
  <Paragraphs>184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inherit</vt:lpstr>
      <vt:lpstr>KoPubWorld돋움체 Bold</vt:lpstr>
      <vt:lpstr>KoPubWorld돋움체 Medium</vt:lpstr>
      <vt:lpstr>se-nanumgothic</vt:lpstr>
      <vt:lpstr>맑은 고딕</vt:lpstr>
      <vt:lpstr>Arial</vt:lpstr>
      <vt:lpstr>Office 테마</vt:lpstr>
      <vt:lpstr>Snort란?_리팩토링19</vt:lpstr>
      <vt:lpstr>스노트(Snort)란?</vt:lpstr>
      <vt:lpstr>HIDS와 NIDS의 차이</vt:lpstr>
      <vt:lpstr>Snort의 역할(1)</vt:lpstr>
      <vt:lpstr>Snort의 역할(2) 조사, 공격 탐지</vt:lpstr>
      <vt:lpstr>Snort의 3가지 모드</vt:lpstr>
      <vt:lpstr>Snort의 문법 (룰 헤더) ★</vt:lpstr>
      <vt:lpstr>Snort의 문법 (룰 헤더)</vt:lpstr>
      <vt:lpstr>Snort의 문법 (룰 헤더)</vt:lpstr>
      <vt:lpstr>Snort의 문법 (룰 헤더 – SrcIP/DstIP 형식)</vt:lpstr>
      <vt:lpstr>Snort의 문법 (룰 헤더 – SrcPort/DstPort 형식)</vt:lpstr>
      <vt:lpstr>Snort의 문법 (옵션 - msg)</vt:lpstr>
      <vt:lpstr>Snort의 문법 (옵션 - content) </vt:lpstr>
      <vt:lpstr>Snort의 문법 (일반 옵션) </vt:lpstr>
      <vt:lpstr>Snort의 문법 (흐름 옵션) </vt:lpstr>
      <vt:lpstr>Snort의 문법 (페이로드 탐색 옵션) </vt:lpstr>
      <vt:lpstr>Snort의 문법 (HTTP 탐색 옵션)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권문정</dc:creator>
  <cp:lastModifiedBy>권문정</cp:lastModifiedBy>
  <cp:revision>28</cp:revision>
  <dcterms:created xsi:type="dcterms:W3CDTF">2021-03-07T23:41:31Z</dcterms:created>
  <dcterms:modified xsi:type="dcterms:W3CDTF">2021-03-31T14:58:07Z</dcterms:modified>
</cp:coreProperties>
</file>